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Default Extension="wmv" ContentType="video/x-ms-wmv"/>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01" r:id="rId1"/>
  </p:sldMasterIdLst>
  <p:notesMasterIdLst>
    <p:notesMasterId r:id="rId51"/>
  </p:notesMasterIdLst>
  <p:sldIdLst>
    <p:sldId id="290" r:id="rId2"/>
    <p:sldId id="256" r:id="rId3"/>
    <p:sldId id="257" r:id="rId4"/>
    <p:sldId id="296" r:id="rId5"/>
    <p:sldId id="307" r:id="rId6"/>
    <p:sldId id="258" r:id="rId7"/>
    <p:sldId id="297" r:id="rId8"/>
    <p:sldId id="295" r:id="rId9"/>
    <p:sldId id="259" r:id="rId10"/>
    <p:sldId id="260" r:id="rId11"/>
    <p:sldId id="298" r:id="rId12"/>
    <p:sldId id="261" r:id="rId13"/>
    <p:sldId id="262" r:id="rId14"/>
    <p:sldId id="263" r:id="rId15"/>
    <p:sldId id="292" r:id="rId16"/>
    <p:sldId id="299" r:id="rId17"/>
    <p:sldId id="264" r:id="rId18"/>
    <p:sldId id="300" r:id="rId19"/>
    <p:sldId id="265" r:id="rId20"/>
    <p:sldId id="303" r:id="rId21"/>
    <p:sldId id="266" r:id="rId22"/>
    <p:sldId id="267" r:id="rId23"/>
    <p:sldId id="306" r:id="rId24"/>
    <p:sldId id="308" r:id="rId25"/>
    <p:sldId id="294" r:id="rId26"/>
    <p:sldId id="268" r:id="rId27"/>
    <p:sldId id="305" r:id="rId28"/>
    <p:sldId id="269" r:id="rId29"/>
    <p:sldId id="284" r:id="rId30"/>
    <p:sldId id="272" r:id="rId31"/>
    <p:sldId id="270" r:id="rId32"/>
    <p:sldId id="301" r:id="rId33"/>
    <p:sldId id="271" r:id="rId34"/>
    <p:sldId id="285" r:id="rId35"/>
    <p:sldId id="274" r:id="rId36"/>
    <p:sldId id="275" r:id="rId37"/>
    <p:sldId id="276" r:id="rId38"/>
    <p:sldId id="286" r:id="rId39"/>
    <p:sldId id="304" r:id="rId40"/>
    <p:sldId id="291" r:id="rId41"/>
    <p:sldId id="287" r:id="rId42"/>
    <p:sldId id="277" r:id="rId43"/>
    <p:sldId id="278" r:id="rId44"/>
    <p:sldId id="279" r:id="rId45"/>
    <p:sldId id="280" r:id="rId46"/>
    <p:sldId id="302" r:id="rId47"/>
    <p:sldId id="281" r:id="rId48"/>
    <p:sldId id="288" r:id="rId49"/>
    <p:sldId id="282" r:id="rId50"/>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CECFF"/>
    <a:srgbClr val="3333FF"/>
    <a:srgbClr val="99FF33"/>
    <a:srgbClr val="99FFCC"/>
    <a:srgbClr val="66FF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snapToGrid="0" snapToObjects="1">
      <p:cViewPr>
        <p:scale>
          <a:sx n="66" d="100"/>
          <a:sy n="66" d="100"/>
        </p:scale>
        <p:origin x="-149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Classeur_Microsoft_Office_Excel_20071.xlsx"/></Relationships>
</file>

<file path=ppt/charts/_rels/chart2.xml.rels><?xml version="1.0" encoding="UTF-8" standalone="yes"?>
<Relationships xmlns="http://schemas.openxmlformats.org/package/2006/relationships"><Relationship Id="rId1" Type="http://schemas.openxmlformats.org/officeDocument/2006/relationships/package" Target="../embeddings/Classeur_Microsoft_Office_Excel_20072.xlsx"/></Relationships>
</file>

<file path=ppt/charts/chart1.xml><?xml version="1.0" encoding="utf-8"?>
<c:chartSpace xmlns:c="http://schemas.openxmlformats.org/drawingml/2006/chart" xmlns:a="http://schemas.openxmlformats.org/drawingml/2006/main" xmlns:r="http://schemas.openxmlformats.org/officeDocument/2006/relationships">
  <c:lang val="fr-FR"/>
  <c:chart>
    <c:title>
      <c:tx>
        <c:rich>
          <a:bodyPr/>
          <a:lstStyle/>
          <a:p>
            <a:pPr>
              <a:defRPr/>
            </a:pPr>
            <a:r>
              <a:rPr lang="fr-FR" dirty="0">
                <a:solidFill>
                  <a:schemeClr val="tx2"/>
                </a:solidFill>
              </a:rPr>
              <a:t>Dépôts des résidents Suisses : 1.006 </a:t>
            </a:r>
            <a:r>
              <a:rPr lang="fr-FR" baseline="0" dirty="0" smtClean="0">
                <a:solidFill>
                  <a:schemeClr val="tx2"/>
                </a:solidFill>
              </a:rPr>
              <a:t> milliards de </a:t>
            </a:r>
            <a:r>
              <a:rPr lang="fr-FR" dirty="0" smtClean="0">
                <a:solidFill>
                  <a:schemeClr val="tx2"/>
                </a:solidFill>
              </a:rPr>
              <a:t>$</a:t>
            </a:r>
            <a:endParaRPr lang="fr-FR" dirty="0">
              <a:solidFill>
                <a:schemeClr val="tx2"/>
              </a:solidFill>
            </a:endParaRPr>
          </a:p>
        </c:rich>
      </c:tx>
      <c:layout/>
    </c:title>
    <c:plotArea>
      <c:layout/>
      <c:barChart>
        <c:barDir val="col"/>
        <c:grouping val="clustered"/>
        <c:ser>
          <c:idx val="0"/>
          <c:order val="0"/>
          <c:tx>
            <c:strRef>
              <c:f>Feuil1!$B$1</c:f>
              <c:strCache>
                <c:ptCount val="1"/>
                <c:pt idx="0">
                  <c:v>Dépôts des résidents Suisses : 1.006 M$</c:v>
                </c:pt>
              </c:strCache>
            </c:strRef>
          </c:tx>
          <c:spPr>
            <a:ln>
              <a:solidFill>
                <a:schemeClr val="accent1"/>
              </a:solidFill>
            </a:ln>
            <a:scene3d>
              <a:camera prst="orthographicFront"/>
              <a:lightRig rig="threePt" dir="t"/>
            </a:scene3d>
            <a:sp3d>
              <a:bevelT w="190500" h="38100"/>
            </a:sp3d>
          </c:spPr>
          <c:cat>
            <c:strRef>
              <c:f>Feuil1!$A$2:$A$7</c:f>
              <c:strCache>
                <c:ptCount val="6"/>
                <c:pt idx="0">
                  <c:v>UK</c:v>
                </c:pt>
                <c:pt idx="1">
                  <c:v>Allemagne</c:v>
                </c:pt>
                <c:pt idx="2">
                  <c:v>Luxembourg</c:v>
                </c:pt>
                <c:pt idx="3">
                  <c:v>US</c:v>
                </c:pt>
                <c:pt idx="4">
                  <c:v>France</c:v>
                </c:pt>
                <c:pt idx="5">
                  <c:v>Offshore</c:v>
                </c:pt>
              </c:strCache>
            </c:strRef>
          </c:cat>
          <c:val>
            <c:numRef>
              <c:f>Feuil1!$B$2:$B$7</c:f>
              <c:numCache>
                <c:formatCode>General</c:formatCode>
                <c:ptCount val="6"/>
                <c:pt idx="0">
                  <c:v>367</c:v>
                </c:pt>
                <c:pt idx="1">
                  <c:v>122</c:v>
                </c:pt>
                <c:pt idx="2">
                  <c:v>41</c:v>
                </c:pt>
                <c:pt idx="3">
                  <c:v>325</c:v>
                </c:pt>
                <c:pt idx="4">
                  <c:v>53</c:v>
                </c:pt>
                <c:pt idx="5">
                  <c:v>351</c:v>
                </c:pt>
              </c:numCache>
            </c:numRef>
          </c:val>
        </c:ser>
        <c:dLbls/>
        <c:axId val="142387840"/>
        <c:axId val="142393728"/>
      </c:barChart>
      <c:catAx>
        <c:axId val="142387840"/>
        <c:scaling>
          <c:orientation val="minMax"/>
        </c:scaling>
        <c:axPos val="b"/>
        <c:tickLblPos val="nextTo"/>
        <c:txPr>
          <a:bodyPr/>
          <a:lstStyle/>
          <a:p>
            <a:pPr>
              <a:defRPr sz="1600"/>
            </a:pPr>
            <a:endParaRPr lang="fr-FR"/>
          </a:p>
        </c:txPr>
        <c:crossAx val="142393728"/>
        <c:crosses val="autoZero"/>
        <c:auto val="1"/>
        <c:lblAlgn val="ctr"/>
        <c:lblOffset val="100"/>
      </c:catAx>
      <c:valAx>
        <c:axId val="142393728"/>
        <c:scaling>
          <c:orientation val="minMax"/>
        </c:scaling>
        <c:axPos val="l"/>
        <c:majorGridlines/>
        <c:numFmt formatCode="General" sourceLinked="1"/>
        <c:tickLblPos val="nextTo"/>
        <c:crossAx val="142387840"/>
        <c:crosses val="autoZero"/>
        <c:crossBetween val="between"/>
      </c:valAx>
    </c:plotArea>
    <c:plotVisOnly val="1"/>
    <c:dispBlanksAs val="gap"/>
  </c:chart>
  <c:txPr>
    <a:bodyPr/>
    <a:lstStyle/>
    <a:p>
      <a:pPr>
        <a:defRPr sz="1800"/>
      </a:pPr>
      <a:endParaRPr lang="fr-FR"/>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fr-FR"/>
  <c:style val="40"/>
  <c:chart>
    <c:title>
      <c:tx>
        <c:rich>
          <a:bodyPr/>
          <a:lstStyle/>
          <a:p>
            <a:pPr>
              <a:defRPr/>
            </a:pPr>
            <a:r>
              <a:rPr lang="fr-FR" dirty="0"/>
              <a:t>Recettes du budget de l'état 2011</a:t>
            </a:r>
          </a:p>
          <a:p>
            <a:pPr>
              <a:defRPr/>
            </a:pPr>
            <a:r>
              <a:rPr lang="fr-FR" dirty="0"/>
              <a:t>En milliards </a:t>
            </a:r>
            <a:r>
              <a:rPr lang="fr-FR" dirty="0" smtClean="0"/>
              <a:t>d’euros</a:t>
            </a:r>
            <a:endParaRPr lang="fr-FR" dirty="0"/>
          </a:p>
        </c:rich>
      </c:tx>
      <c:layout/>
    </c:title>
    <c:plotArea>
      <c:layout/>
      <c:barChart>
        <c:barDir val="col"/>
        <c:grouping val="clustered"/>
        <c:ser>
          <c:idx val="0"/>
          <c:order val="0"/>
          <c:spPr>
            <a:solidFill>
              <a:schemeClr val="accent1"/>
            </a:solidFill>
            <a:ln>
              <a:noFill/>
            </a:ln>
            <a:scene3d>
              <a:camera prst="orthographicFront"/>
              <a:lightRig rig="threePt" dir="t"/>
            </a:scene3d>
            <a:sp3d>
              <a:bevelT w="139700" h="139700"/>
            </a:sp3d>
          </c:spPr>
          <c:dLbls>
            <c:spPr>
              <a:solidFill>
                <a:schemeClr val="lt1"/>
              </a:solidFill>
              <a:ln w="22225" cap="flat" cmpd="sng" algn="ctr">
                <a:noFill/>
                <a:prstDash val="solid"/>
              </a:ln>
              <a:effectLst/>
            </c:spPr>
            <c:txPr>
              <a:bodyPr/>
              <a:lstStyle/>
              <a:p>
                <a:pPr>
                  <a:defRPr b="1">
                    <a:solidFill>
                      <a:schemeClr val="dk1"/>
                    </a:solidFill>
                    <a:latin typeface="+mn-lt"/>
                    <a:ea typeface="+mn-ea"/>
                    <a:cs typeface="+mn-cs"/>
                  </a:defRPr>
                </a:pPr>
                <a:endParaRPr lang="fr-FR"/>
              </a:p>
            </c:txPr>
            <c:dLblPos val="ctr"/>
            <c:showVal val="1"/>
          </c:dLbls>
          <c:cat>
            <c:strRef>
              <c:f>Feuil1!$C$1:$G$1</c:f>
              <c:strCache>
                <c:ptCount val="5"/>
                <c:pt idx="0">
                  <c:v>TVA</c:v>
                </c:pt>
                <c:pt idx="1">
                  <c:v>Impôt sur le revenu</c:v>
                </c:pt>
                <c:pt idx="2">
                  <c:v>Impôt sur les sociétés</c:v>
                </c:pt>
                <c:pt idx="3">
                  <c:v>Déficit</c:v>
                </c:pt>
                <c:pt idx="4">
                  <c:v>Evasion fiscale</c:v>
                </c:pt>
              </c:strCache>
            </c:strRef>
          </c:cat>
          <c:val>
            <c:numRef>
              <c:f>Feuil1!$C$2:$G$2</c:f>
              <c:numCache>
                <c:formatCode>General</c:formatCode>
                <c:ptCount val="5"/>
                <c:pt idx="0">
                  <c:v>130</c:v>
                </c:pt>
                <c:pt idx="1">
                  <c:v>52</c:v>
                </c:pt>
                <c:pt idx="2">
                  <c:v>44</c:v>
                </c:pt>
                <c:pt idx="3">
                  <c:v>91</c:v>
                </c:pt>
                <c:pt idx="4">
                  <c:v>45</c:v>
                </c:pt>
              </c:numCache>
            </c:numRef>
          </c:val>
        </c:ser>
        <c:dLbls/>
        <c:axId val="143028224"/>
        <c:axId val="143029760"/>
      </c:barChart>
      <c:catAx>
        <c:axId val="143028224"/>
        <c:scaling>
          <c:orientation val="minMax"/>
        </c:scaling>
        <c:axPos val="b"/>
        <c:majorTickMark val="none"/>
        <c:tickLblPos val="nextTo"/>
        <c:crossAx val="143029760"/>
        <c:crosses val="autoZero"/>
        <c:auto val="1"/>
        <c:lblAlgn val="ctr"/>
        <c:lblOffset val="100"/>
      </c:catAx>
      <c:valAx>
        <c:axId val="143029760"/>
        <c:scaling>
          <c:orientation val="minMax"/>
        </c:scaling>
        <c:axPos val="l"/>
        <c:majorGridlines>
          <c:spPr>
            <a:ln>
              <a:noFill/>
            </a:ln>
          </c:spPr>
        </c:majorGridlines>
        <c:numFmt formatCode="General" sourceLinked="1"/>
        <c:majorTickMark val="none"/>
        <c:tickLblPos val="nextTo"/>
        <c:spPr>
          <a:noFill/>
          <a:ln w="15875" cap="flat" cmpd="sng" algn="ctr">
            <a:solidFill>
              <a:schemeClr val="dk1"/>
            </a:solidFill>
            <a:prstDash val="solid"/>
          </a:ln>
          <a:effectLst/>
        </c:spPr>
        <c:txPr>
          <a:bodyPr/>
          <a:lstStyle/>
          <a:p>
            <a:pPr>
              <a:defRPr>
                <a:solidFill>
                  <a:schemeClr val="tx1"/>
                </a:solidFill>
                <a:latin typeface="+mn-lt"/>
                <a:ea typeface="+mn-ea"/>
                <a:cs typeface="+mn-cs"/>
              </a:defRPr>
            </a:pPr>
            <a:endParaRPr lang="fr-FR"/>
          </a:p>
        </c:txPr>
        <c:crossAx val="143028224"/>
        <c:crosses val="autoZero"/>
        <c:crossBetween val="between"/>
      </c:valAx>
      <c:spPr>
        <a:noFill/>
        <a:ln w="22225" cap="flat" cmpd="sng" algn="ctr">
          <a:noFill/>
          <a:prstDash val="solid"/>
        </a:ln>
        <a:effectLst/>
      </c:spPr>
    </c:plotArea>
    <c:plotVisOnly val="1"/>
    <c:dispBlanksAs val="gap"/>
  </c:chart>
  <c:spPr>
    <a:noFill/>
    <a:ln w="22225" cap="flat" cmpd="sng" algn="ctr">
      <a:noFill/>
      <a:prstDash val="solid"/>
    </a:ln>
    <a:effectLst/>
  </c:spPr>
  <c:txPr>
    <a:bodyPr/>
    <a:lstStyle/>
    <a:p>
      <a:pPr>
        <a:defRPr>
          <a:solidFill>
            <a:schemeClr val="dk1"/>
          </a:solidFill>
          <a:latin typeface="+mn-lt"/>
          <a:ea typeface="+mn-ea"/>
          <a:cs typeface="+mn-cs"/>
        </a:defRPr>
      </a:pPr>
      <a:endParaRPr lang="fr-FR"/>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FF51E4-4600-224E-94A1-65AF7DF2E73B}" type="datetimeFigureOut">
              <a:rPr lang="fr-FR" smtClean="0"/>
              <a:pPr/>
              <a:t>01/05/2016</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CA5C39-2B93-BB41-A802-17CA0620BDC7}" type="slidenum">
              <a:rPr lang="fr-FR" smtClean="0"/>
              <a:pPr/>
              <a:t>‹N°›</a:t>
            </a:fld>
            <a:endParaRPr lang="fr-FR" dirty="0"/>
          </a:p>
        </p:txBody>
      </p:sp>
    </p:spTree>
    <p:extLst>
      <p:ext uri="{BB962C8B-B14F-4D97-AF65-F5344CB8AC3E}">
        <p14:creationId xmlns:p14="http://schemas.microsoft.com/office/powerpoint/2010/main" xmlns="" val="9226353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Différences entre les chiffres TJN et ZUCMAN</a:t>
            </a:r>
            <a:endParaRPr lang="fr-FR" dirty="0"/>
          </a:p>
        </p:txBody>
      </p:sp>
      <p:sp>
        <p:nvSpPr>
          <p:cNvPr id="4" name="Espace réservé du numéro de diapositive 3"/>
          <p:cNvSpPr>
            <a:spLocks noGrp="1"/>
          </p:cNvSpPr>
          <p:nvPr>
            <p:ph type="sldNum" sz="quarter" idx="10"/>
          </p:nvPr>
        </p:nvSpPr>
        <p:spPr/>
        <p:txBody>
          <a:bodyPr/>
          <a:lstStyle/>
          <a:p>
            <a:fld id="{1CCA5C39-2B93-BB41-A802-17CA0620BDC7}" type="slidenum">
              <a:rPr lang="fr-FR" smtClean="0"/>
              <a:pPr/>
              <a:t>3</a:t>
            </a:fld>
            <a:endParaRPr lang="fr-FR" dirty="0"/>
          </a:p>
        </p:txBody>
      </p:sp>
    </p:spTree>
    <p:extLst>
      <p:ext uri="{BB962C8B-B14F-4D97-AF65-F5344CB8AC3E}">
        <p14:creationId xmlns:p14="http://schemas.microsoft.com/office/powerpoint/2010/main" xmlns="" val="3765911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Différences entre les chiffres TJN et ZUCMAN</a:t>
            </a:r>
            <a:endParaRPr lang="fr-FR" dirty="0"/>
          </a:p>
        </p:txBody>
      </p:sp>
      <p:sp>
        <p:nvSpPr>
          <p:cNvPr id="4" name="Espace réservé du numéro de diapositive 3"/>
          <p:cNvSpPr>
            <a:spLocks noGrp="1"/>
          </p:cNvSpPr>
          <p:nvPr>
            <p:ph type="sldNum" sz="quarter" idx="10"/>
          </p:nvPr>
        </p:nvSpPr>
        <p:spPr/>
        <p:txBody>
          <a:bodyPr/>
          <a:lstStyle/>
          <a:p>
            <a:fld id="{1CCA5C39-2B93-BB41-A802-17CA0620BDC7}" type="slidenum">
              <a:rPr lang="fr-FR" smtClean="0"/>
              <a:pPr/>
              <a:t>5</a:t>
            </a:fld>
            <a:endParaRPr lang="fr-FR" dirty="0"/>
          </a:p>
        </p:txBody>
      </p:sp>
    </p:spTree>
    <p:extLst>
      <p:ext uri="{BB962C8B-B14F-4D97-AF65-F5344CB8AC3E}">
        <p14:creationId xmlns:p14="http://schemas.microsoft.com/office/powerpoint/2010/main" xmlns="" val="3765911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CCA5C39-2B93-BB41-A802-17CA0620BDC7}" type="slidenum">
              <a:rPr lang="fr-FR" smtClean="0"/>
              <a:pPr/>
              <a:t>44</a:t>
            </a:fld>
            <a:endParaRPr lang="fr-FR" dirty="0"/>
          </a:p>
        </p:txBody>
      </p:sp>
    </p:spTree>
    <p:extLst>
      <p:ext uri="{BB962C8B-B14F-4D97-AF65-F5344CB8AC3E}">
        <p14:creationId xmlns:p14="http://schemas.microsoft.com/office/powerpoint/2010/main" xmlns="" val="1208896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fr-FR" smtClean="0"/>
              <a:t>Modifiez le style du titre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pPr eaLnBrk="1" latinLnBrk="0" hangingPunct="1"/>
            <a:fld id="{72CC6D83-1679-44C8-9CC1-BD1943E19924}" type="datetime1">
              <a:rPr lang="fr-FR" smtClean="0"/>
              <a:pPr eaLnBrk="1" latinLnBrk="0" hangingPunct="1"/>
              <a:t>01/05/2016</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‹N°›</a:t>
            </a:fld>
            <a:endParaRPr kumimoji="0" lang="en-US" dirty="0">
              <a:solidFill>
                <a:schemeClr val="accent3">
                  <a:shade val="75000"/>
                </a:schemeClr>
              </a:solidFill>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E0FA8611-4561-4BCC-B413-4AB11320FE82}" type="datetime1">
              <a:rPr lang="fr-FR" smtClean="0"/>
              <a:pPr/>
              <a:t>01/05/2016</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83CB1857-F0CA-0B4B-9C21-25631F5E29D9}" type="slidenum">
              <a:rPr lang="fr-FR" smtClean="0"/>
              <a:pPr/>
              <a:t>‹N°›</a:t>
            </a:fld>
            <a:endParaRPr lang="fr-F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6728011A-33AC-46C0-9F28-AD949B0E1961}" type="datetime1">
              <a:rPr lang="fr-FR" smtClean="0"/>
              <a:pPr/>
              <a:t>01/05/2016</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83CB1857-F0CA-0B4B-9C21-25631F5E29D9}" type="slidenum">
              <a:rPr lang="fr-FR" smtClean="0"/>
              <a:pPr/>
              <a:t>‹N°›</a:t>
            </a:fld>
            <a:endParaRPr lang="fr-F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13A32C36-D470-4503-A87C-5B082FB26FAF}" type="datetime1">
              <a:rPr lang="fr-FR" smtClean="0"/>
              <a:pPr/>
              <a:t>01/05/2016</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83CB1857-F0CA-0B4B-9C21-25631F5E29D9}" type="slidenum">
              <a:rPr lang="fr-FR" smtClean="0"/>
              <a:pPr/>
              <a:t>‹N°›</a:t>
            </a:fld>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fr-FR" smtClean="0"/>
              <a:t>Modifiez le style du titre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035F2D04-4951-49DA-BC08-16B4A104D29A}" type="datetime1">
              <a:rPr lang="fr-FR" smtClean="0"/>
              <a:pPr/>
              <a:t>01/05/2016</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83CB1857-F0CA-0B4B-9C21-25631F5E29D9}" type="slidenum">
              <a:rPr lang="fr-FR" smtClean="0"/>
              <a:pPr/>
              <a:t>‹N°›</a:t>
            </a:fld>
            <a:endParaRPr lang="fr-FR" dirty="0"/>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959899F6-9ACC-479A-A615-4768B8399462}" type="datetime1">
              <a:rPr lang="fr-FR" smtClean="0"/>
              <a:pPr/>
              <a:t>01/05/2016</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83CB1857-F0CA-0B4B-9C21-25631F5E29D9}" type="slidenum">
              <a:rPr lang="fr-FR" smtClean="0"/>
              <a:pPr/>
              <a:t>‹N°›</a:t>
            </a:fld>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6EDB317D-E78F-47D8-8ED8-4F0D2D56E022}" type="datetime1">
              <a:rPr lang="fr-FR" smtClean="0"/>
              <a:pPr/>
              <a:t>01/05/2016</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83CB1857-F0CA-0B4B-9C21-25631F5E29D9}" type="slidenum">
              <a:rPr lang="fr-FR" smtClean="0"/>
              <a:pPr/>
              <a:t>‹N°›</a:t>
            </a:fld>
            <a:endParaRPr lang="fr-FR" dirty="0"/>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6BF5296A-40B3-4096-94B7-EDEFAD89C7A1}" type="datetime1">
              <a:rPr lang="fr-FR" smtClean="0"/>
              <a:pPr/>
              <a:t>01/05/2016</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83CB1857-F0CA-0B4B-9C21-25631F5E29D9}" type="slidenum">
              <a:rPr lang="fr-FR" smtClean="0"/>
              <a:pPr/>
              <a:t>‹N°›</a:t>
            </a:fld>
            <a:endParaRPr lang="fr-F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9C5A43-807D-46CD-9938-D8C6BA2E9557}" type="datetime1">
              <a:rPr lang="fr-FR" smtClean="0"/>
              <a:pPr/>
              <a:t>01/05/2016</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83CB1857-F0CA-0B4B-9C21-25631F5E29D9}" type="slidenum">
              <a:rPr lang="fr-FR" smtClean="0"/>
              <a:pPr/>
              <a:t>‹N°›</a:t>
            </a:fld>
            <a:endParaRPr lang="fr-F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fr-FR" smtClean="0"/>
              <a:t>Modifiez le style du titre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B912269-90E8-4AB3-A9F0-1D9AD507AAC9}" type="datetime1">
              <a:rPr lang="fr-FR" smtClean="0"/>
              <a:pPr/>
              <a:t>01/05/2016</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7F5CE407-6216-4202-80E4-A30DC2F709B2}" type="slidenum">
              <a:rPr lang="en-US" smtClean="0"/>
              <a:pPr/>
              <a:t>‹N°›</a:t>
            </a:fld>
            <a:endParaRPr lang="en-US" dirty="0"/>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fr-FR" smtClean="0"/>
              <a:t>Modifiez le style du titre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smtClean="0"/>
              <a:t>Cliquez sur l'icône pour ajouter une image</a:t>
            </a:r>
            <a:endParaRPr lang="en-US" dirty="0"/>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98FDD388-45FD-4461-8B22-AE2AE8D7A4F4}" type="datetime1">
              <a:rPr lang="fr-FR" smtClean="0"/>
              <a:pPr/>
              <a:t>01/05/2016</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83CB1857-F0CA-0B4B-9C21-25631F5E29D9}" type="slidenum">
              <a:rPr lang="fr-FR" smtClean="0"/>
              <a:pPr/>
              <a:t>‹N°›</a:t>
            </a:fld>
            <a:endParaRPr lang="fr-F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rgbClr val="5E9EFF">
                <a:alpha val="3000"/>
                <a:lumMod val="41000"/>
                <a:lumOff val="59000"/>
              </a:srgbClr>
            </a:gs>
            <a:gs pos="100000">
              <a:srgbClr val="85C2FF">
                <a:lumMod val="88000"/>
                <a:lumOff val="12000"/>
                <a:alpha val="55000"/>
              </a:srgb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fr-FR" smtClean="0"/>
              <a:t>Modifiez le style du titre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1059B912-BCD9-433B-9031-A883C63D4DDE}" type="datetime1">
              <a:rPr lang="fr-FR" smtClean="0"/>
              <a:pPr/>
              <a:t>01/05/2016</a:t>
            </a:fld>
            <a:endParaRPr lang="fr-FR" dirty="0"/>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fr-FR" dirty="0"/>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83CB1857-F0CA-0B4B-9C21-25631F5E29D9}" type="slidenum">
              <a:rPr lang="fr-FR" smtClean="0"/>
              <a:pPr/>
              <a:t>‹N°›</a:t>
            </a:fld>
            <a:endParaRPr lang="fr-FR" dirty="0"/>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hf hdr="0" ftr="0" dt="0"/>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Layout" Target="../slideLayouts/slideLayout2.xml"/><Relationship Id="rId1" Type="http://schemas.openxmlformats.org/officeDocument/2006/relationships/video" Target="../media/media1.wmv"/><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2.jpeg"/><Relationship Id="rId5" Type="http://schemas.microsoft.com/office/2007/relationships/hdphoto" Target="../media/hdphoto4.wdp"/><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gif"/><Relationship Id="rId1" Type="http://schemas.openxmlformats.org/officeDocument/2006/relationships/slideLayout" Target="../slideLayouts/slideLayout2.xml"/><Relationship Id="rId4" Type="http://schemas.microsoft.com/office/2007/relationships/hdphoto" Target="../media/hdphoto7.wdp"/></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0.gif"/><Relationship Id="rId5" Type="http://schemas.openxmlformats.org/officeDocument/2006/relationships/image" Target="../media/image49.jpeg"/><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jeanjean\Desktop\evasion fiscale\couverture-tome2.gif"/>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4814419" y="943431"/>
            <a:ext cx="3512457" cy="4833521"/>
          </a:xfrm>
          <a:prstGeom prst="rect">
            <a:avLst/>
          </a:prstGeom>
          <a:noFill/>
          <a:ln>
            <a:noFill/>
          </a:ln>
          <a:effectLst>
            <a:outerShdw blurRad="673100" dist="27940" dir="5400000" sx="112000" sy="112000" algn="ctr">
              <a:srgbClr val="000000">
                <a:alpha val="32000"/>
              </a:srgbClr>
            </a:outerShdw>
          </a:effectLst>
          <a:scene3d>
            <a:camera prst="perspectiveHeroicExtremeLeftFacing" fov="3600000">
              <a:rot lat="398249" lon="860820" rev="21268865"/>
            </a:camera>
            <a:lightRig rig="balanced" dir="t">
              <a:rot lat="0" lon="0" rev="8700000"/>
            </a:lightRig>
          </a:scene3d>
          <a:sp3d>
            <a:bevelT w="190500" h="38100"/>
          </a:sp3d>
          <a:extLst>
            <a:ext uri="{909E8E84-426E-40DD-AFC4-6F175D3DCCD1}">
              <a14:hiddenFill xmlns:a14="http://schemas.microsoft.com/office/drawing/2010/main" xmlns="">
                <a:solidFill>
                  <a:srgbClr val="FFFFFF"/>
                </a:solidFill>
              </a14:hiddenFill>
            </a:ext>
          </a:extLst>
        </p:spPr>
      </p:pic>
      <p:pic>
        <p:nvPicPr>
          <p:cNvPr id="1026" name="Picture 2" descr="C:\Users\jeanjean\Desktop\evasion fiscale\couverture-tome1.gif"/>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782301" y="644008"/>
            <a:ext cx="4183767" cy="5606533"/>
          </a:xfrm>
          <a:prstGeom prst="rect">
            <a:avLst/>
          </a:prstGeom>
          <a:noFill/>
          <a:ln>
            <a:noFill/>
          </a:ln>
          <a:effectLst>
            <a:outerShdw blurRad="457200" dist="27940" dir="5400000" sx="110000" sy="110000" algn="ctr">
              <a:srgbClr val="000000">
                <a:alpha val="32000"/>
              </a:srgbClr>
            </a:outerShdw>
          </a:effectLst>
          <a:scene3d>
            <a:camera prst="perspectiveHeroicExtremeLeftFacing" fov="3900000">
              <a:rot lat="398250" lon="860819" rev="21268862"/>
            </a:camera>
            <a:lightRig rig="balanced" dir="t">
              <a:rot lat="0" lon="0" rev="8700000"/>
            </a:lightRig>
          </a:scene3d>
          <a:sp3d>
            <a:bevelT w="190500" h="38100"/>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739093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419140"/>
            <a:ext cx="8042276" cy="709788"/>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fr-FR" sz="3600" dirty="0" smtClean="0"/>
              <a:t>LA FINANCE : ENNEMIE DE L’IMPÔT</a:t>
            </a:r>
            <a:endParaRPr lang="fr-FR" sz="3600" dirty="0"/>
          </a:p>
        </p:txBody>
      </p:sp>
      <p:sp>
        <p:nvSpPr>
          <p:cNvPr id="3" name="Espace réservé du contenu 2"/>
          <p:cNvSpPr>
            <a:spLocks noGrp="1"/>
          </p:cNvSpPr>
          <p:nvPr>
            <p:ph idx="1"/>
          </p:nvPr>
        </p:nvSpPr>
        <p:spPr>
          <a:xfrm>
            <a:off x="782301" y="1031136"/>
            <a:ext cx="7599700" cy="4912465"/>
          </a:xfrm>
        </p:spPr>
        <p:txBody>
          <a:bodyPr>
            <a:normAutofit/>
          </a:bodyPr>
          <a:lstStyle/>
          <a:p>
            <a:pPr marL="174625" indent="-174625"/>
            <a:r>
              <a:rPr lang="fr-FR" i="1" dirty="0" smtClean="0"/>
              <a:t>Le Monde </a:t>
            </a:r>
            <a:r>
              <a:rPr lang="fr-FR" dirty="0" smtClean="0"/>
              <a:t>du 14 août 2012 :</a:t>
            </a:r>
            <a:endParaRPr lang="fr-FR" dirty="0"/>
          </a:p>
          <a:p>
            <a:endParaRPr lang="fr-FR" dirty="0" smtClean="0"/>
          </a:p>
          <a:p>
            <a:endParaRPr lang="fr-FR" dirty="0"/>
          </a:p>
          <a:p>
            <a:pPr marL="0" indent="0">
              <a:buNone/>
            </a:pPr>
            <a:endParaRPr lang="fr-FR" dirty="0" smtClean="0"/>
          </a:p>
          <a:p>
            <a:endParaRPr lang="fr-FR" dirty="0" smtClean="0"/>
          </a:p>
          <a:p>
            <a:endParaRPr lang="fr-FR" dirty="0" smtClean="0"/>
          </a:p>
          <a:p>
            <a:endParaRPr lang="fr-FR" dirty="0"/>
          </a:p>
          <a:p>
            <a:endParaRPr lang="fr-FR" dirty="0" smtClean="0"/>
          </a:p>
          <a:p>
            <a:pPr marL="174625" indent="-174625"/>
            <a:r>
              <a:rPr lang="fr-FR" dirty="0" smtClean="0"/>
              <a:t>« Les impôts, c’est pour les petites gens </a:t>
            </a:r>
            <a:r>
              <a:rPr lang="fr-FR" dirty="0"/>
              <a:t>» </a:t>
            </a:r>
            <a:endParaRPr lang="fr-FR" dirty="0" smtClean="0"/>
          </a:p>
          <a:p>
            <a:pPr marL="0" indent="0" algn="ctr">
              <a:buNone/>
            </a:pPr>
            <a:r>
              <a:rPr lang="fr-FR" sz="2000" dirty="0" smtClean="0"/>
              <a:t>Leona HELMSLEY </a:t>
            </a:r>
          </a:p>
        </p:txBody>
      </p:sp>
      <p:sp>
        <p:nvSpPr>
          <p:cNvPr id="4" name="Espace réservé du numéro de diapositive 3"/>
          <p:cNvSpPr>
            <a:spLocks noGrp="1"/>
          </p:cNvSpPr>
          <p:nvPr>
            <p:ph type="sldNum" sz="quarter" idx="12"/>
          </p:nvPr>
        </p:nvSpPr>
        <p:spPr/>
        <p:txBody>
          <a:bodyPr/>
          <a:lstStyle/>
          <a:p>
            <a:fld id="{83CB1857-F0CA-0B4B-9C21-25631F5E29D9}" type="slidenum">
              <a:rPr lang="fr-FR" smtClean="0"/>
              <a:pPr/>
              <a:t>10</a:t>
            </a:fld>
            <a:endParaRPr lang="fr-FR" dirty="0"/>
          </a:p>
        </p:txBody>
      </p:sp>
      <p:pic>
        <p:nvPicPr>
          <p:cNvPr id="5122" name="Picture 2" descr="C:\Users\jeanjean\Desktop\evasion fiscale\Image6.png"/>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1540180" y="1970414"/>
            <a:ext cx="6079820" cy="24281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123966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549275" y="419140"/>
            <a:ext cx="8042276" cy="709788"/>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fr-FR" sz="3600" dirty="0" smtClean="0"/>
              <a:t>LA FINANCE : ENNEMIE DE L’IMPÔT</a:t>
            </a:r>
            <a:endParaRPr lang="fr-FR" sz="3600" dirty="0"/>
          </a:p>
        </p:txBody>
      </p:sp>
      <p:sp>
        <p:nvSpPr>
          <p:cNvPr id="3" name="Espace réservé du contenu 2"/>
          <p:cNvSpPr>
            <a:spLocks noGrp="1"/>
          </p:cNvSpPr>
          <p:nvPr>
            <p:ph idx="1"/>
          </p:nvPr>
        </p:nvSpPr>
        <p:spPr>
          <a:xfrm>
            <a:off x="798283" y="4247919"/>
            <a:ext cx="7599698" cy="1635367"/>
          </a:xfrm>
        </p:spPr>
        <p:txBody>
          <a:bodyPr>
            <a:normAutofit/>
          </a:bodyPr>
          <a:lstStyle/>
          <a:p>
            <a:pPr marL="0" lvl="1" indent="0" algn="just">
              <a:buNone/>
            </a:pPr>
            <a:r>
              <a:rPr lang="fr-FR" sz="2400" dirty="0" smtClean="0"/>
              <a:t>«</a:t>
            </a:r>
            <a:r>
              <a:rPr lang="fr-FR" sz="2400" dirty="0"/>
              <a:t> Les impôts sont le prix à payer pour une société civilisée, trop de citoyens veulent la civilisation au rabais </a:t>
            </a:r>
            <a:r>
              <a:rPr lang="fr-FR" sz="2400" dirty="0" smtClean="0"/>
              <a:t>»</a:t>
            </a:r>
          </a:p>
          <a:p>
            <a:pPr marL="0" lvl="1" indent="0">
              <a:buNone/>
            </a:pPr>
            <a:r>
              <a:rPr lang="fr-FR" sz="2000" dirty="0" smtClean="0"/>
              <a:t>Henry MORGENTHAU, Ministre </a:t>
            </a:r>
            <a:r>
              <a:rPr lang="fr-FR" sz="2000" dirty="0"/>
              <a:t>des </a:t>
            </a:r>
            <a:r>
              <a:rPr lang="fr-FR" sz="2000" dirty="0" smtClean="0"/>
              <a:t>Finances </a:t>
            </a:r>
            <a:r>
              <a:rPr lang="fr-FR" sz="2000" dirty="0"/>
              <a:t>de Roosevelt en </a:t>
            </a:r>
            <a:r>
              <a:rPr lang="fr-FR" sz="2000" dirty="0" smtClean="0"/>
              <a:t>1937</a:t>
            </a:r>
            <a:endParaRPr lang="fr-FR" sz="2400" dirty="0"/>
          </a:p>
        </p:txBody>
      </p:sp>
      <p:sp>
        <p:nvSpPr>
          <p:cNvPr id="4" name="Espace réservé du numéro de diapositive 3"/>
          <p:cNvSpPr>
            <a:spLocks noGrp="1"/>
          </p:cNvSpPr>
          <p:nvPr>
            <p:ph type="sldNum" sz="quarter" idx="12"/>
          </p:nvPr>
        </p:nvSpPr>
        <p:spPr/>
        <p:txBody>
          <a:bodyPr/>
          <a:lstStyle/>
          <a:p>
            <a:fld id="{83CB1857-F0CA-0B4B-9C21-25631F5E29D9}" type="slidenum">
              <a:rPr lang="fr-FR" smtClean="0"/>
              <a:pPr/>
              <a:t>11</a:t>
            </a:fld>
            <a:endParaRPr lang="fr-FR" dirty="0"/>
          </a:p>
        </p:txBody>
      </p:sp>
      <p:pic>
        <p:nvPicPr>
          <p:cNvPr id="7170" name="Picture 2" descr="C:\Users\jeanjean\Desktop\evasion fiscale\22472_BnHover.jpg"/>
          <p:cNvPicPr>
            <a:picLocks noChangeAspect="1" noChangeArrowheads="1"/>
          </p:cNvPicPr>
          <p:nvPr/>
        </p:nvPicPr>
        <p:blipFill>
          <a:blip r:embed="rId2">
            <a:extLst>
              <a:ext uri="{BEBA8EAE-BF5A-486C-A8C5-ECC9F3942E4B}">
                <a14:imgProps xmlns:a14="http://schemas.microsoft.com/office/drawing/2010/main" xmlns="">
                  <a14:imgLayer r:embed="rId3">
                    <a14:imgEffect>
                      <a14:sharpenSoften amount="75000"/>
                    </a14:imgEffect>
                  </a14:imgLayer>
                </a14:imgProps>
              </a:ext>
              <a:ext uri="{28A0092B-C50C-407E-A947-70E740481C1C}">
                <a14:useLocalDpi xmlns:a14="http://schemas.microsoft.com/office/drawing/2010/main" xmlns=""/>
              </a:ext>
            </a:extLst>
          </a:blip>
          <a:srcRect/>
          <a:stretch>
            <a:fillRect/>
          </a:stretch>
        </p:blipFill>
        <p:spPr bwMode="auto">
          <a:xfrm>
            <a:off x="2716267" y="1330298"/>
            <a:ext cx="3676643" cy="215083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171" name="Picture 3"/>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782301" y="3626511"/>
            <a:ext cx="7528594"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187114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419140"/>
            <a:ext cx="8042276" cy="709788"/>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fr-FR" sz="3600" dirty="0" smtClean="0"/>
              <a:t>LA FINANCE : ENNEMIE DE L’IMPÔT</a:t>
            </a:r>
            <a:endParaRPr lang="fr-FR" sz="3600" dirty="0"/>
          </a:p>
        </p:txBody>
      </p:sp>
      <p:sp>
        <p:nvSpPr>
          <p:cNvPr id="3" name="Espace réservé du contenu 2"/>
          <p:cNvSpPr>
            <a:spLocks noGrp="1"/>
          </p:cNvSpPr>
          <p:nvPr>
            <p:ph idx="1"/>
          </p:nvPr>
        </p:nvSpPr>
        <p:spPr>
          <a:xfrm>
            <a:off x="782302" y="1056287"/>
            <a:ext cx="7544576" cy="845084"/>
          </a:xfrm>
        </p:spPr>
        <p:txBody>
          <a:bodyPr>
            <a:normAutofit/>
          </a:bodyPr>
          <a:lstStyle/>
          <a:p>
            <a:pPr marL="0" indent="0">
              <a:buNone/>
            </a:pPr>
            <a:r>
              <a:rPr lang="fr-FR" b="1" dirty="0" smtClean="0"/>
              <a:t>L’impôt est inégalement réparti</a:t>
            </a:r>
            <a:endParaRPr lang="fr-FR" dirty="0" smtClean="0"/>
          </a:p>
        </p:txBody>
      </p:sp>
      <p:sp>
        <p:nvSpPr>
          <p:cNvPr id="4" name="Espace réservé du numéro de diapositive 3"/>
          <p:cNvSpPr>
            <a:spLocks noGrp="1"/>
          </p:cNvSpPr>
          <p:nvPr>
            <p:ph type="sldNum" sz="quarter" idx="12"/>
          </p:nvPr>
        </p:nvSpPr>
        <p:spPr/>
        <p:txBody>
          <a:bodyPr/>
          <a:lstStyle/>
          <a:p>
            <a:fld id="{83CB1857-F0CA-0B4B-9C21-25631F5E29D9}" type="slidenum">
              <a:rPr lang="fr-FR" smtClean="0"/>
              <a:pPr/>
              <a:t>12</a:t>
            </a:fld>
            <a:endParaRPr lang="fr-FR" dirty="0"/>
          </a:p>
        </p:txBody>
      </p:sp>
      <p:sp>
        <p:nvSpPr>
          <p:cNvPr id="6" name="Rectangle 5"/>
          <p:cNvSpPr/>
          <p:nvPr/>
        </p:nvSpPr>
        <p:spPr>
          <a:xfrm>
            <a:off x="782300" y="1872343"/>
            <a:ext cx="7544575" cy="1446550"/>
          </a:xfrm>
          <a:prstGeom prst="rect">
            <a:avLst/>
          </a:prstGeom>
          <a:noFill/>
          <a:ln>
            <a:noFill/>
          </a:ln>
          <a:effectLst/>
        </p:spPr>
        <p:txBody>
          <a:bodyPr wrap="square">
            <a:spAutoFit/>
          </a:bodyPr>
          <a:lstStyle/>
          <a:p>
            <a:pPr marL="0" lvl="1">
              <a:buNone/>
            </a:pPr>
            <a:r>
              <a:rPr lang="fr-FR" sz="2400" dirty="0" smtClean="0">
                <a:solidFill>
                  <a:schemeClr val="tx2"/>
                </a:solidFill>
              </a:rPr>
              <a:t>Le </a:t>
            </a:r>
            <a:r>
              <a:rPr lang="fr-FR" sz="2400" dirty="0">
                <a:solidFill>
                  <a:schemeClr val="tx2"/>
                </a:solidFill>
              </a:rPr>
              <a:t>rapport du CPO en 2009 met en exergue la différence de proportionnalité de l’impôt des entreprises</a:t>
            </a:r>
          </a:p>
          <a:p>
            <a:pPr marL="363538" lvl="2"/>
            <a:r>
              <a:rPr lang="fr-FR" sz="2000" dirty="0">
                <a:solidFill>
                  <a:schemeClr val="tx2"/>
                </a:solidFill>
              </a:rPr>
              <a:t>Les sociétés du CAC40 sont imposées à hauteur de </a:t>
            </a:r>
            <a:r>
              <a:rPr lang="fr-FR" sz="2000" b="1" dirty="0">
                <a:solidFill>
                  <a:schemeClr val="tx2"/>
                </a:solidFill>
              </a:rPr>
              <a:t>8%</a:t>
            </a:r>
          </a:p>
          <a:p>
            <a:pPr marL="363538" lvl="2"/>
            <a:r>
              <a:rPr lang="fr-FR" sz="2000" dirty="0">
                <a:solidFill>
                  <a:schemeClr val="tx2"/>
                </a:solidFill>
              </a:rPr>
              <a:t>Les autres (PMI, PME, artisans ...) à hauteur de </a:t>
            </a:r>
            <a:r>
              <a:rPr lang="fr-FR" sz="2000" b="1" dirty="0">
                <a:solidFill>
                  <a:schemeClr val="tx2"/>
                </a:solidFill>
              </a:rPr>
              <a:t>33,3%</a:t>
            </a:r>
          </a:p>
        </p:txBody>
      </p:sp>
      <p:sp>
        <p:nvSpPr>
          <p:cNvPr id="7" name="Rectangle 6"/>
          <p:cNvSpPr/>
          <p:nvPr/>
        </p:nvSpPr>
        <p:spPr>
          <a:xfrm>
            <a:off x="847615" y="3621177"/>
            <a:ext cx="7544574" cy="1938992"/>
          </a:xfrm>
          <a:prstGeom prst="rect">
            <a:avLst/>
          </a:prstGeom>
          <a:noFill/>
          <a:ln>
            <a:noFill/>
          </a:ln>
          <a:effectLst/>
        </p:spPr>
        <p:txBody>
          <a:bodyPr wrap="square">
            <a:spAutoFit/>
          </a:bodyPr>
          <a:lstStyle/>
          <a:p>
            <a:pPr marL="0" lvl="1" algn="just">
              <a:buNone/>
            </a:pPr>
            <a:r>
              <a:rPr lang="fr-FR" sz="2400" dirty="0" smtClean="0"/>
              <a:t>	</a:t>
            </a:r>
            <a:r>
              <a:rPr lang="fr-FR" sz="2400" dirty="0" smtClean="0">
                <a:solidFill>
                  <a:schemeClr val="tx2"/>
                </a:solidFill>
              </a:rPr>
              <a:t>Warren </a:t>
            </a:r>
            <a:r>
              <a:rPr lang="fr-FR" sz="2400" dirty="0">
                <a:solidFill>
                  <a:schemeClr val="tx2"/>
                </a:solidFill>
              </a:rPr>
              <a:t>BUFFET, </a:t>
            </a:r>
            <a:r>
              <a:rPr lang="fr-FR" sz="2400" dirty="0" smtClean="0">
                <a:solidFill>
                  <a:schemeClr val="tx2"/>
                </a:solidFill>
              </a:rPr>
              <a:t>milliardaire américain, </a:t>
            </a:r>
            <a:r>
              <a:rPr lang="fr-FR" sz="2400" dirty="0">
                <a:solidFill>
                  <a:schemeClr val="tx2"/>
                </a:solidFill>
              </a:rPr>
              <a:t>s’étonne en 2006 de n’être imposé qu’à hauteur de </a:t>
            </a:r>
            <a:r>
              <a:rPr lang="fr-FR" sz="2400" b="1" dirty="0">
                <a:solidFill>
                  <a:schemeClr val="tx2"/>
                </a:solidFill>
              </a:rPr>
              <a:t>17%</a:t>
            </a:r>
            <a:r>
              <a:rPr lang="fr-FR" sz="2400" dirty="0">
                <a:solidFill>
                  <a:schemeClr val="tx2"/>
                </a:solidFill>
              </a:rPr>
              <a:t> pour </a:t>
            </a:r>
            <a:r>
              <a:rPr lang="fr-FR" sz="2400" b="1" dirty="0">
                <a:solidFill>
                  <a:schemeClr val="tx2"/>
                </a:solidFill>
              </a:rPr>
              <a:t>46 millions </a:t>
            </a:r>
            <a:r>
              <a:rPr lang="fr-FR" sz="2400" b="1" dirty="0" smtClean="0">
                <a:solidFill>
                  <a:schemeClr val="tx2"/>
                </a:solidFill>
              </a:rPr>
              <a:t>de $</a:t>
            </a:r>
            <a:r>
              <a:rPr lang="fr-FR" sz="2400" dirty="0" smtClean="0">
                <a:solidFill>
                  <a:schemeClr val="tx2"/>
                </a:solidFill>
              </a:rPr>
              <a:t> </a:t>
            </a:r>
            <a:r>
              <a:rPr lang="fr-FR" sz="2400" dirty="0">
                <a:solidFill>
                  <a:schemeClr val="tx2"/>
                </a:solidFill>
              </a:rPr>
              <a:t>de revenus alors que son assistante </a:t>
            </a:r>
            <a:r>
              <a:rPr lang="fr-FR" sz="2400" dirty="0" smtClean="0">
                <a:solidFill>
                  <a:schemeClr val="tx2"/>
                </a:solidFill>
              </a:rPr>
              <a:t>est </a:t>
            </a:r>
            <a:r>
              <a:rPr lang="fr-FR" sz="2400" dirty="0">
                <a:solidFill>
                  <a:schemeClr val="tx2"/>
                </a:solidFill>
              </a:rPr>
              <a:t>imposée à hauteur de </a:t>
            </a:r>
            <a:r>
              <a:rPr lang="fr-FR" sz="2400" b="1" dirty="0">
                <a:solidFill>
                  <a:schemeClr val="tx2"/>
                </a:solidFill>
              </a:rPr>
              <a:t>30%</a:t>
            </a:r>
            <a:r>
              <a:rPr lang="fr-FR" sz="2400" dirty="0">
                <a:solidFill>
                  <a:schemeClr val="tx2"/>
                </a:solidFill>
              </a:rPr>
              <a:t> pour </a:t>
            </a:r>
            <a:r>
              <a:rPr lang="fr-FR" sz="2400" b="1" dirty="0">
                <a:solidFill>
                  <a:schemeClr val="tx2"/>
                </a:solidFill>
              </a:rPr>
              <a:t>60 000 $ </a:t>
            </a:r>
            <a:r>
              <a:rPr lang="fr-FR" sz="2400" dirty="0">
                <a:solidFill>
                  <a:schemeClr val="tx2"/>
                </a:solidFill>
              </a:rPr>
              <a:t>de revenus la même année</a:t>
            </a:r>
          </a:p>
        </p:txBody>
      </p:sp>
      <p:pic>
        <p:nvPicPr>
          <p:cNvPr id="8" name="Image 7"/>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rot="-660000">
            <a:off x="7244073" y="2499447"/>
            <a:ext cx="1026960" cy="68421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Image 8"/>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rot="-540000">
            <a:off x="3105955" y="5312016"/>
            <a:ext cx="1044224" cy="65623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xmlns="" val="8213276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434906"/>
            <a:ext cx="8042276" cy="68463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algn="ctr"/>
            <a:r>
              <a:rPr lang="fr-FR" sz="4000" dirty="0" smtClean="0"/>
              <a:t>LES PARADIS FISCAUX</a:t>
            </a:r>
            <a:endParaRPr lang="fr-FR" sz="4000" dirty="0"/>
          </a:p>
        </p:txBody>
      </p:sp>
      <p:sp>
        <p:nvSpPr>
          <p:cNvPr id="3" name="Espace réservé du contenu 2"/>
          <p:cNvSpPr>
            <a:spLocks noGrp="1"/>
          </p:cNvSpPr>
          <p:nvPr>
            <p:ph idx="1"/>
          </p:nvPr>
        </p:nvSpPr>
        <p:spPr>
          <a:xfrm>
            <a:off x="782300" y="1379482"/>
            <a:ext cx="7523499" cy="4308086"/>
          </a:xfrm>
        </p:spPr>
        <p:txBody>
          <a:bodyPr>
            <a:noAutofit/>
          </a:bodyPr>
          <a:lstStyle/>
          <a:p>
            <a:pPr marL="363538" indent="0">
              <a:buNone/>
            </a:pPr>
            <a:r>
              <a:rPr lang="fr-FR" b="1" dirty="0" smtClean="0"/>
              <a:t>Critères principaux</a:t>
            </a:r>
          </a:p>
          <a:p>
            <a:pPr marL="534988" lvl="1" indent="-171450"/>
            <a:r>
              <a:rPr lang="fr-FR" sz="2400" dirty="0" smtClean="0"/>
              <a:t>Résidence juridique fictive</a:t>
            </a:r>
          </a:p>
          <a:p>
            <a:pPr marL="534988" lvl="1" indent="-171450"/>
            <a:r>
              <a:rPr lang="fr-FR" sz="2400" dirty="0" smtClean="0"/>
              <a:t>Fiscalité faible ou nulle pour les non-résidents</a:t>
            </a:r>
          </a:p>
          <a:p>
            <a:pPr marL="534988" lvl="1" indent="-171450"/>
            <a:r>
              <a:rPr lang="fr-FR" sz="2400" dirty="0" smtClean="0"/>
              <a:t>Secret bancaire</a:t>
            </a:r>
          </a:p>
          <a:p>
            <a:pPr marL="534988" lvl="1" indent="-171450"/>
            <a:r>
              <a:rPr lang="fr-FR" sz="2400" dirty="0" smtClean="0"/>
              <a:t>Procédure d’enregistrement rudimentaire</a:t>
            </a:r>
          </a:p>
          <a:p>
            <a:pPr marL="534988" lvl="1" indent="-171450"/>
            <a:r>
              <a:rPr lang="fr-FR" sz="2400" dirty="0" smtClean="0"/>
              <a:t>Liberté totale de mouvement des capitaux</a:t>
            </a:r>
          </a:p>
          <a:p>
            <a:pPr marL="534988" lvl="1" indent="-171450"/>
            <a:r>
              <a:rPr lang="fr-FR" sz="2400" dirty="0" smtClean="0"/>
              <a:t>Support d’un grand centre financier international</a:t>
            </a:r>
          </a:p>
          <a:p>
            <a:pPr marL="534988" lvl="1" indent="-171450"/>
            <a:r>
              <a:rPr lang="fr-FR" sz="2400" dirty="0" smtClean="0"/>
              <a:t>Stabilité </a:t>
            </a:r>
            <a:r>
              <a:rPr lang="fr-FR" sz="2400" dirty="0"/>
              <a:t>é</a:t>
            </a:r>
            <a:r>
              <a:rPr lang="fr-FR" sz="2400" dirty="0" smtClean="0"/>
              <a:t>conomique et politique</a:t>
            </a:r>
          </a:p>
          <a:p>
            <a:pPr marL="534988" lvl="1" indent="-171450"/>
            <a:r>
              <a:rPr lang="fr-FR" sz="2400" dirty="0" smtClean="0"/>
              <a:t>Pas de coopération avec les administrations fiscales</a:t>
            </a:r>
            <a:endParaRPr lang="fr-FR" sz="2400" dirty="0"/>
          </a:p>
        </p:txBody>
      </p:sp>
      <p:sp>
        <p:nvSpPr>
          <p:cNvPr id="4" name="Espace réservé du numéro de diapositive 3"/>
          <p:cNvSpPr>
            <a:spLocks noGrp="1"/>
          </p:cNvSpPr>
          <p:nvPr>
            <p:ph type="sldNum" sz="quarter" idx="12"/>
          </p:nvPr>
        </p:nvSpPr>
        <p:spPr/>
        <p:txBody>
          <a:bodyPr/>
          <a:lstStyle/>
          <a:p>
            <a:fld id="{83CB1857-F0CA-0B4B-9C21-25631F5E29D9}" type="slidenum">
              <a:rPr lang="fr-FR" smtClean="0"/>
              <a:pPr/>
              <a:t>13</a:t>
            </a:fld>
            <a:endParaRPr lang="fr-FR" dirty="0"/>
          </a:p>
        </p:txBody>
      </p:sp>
    </p:spTree>
    <p:extLst>
      <p:ext uri="{BB962C8B-B14F-4D97-AF65-F5344CB8AC3E}">
        <p14:creationId xmlns:p14="http://schemas.microsoft.com/office/powerpoint/2010/main" xmlns="" val="15208134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6123" y="386258"/>
            <a:ext cx="8860221" cy="449316"/>
          </a:xfrm>
        </p:spPr>
        <p:txBody>
          <a:bodyPr>
            <a:noAutofit/>
          </a:bodyPr>
          <a:lstStyle/>
          <a:p>
            <a:pPr algn="ctr"/>
            <a:r>
              <a:rPr lang="fr-FR" sz="1600" b="1" dirty="0">
                <a:latin typeface="Arial Narrow" pitchFamily="34" charset="0"/>
              </a:rPr>
              <a:t>Localisation des filiales des 50 plus grands groupes européens dans les paradis fiscaux</a:t>
            </a:r>
          </a:p>
        </p:txBody>
      </p:sp>
      <p:sp>
        <p:nvSpPr>
          <p:cNvPr id="4" name="Espace réservé du numéro de diapositive 3"/>
          <p:cNvSpPr>
            <a:spLocks noGrp="1"/>
          </p:cNvSpPr>
          <p:nvPr>
            <p:ph type="sldNum" sz="quarter" idx="12"/>
          </p:nvPr>
        </p:nvSpPr>
        <p:spPr/>
        <p:txBody>
          <a:bodyPr/>
          <a:lstStyle/>
          <a:p>
            <a:fld id="{83CB1857-F0CA-0B4B-9C21-25631F5E29D9}" type="slidenum">
              <a:rPr lang="fr-FR" smtClean="0"/>
              <a:pPr/>
              <a:t>14</a:t>
            </a:fld>
            <a:endParaRPr lang="fr-FR" dirty="0"/>
          </a:p>
        </p:txBody>
      </p:sp>
      <p:pic>
        <p:nvPicPr>
          <p:cNvPr id="2050" name="Picture 2" descr="C:\Users\jeanjean\Desktop\evasion fiscale\qu'y fo-ellent.png"/>
          <p:cNvPicPr>
            <a:picLocks noChangeAspect="1" noChangeArrowheads="1"/>
          </p:cNvPicPr>
          <p:nvPr/>
        </p:nvPicPr>
        <p:blipFill>
          <a:blip r:embed="rId2">
            <a:extLst>
              <a:ext uri="{28A0092B-C50C-407E-A947-70E740481C1C}">
                <a14:useLocalDpi xmlns:a14="http://schemas.microsoft.com/office/drawing/2010/main" xmlns=""/>
              </a:ext>
            </a:extLst>
          </a:blip>
          <a:stretch>
            <a:fillRect/>
          </a:stretch>
        </p:blipFill>
        <p:spPr bwMode="auto">
          <a:xfrm>
            <a:off x="1" y="835574"/>
            <a:ext cx="9166510" cy="56782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033913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2000" y="4903076"/>
            <a:ext cx="6781800" cy="1269124"/>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fr-FR" sz="3600" dirty="0" smtClean="0"/>
              <a:t>BANQUES FRANÇAISES : UN PEU DE </a:t>
            </a:r>
            <a:r>
              <a:rPr lang="fr-FR" sz="3600" dirty="0"/>
              <a:t>CRÉDIT</a:t>
            </a:r>
            <a:r>
              <a:rPr lang="fr-FR" sz="3600" dirty="0" smtClean="0"/>
              <a:t>…</a:t>
            </a:r>
            <a:endParaRPr lang="fr-FR" sz="3600" dirty="0"/>
          </a:p>
        </p:txBody>
      </p:sp>
      <p:sp>
        <p:nvSpPr>
          <p:cNvPr id="3" name="Espace réservé du numéro de diapositive 2"/>
          <p:cNvSpPr>
            <a:spLocks noGrp="1"/>
          </p:cNvSpPr>
          <p:nvPr>
            <p:ph type="sldNum" sz="quarter" idx="12"/>
          </p:nvPr>
        </p:nvSpPr>
        <p:spPr/>
        <p:txBody>
          <a:bodyPr/>
          <a:lstStyle/>
          <a:p>
            <a:fld id="{83CB1857-F0CA-0B4B-9C21-25631F5E29D9}" type="slidenum">
              <a:rPr lang="fr-FR" smtClean="0"/>
              <a:pPr/>
              <a:t>15</a:t>
            </a:fld>
            <a:endParaRPr lang="fr-FR" dirty="0"/>
          </a:p>
        </p:txBody>
      </p:sp>
      <p:pic>
        <p:nvPicPr>
          <p:cNvPr id="6146" name="Picture 2" descr="C:\Users\jeanjean\Desktop\evasion fiscale\UN PEU DE CREDIT.jpg"/>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782302" y="1262743"/>
            <a:ext cx="7544576" cy="286782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95703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2000" y="5486400"/>
            <a:ext cx="6781800" cy="6858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fr-FR" sz="3600" dirty="0" smtClean="0"/>
              <a:t>… BEAUCOUP DE </a:t>
            </a:r>
            <a:r>
              <a:rPr lang="fr-FR" sz="3600" dirty="0"/>
              <a:t>SPÉCULATION</a:t>
            </a:r>
          </a:p>
        </p:txBody>
      </p:sp>
      <p:sp>
        <p:nvSpPr>
          <p:cNvPr id="3" name="Espace réservé du numéro de diapositive 2"/>
          <p:cNvSpPr>
            <a:spLocks noGrp="1"/>
          </p:cNvSpPr>
          <p:nvPr>
            <p:ph type="sldNum" sz="quarter" idx="12"/>
          </p:nvPr>
        </p:nvSpPr>
        <p:spPr/>
        <p:txBody>
          <a:bodyPr/>
          <a:lstStyle/>
          <a:p>
            <a:fld id="{83CB1857-F0CA-0B4B-9C21-25631F5E29D9}" type="slidenum">
              <a:rPr lang="fr-FR" smtClean="0"/>
              <a:pPr/>
              <a:t>16</a:t>
            </a:fld>
            <a:endParaRPr lang="fr-FR" dirty="0"/>
          </a:p>
        </p:txBody>
      </p:sp>
      <p:pic>
        <p:nvPicPr>
          <p:cNvPr id="7170" name="Picture 2" descr="C:\Users\jeanjean\Desktop\evasion fiscale\Image3f.jpg"/>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782301" y="630894"/>
            <a:ext cx="7544575" cy="481456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408605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eanjean\Desktop\evasion fiscale\image-196.gif"/>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782301" y="1672396"/>
            <a:ext cx="3772288" cy="369731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rgbClr val="FFFFFF"/>
                </a:solidFill>
              </a14:hiddenFill>
            </a:ext>
          </a:extLst>
        </p:spPr>
      </p:pic>
      <p:sp>
        <p:nvSpPr>
          <p:cNvPr id="2" name="Titre 1"/>
          <p:cNvSpPr>
            <a:spLocks noGrp="1"/>
          </p:cNvSpPr>
          <p:nvPr>
            <p:ph type="title"/>
          </p:nvPr>
        </p:nvSpPr>
        <p:spPr>
          <a:xfrm>
            <a:off x="762000" y="5517932"/>
            <a:ext cx="6781800" cy="654268"/>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fr-FR" sz="3600" dirty="0" smtClean="0"/>
              <a:t>UN MONDE OÙ TOUT EST POSSIBLE</a:t>
            </a:r>
            <a:endParaRPr lang="fr-FR" sz="3600" dirty="0"/>
          </a:p>
        </p:txBody>
      </p:sp>
      <p:sp>
        <p:nvSpPr>
          <p:cNvPr id="3" name="Espace réservé du contenu 2"/>
          <p:cNvSpPr>
            <a:spLocks noGrp="1"/>
          </p:cNvSpPr>
          <p:nvPr>
            <p:ph sz="half" idx="1"/>
          </p:nvPr>
        </p:nvSpPr>
        <p:spPr>
          <a:xfrm>
            <a:off x="762000" y="641186"/>
            <a:ext cx="7620000" cy="888070"/>
          </a:xfrm>
        </p:spPr>
        <p:txBody>
          <a:bodyPr>
            <a:normAutofit/>
          </a:bodyPr>
          <a:lstStyle/>
          <a:p>
            <a:pPr marL="174625" indent="-174625"/>
            <a:r>
              <a:rPr lang="fr-FR" sz="2400" b="1" dirty="0"/>
              <a:t>I</a:t>
            </a:r>
            <a:r>
              <a:rPr lang="fr-FR" sz="2400" b="1" dirty="0" smtClean="0"/>
              <a:t>les Caïmans </a:t>
            </a:r>
            <a:r>
              <a:rPr lang="fr-FR" sz="2400" dirty="0" smtClean="0"/>
              <a:t>: l’immeuble UGLAND House abrite le siège de 12.748 entreprises </a:t>
            </a:r>
          </a:p>
        </p:txBody>
      </p:sp>
      <p:sp>
        <p:nvSpPr>
          <p:cNvPr id="5" name="Espace réservé du numéro de diapositive 4"/>
          <p:cNvSpPr>
            <a:spLocks noGrp="1"/>
          </p:cNvSpPr>
          <p:nvPr>
            <p:ph type="sldNum" sz="quarter" idx="12"/>
          </p:nvPr>
        </p:nvSpPr>
        <p:spPr/>
        <p:txBody>
          <a:bodyPr/>
          <a:lstStyle/>
          <a:p>
            <a:fld id="{83CB1857-F0CA-0B4B-9C21-25631F5E29D9}" type="slidenum">
              <a:rPr lang="fr-FR" smtClean="0"/>
              <a:pPr/>
              <a:t>17</a:t>
            </a:fld>
            <a:endParaRPr lang="fr-FR" dirty="0"/>
          </a:p>
        </p:txBody>
      </p:sp>
      <p:pic>
        <p:nvPicPr>
          <p:cNvPr id="8194" name="Picture 2" descr="C:\Users\jeanjean\Desktop\evasion fiscale\Image7.png"/>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4531977" y="1686910"/>
            <a:ext cx="3794900" cy="3697313"/>
          </a:xfrm>
          <a:prstGeom prst="rect">
            <a:avLst/>
          </a:prstGeom>
          <a:noFill/>
          <a:ln w="38100">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rgbClr val="FFFFFF"/>
                </a:solidFill>
              </a14:hiddenFill>
            </a:ext>
          </a:extLst>
        </p:spPr>
      </p:pic>
      <p:pic>
        <p:nvPicPr>
          <p:cNvPr id="4" name="Image 3"/>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rot="-540000">
            <a:off x="4602766" y="1233339"/>
            <a:ext cx="1169135" cy="70794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Flèche vers le haut 6"/>
          <p:cNvSpPr/>
          <p:nvPr/>
        </p:nvSpPr>
        <p:spPr>
          <a:xfrm>
            <a:off x="1719941" y="3802739"/>
            <a:ext cx="660402" cy="870859"/>
          </a:xfrm>
          <a:prstGeom prst="upArrow">
            <a:avLst/>
          </a:prstGeom>
          <a:ln>
            <a:noFill/>
          </a:ln>
          <a:effectLst>
            <a:glow rad="101600">
              <a:schemeClr val="accent3">
                <a:satMod val="175000"/>
                <a:alpha val="40000"/>
              </a:schemeClr>
            </a:glo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22772826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2000" y="5517932"/>
            <a:ext cx="6781800" cy="654268"/>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fr-FR" sz="3600" dirty="0" smtClean="0"/>
              <a:t>UN MONDE OÙ TOUT EST POSSIBLE</a:t>
            </a:r>
            <a:endParaRPr lang="fr-FR" sz="3600" dirty="0"/>
          </a:p>
        </p:txBody>
      </p:sp>
      <p:sp>
        <p:nvSpPr>
          <p:cNvPr id="3" name="Espace réservé du contenu 2"/>
          <p:cNvSpPr>
            <a:spLocks noGrp="1"/>
          </p:cNvSpPr>
          <p:nvPr>
            <p:ph sz="half" idx="1"/>
          </p:nvPr>
        </p:nvSpPr>
        <p:spPr>
          <a:xfrm>
            <a:off x="782300" y="695811"/>
            <a:ext cx="7599700" cy="4343400"/>
          </a:xfrm>
        </p:spPr>
        <p:txBody>
          <a:bodyPr>
            <a:normAutofit/>
          </a:bodyPr>
          <a:lstStyle/>
          <a:p>
            <a:pPr marL="174625" indent="-174625"/>
            <a:r>
              <a:rPr lang="fr-FR" sz="2400" b="1" dirty="0" smtClean="0"/>
              <a:t>Iles vierges britanniques </a:t>
            </a:r>
            <a:r>
              <a:rPr lang="fr-FR" sz="2400" dirty="0" smtClean="0"/>
              <a:t>(BVI) </a:t>
            </a:r>
          </a:p>
          <a:p>
            <a:pPr marL="533400" lvl="2" indent="-169863"/>
            <a:r>
              <a:rPr lang="fr-FR" sz="2400" dirty="0" smtClean="0"/>
              <a:t>25.000 habitants : 830.000 sociétés enregistrées</a:t>
            </a:r>
          </a:p>
          <a:p>
            <a:endParaRPr lang="fr-FR" sz="2400" dirty="0" smtClean="0"/>
          </a:p>
          <a:p>
            <a:pPr marL="174625" indent="-174625"/>
            <a:r>
              <a:rPr lang="fr-FR" sz="2400" dirty="0" smtClean="0"/>
              <a:t>3 états américains </a:t>
            </a:r>
            <a:r>
              <a:rPr lang="fr-FR" sz="2400" dirty="0"/>
              <a:t>: </a:t>
            </a:r>
            <a:endParaRPr lang="fr-FR" sz="2400" dirty="0" smtClean="0"/>
          </a:p>
          <a:p>
            <a:pPr marL="536575" indent="-173038"/>
            <a:r>
              <a:rPr lang="fr-FR" sz="2400" b="1" dirty="0" smtClean="0"/>
              <a:t>WYOMING</a:t>
            </a:r>
            <a:r>
              <a:rPr lang="fr-FR" sz="2400" b="1" dirty="0"/>
              <a:t>, </a:t>
            </a:r>
            <a:r>
              <a:rPr lang="fr-FR" sz="2400" b="1" dirty="0" smtClean="0"/>
              <a:t>NEVADA, DELAWARE </a:t>
            </a:r>
            <a:r>
              <a:rPr lang="fr-FR" sz="2400" dirty="0" smtClean="0"/>
              <a:t>sont des paradis fiscaux </a:t>
            </a:r>
          </a:p>
          <a:p>
            <a:pPr marL="536575" lvl="1" indent="-173038"/>
            <a:r>
              <a:rPr lang="fr-FR" dirty="0" smtClean="0"/>
              <a:t>Le DELAWARE à lui seul héberge 50% des entreprises cotées à la bourse de New-York</a:t>
            </a:r>
            <a:endParaRPr lang="fr-FR" dirty="0"/>
          </a:p>
        </p:txBody>
      </p:sp>
      <p:sp>
        <p:nvSpPr>
          <p:cNvPr id="5" name="Espace réservé du numéro de diapositive 4"/>
          <p:cNvSpPr>
            <a:spLocks noGrp="1"/>
          </p:cNvSpPr>
          <p:nvPr>
            <p:ph type="sldNum" sz="quarter" idx="12"/>
          </p:nvPr>
        </p:nvSpPr>
        <p:spPr/>
        <p:txBody>
          <a:bodyPr/>
          <a:lstStyle/>
          <a:p>
            <a:fld id="{83CB1857-F0CA-0B4B-9C21-25631F5E29D9}" type="slidenum">
              <a:rPr lang="fr-FR" smtClean="0"/>
              <a:pPr/>
              <a:t>18</a:t>
            </a:fld>
            <a:endParaRPr lang="fr-FR" dirty="0"/>
          </a:p>
        </p:txBody>
      </p:sp>
      <p:pic>
        <p:nvPicPr>
          <p:cNvPr id="4" name="Image 3"/>
          <p:cNvPicPr>
            <a:picLocks noChangeAspect="1"/>
          </p:cNvPicPr>
          <p:nvPr/>
        </p:nvPicPr>
        <p:blipFill>
          <a:blip r:embed="rId2" cstate="screen">
            <a:extLst>
              <a:ext uri="{BEBA8EAE-BF5A-486C-A8C5-ECC9F3942E4B}">
                <a14:imgProps xmlns:a14="http://schemas.microsoft.com/office/drawing/2010/main" xmlns="">
                  <a14:imgLayer r:embed="rId3">
                    <a14:imgEffect>
                      <a14:brightnessContrast bright="20000"/>
                    </a14:imgEffect>
                  </a14:imgLayer>
                </a14:imgProps>
              </a:ext>
              <a:ext uri="{28A0092B-C50C-407E-A947-70E740481C1C}">
                <a14:useLocalDpi xmlns:a14="http://schemas.microsoft.com/office/drawing/2010/main" xmlns=""/>
              </a:ext>
            </a:extLst>
          </a:blip>
          <a:stretch>
            <a:fillRect/>
          </a:stretch>
        </p:blipFill>
        <p:spPr>
          <a:xfrm rot="540000">
            <a:off x="5550839" y="824708"/>
            <a:ext cx="1142614" cy="65258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Image 6"/>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rot="-540000">
            <a:off x="6530876" y="4515837"/>
            <a:ext cx="1044224" cy="65623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xmlns="" val="40342876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375598"/>
            <a:ext cx="8042276" cy="709788"/>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fr-FR" sz="3600" dirty="0" smtClean="0"/>
              <a:t>LES OUTILS DE L’OPACITÉ</a:t>
            </a:r>
            <a:endParaRPr lang="fr-FR" sz="3600" dirty="0"/>
          </a:p>
        </p:txBody>
      </p:sp>
      <p:sp>
        <p:nvSpPr>
          <p:cNvPr id="3" name="Espace réservé du contenu 2"/>
          <p:cNvSpPr>
            <a:spLocks noGrp="1"/>
          </p:cNvSpPr>
          <p:nvPr>
            <p:ph idx="1"/>
          </p:nvPr>
        </p:nvSpPr>
        <p:spPr>
          <a:xfrm>
            <a:off x="782301" y="1056286"/>
            <a:ext cx="7599699" cy="4887315"/>
          </a:xfrm>
        </p:spPr>
        <p:txBody>
          <a:bodyPr>
            <a:noAutofit/>
          </a:bodyPr>
          <a:lstStyle/>
          <a:p>
            <a:pPr marL="174625" indent="-174625"/>
            <a:r>
              <a:rPr lang="fr-FR" b="1" dirty="0" smtClean="0"/>
              <a:t>Les comptes non déclarés</a:t>
            </a:r>
          </a:p>
          <a:p>
            <a:pPr marL="536575" lvl="1" indent="-173038"/>
            <a:r>
              <a:rPr lang="fr-FR" sz="2400" dirty="0" smtClean="0"/>
              <a:t>La Suisse, 1</a:t>
            </a:r>
            <a:r>
              <a:rPr lang="fr-FR" sz="2400" baseline="30000" dirty="0" smtClean="0"/>
              <a:t>er</a:t>
            </a:r>
            <a:r>
              <a:rPr lang="fr-FR" sz="2400" dirty="0" smtClean="0"/>
              <a:t> gestionnaire de fortune personnelle au monde, gère quelque 5.200 milliards de francs </a:t>
            </a:r>
            <a:r>
              <a:rPr lang="fr-FR" sz="2400" dirty="0"/>
              <a:t>s</a:t>
            </a:r>
            <a:r>
              <a:rPr lang="fr-FR" sz="2400" dirty="0" smtClean="0"/>
              <a:t>uisses</a:t>
            </a:r>
          </a:p>
          <a:p>
            <a:endParaRPr lang="fr-FR" dirty="0" smtClean="0"/>
          </a:p>
          <a:p>
            <a:pPr marL="174625" indent="-174625"/>
            <a:r>
              <a:rPr lang="fr-FR" b="1" dirty="0" smtClean="0"/>
              <a:t>Les trusts : </a:t>
            </a:r>
          </a:p>
          <a:p>
            <a:pPr marL="536575" lvl="1" indent="-173038"/>
            <a:r>
              <a:rPr lang="fr-FR" sz="2400" dirty="0" smtClean="0"/>
              <a:t>A Jersey, aujourd’hui, 200 sociétés gèrent les trusts  (entre 200 et 10.000 chacune) ; 350.000 comptes offshore et entre 3.000 et 8.000 milliards de $ d’actifs</a:t>
            </a:r>
            <a:endParaRPr lang="fr-FR" sz="2400" dirty="0"/>
          </a:p>
          <a:p>
            <a:pPr marL="0" indent="0">
              <a:buNone/>
            </a:pPr>
            <a:endParaRPr lang="fr-FR" dirty="0" smtClean="0"/>
          </a:p>
          <a:p>
            <a:pPr marL="174625" indent="-174625"/>
            <a:r>
              <a:rPr lang="fr-FR" b="1" dirty="0" smtClean="0"/>
              <a:t>Les fondations : </a:t>
            </a:r>
          </a:p>
          <a:p>
            <a:pPr marL="536575" lvl="1" indent="-173038"/>
            <a:r>
              <a:rPr lang="fr-FR" sz="2400" dirty="0" smtClean="0"/>
              <a:t>Des organisations sans propriétaires ni actionnaires</a:t>
            </a:r>
          </a:p>
        </p:txBody>
      </p:sp>
      <p:sp>
        <p:nvSpPr>
          <p:cNvPr id="4" name="Espace réservé du numéro de diapositive 3"/>
          <p:cNvSpPr>
            <a:spLocks noGrp="1"/>
          </p:cNvSpPr>
          <p:nvPr>
            <p:ph type="sldNum" sz="quarter" idx="12"/>
          </p:nvPr>
        </p:nvSpPr>
        <p:spPr/>
        <p:txBody>
          <a:bodyPr/>
          <a:lstStyle/>
          <a:p>
            <a:fld id="{83CB1857-F0CA-0B4B-9C21-25631F5E29D9}" type="slidenum">
              <a:rPr lang="fr-FR" smtClean="0"/>
              <a:pPr/>
              <a:t>19</a:t>
            </a:fld>
            <a:endParaRPr lang="fr-FR" dirty="0"/>
          </a:p>
        </p:txBody>
      </p:sp>
    </p:spTree>
    <p:extLst>
      <p:ext uri="{BB962C8B-B14F-4D97-AF65-F5344CB8AC3E}">
        <p14:creationId xmlns:p14="http://schemas.microsoft.com/office/powerpoint/2010/main" xmlns="" val="20903834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idx="4294967295"/>
          </p:nvPr>
        </p:nvSpPr>
        <p:spPr>
          <a:xfrm>
            <a:off x="5465118" y="1242706"/>
            <a:ext cx="3078162" cy="3452813"/>
          </a:xfrm>
          <a:effectLst>
            <a:outerShdw blurRad="50800" dist="38100" dir="5400000" algn="t" rotWithShape="0">
              <a:prstClr val="black">
                <a:alpha val="40000"/>
              </a:prstClr>
            </a:outerShdw>
          </a:effectLst>
        </p:spPr>
        <p:txBody>
          <a:bodyPr>
            <a:normAutofit fontScale="90000"/>
          </a:bodyPr>
          <a:lstStyle/>
          <a:p>
            <a:pPr algn="l">
              <a:tabLst>
                <a:tab pos="3232150" algn="l"/>
              </a:tabLst>
            </a:pPr>
            <a:r>
              <a:rPr lang="fr-FR" sz="6000" dirty="0" smtClean="0"/>
              <a:t>L’ÉVASION FISCALE </a:t>
            </a:r>
            <a:r>
              <a:rPr lang="fr-FR" sz="3600" dirty="0" smtClean="0"/>
              <a:t/>
            </a:r>
            <a:br>
              <a:rPr lang="fr-FR" sz="3600" dirty="0" smtClean="0"/>
            </a:br>
            <a:r>
              <a:rPr lang="fr-FR" sz="3600" dirty="0" smtClean="0"/>
              <a:t/>
            </a:r>
            <a:br>
              <a:rPr lang="fr-FR" sz="3600" dirty="0" smtClean="0"/>
            </a:br>
            <a:r>
              <a:rPr lang="fr-FR" sz="3600" dirty="0" smtClean="0"/>
              <a:t>VOYAGE EN TERRE INCONNUE</a:t>
            </a:r>
            <a:endParaRPr lang="fr-FR" sz="3600" dirty="0"/>
          </a:p>
        </p:txBody>
      </p:sp>
      <p:pic>
        <p:nvPicPr>
          <p:cNvPr id="3074" name="Picture 2" descr="C:\Users\jeanjean\Desktop\evasion fiscale\Image4.png"/>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785815" y="595086"/>
            <a:ext cx="3945836" cy="536737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477002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359832"/>
            <a:ext cx="8042276" cy="72148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fr-FR" sz="3600" dirty="0" smtClean="0"/>
              <a:t>LE PRIX DE TRANSFERT</a:t>
            </a:r>
            <a:endParaRPr lang="fr-FR" sz="3600" dirty="0"/>
          </a:p>
        </p:txBody>
      </p:sp>
      <p:grpSp>
        <p:nvGrpSpPr>
          <p:cNvPr id="3" name="Group 4"/>
          <p:cNvGrpSpPr>
            <a:grpSpLocks noChangeAspect="1"/>
          </p:cNvGrpSpPr>
          <p:nvPr/>
        </p:nvGrpSpPr>
        <p:grpSpPr bwMode="auto">
          <a:xfrm>
            <a:off x="-2524644" y="-1616045"/>
            <a:ext cx="16560622" cy="9892942"/>
            <a:chOff x="346" y="653"/>
            <a:chExt cx="5186" cy="3098"/>
          </a:xfrm>
        </p:grpSpPr>
        <p:sp>
          <p:nvSpPr>
            <p:cNvPr id="6" name="Rectangle 5"/>
            <p:cNvSpPr>
              <a:spLocks noChangeArrowheads="1"/>
            </p:cNvSpPr>
            <p:nvPr/>
          </p:nvSpPr>
          <p:spPr bwMode="auto">
            <a:xfrm>
              <a:off x="346" y="653"/>
              <a:ext cx="47" cy="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900" b="0" i="0" u="none" strike="noStrike" cap="none" normalizeH="0" baseline="0" dirty="0" smtClean="0">
                  <a:ln>
                    <a:noFill/>
                  </a:ln>
                  <a:solidFill>
                    <a:srgbClr val="000000"/>
                  </a:solidFill>
                  <a:effectLst/>
                  <a:latin typeface="Times New Roman" pitchFamily="18" charset="0"/>
                  <a:cs typeface="Arial" pitchFamily="34" charset="0"/>
                </a:rPr>
                <a:t> </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Freeform 6"/>
            <p:cNvSpPr>
              <a:spLocks/>
            </p:cNvSpPr>
            <p:nvPr/>
          </p:nvSpPr>
          <p:spPr bwMode="auto">
            <a:xfrm>
              <a:off x="2638" y="2174"/>
              <a:ext cx="1052" cy="1162"/>
            </a:xfrm>
            <a:custGeom>
              <a:avLst/>
              <a:gdLst>
                <a:gd name="T0" fmla="*/ 728 w 1052"/>
                <a:gd name="T1" fmla="*/ 100 h 1162"/>
                <a:gd name="T2" fmla="*/ 778 w 1052"/>
                <a:gd name="T3" fmla="*/ 104 h 1162"/>
                <a:gd name="T4" fmla="*/ 786 w 1052"/>
                <a:gd name="T5" fmla="*/ 135 h 1162"/>
                <a:gd name="T6" fmla="*/ 755 w 1052"/>
                <a:gd name="T7" fmla="*/ 129 h 1162"/>
                <a:gd name="T8" fmla="*/ 786 w 1052"/>
                <a:gd name="T9" fmla="*/ 193 h 1162"/>
                <a:gd name="T10" fmla="*/ 824 w 1052"/>
                <a:gd name="T11" fmla="*/ 259 h 1162"/>
                <a:gd name="T12" fmla="*/ 856 w 1052"/>
                <a:gd name="T13" fmla="*/ 322 h 1162"/>
                <a:gd name="T14" fmla="*/ 885 w 1052"/>
                <a:gd name="T15" fmla="*/ 372 h 1162"/>
                <a:gd name="T16" fmla="*/ 931 w 1052"/>
                <a:gd name="T17" fmla="*/ 418 h 1162"/>
                <a:gd name="T18" fmla="*/ 968 w 1052"/>
                <a:gd name="T19" fmla="*/ 435 h 1162"/>
                <a:gd name="T20" fmla="*/ 1041 w 1052"/>
                <a:gd name="T21" fmla="*/ 424 h 1162"/>
                <a:gd name="T22" fmla="*/ 1035 w 1052"/>
                <a:gd name="T23" fmla="*/ 476 h 1162"/>
                <a:gd name="T24" fmla="*/ 960 w 1052"/>
                <a:gd name="T25" fmla="*/ 576 h 1162"/>
                <a:gd name="T26" fmla="*/ 885 w 1052"/>
                <a:gd name="T27" fmla="*/ 645 h 1162"/>
                <a:gd name="T28" fmla="*/ 870 w 1052"/>
                <a:gd name="T29" fmla="*/ 709 h 1162"/>
                <a:gd name="T30" fmla="*/ 876 w 1052"/>
                <a:gd name="T31" fmla="*/ 758 h 1162"/>
                <a:gd name="T32" fmla="*/ 885 w 1052"/>
                <a:gd name="T33" fmla="*/ 799 h 1162"/>
                <a:gd name="T34" fmla="*/ 885 w 1052"/>
                <a:gd name="T35" fmla="*/ 838 h 1162"/>
                <a:gd name="T36" fmla="*/ 858 w 1052"/>
                <a:gd name="T37" fmla="*/ 870 h 1162"/>
                <a:gd name="T38" fmla="*/ 795 w 1052"/>
                <a:gd name="T39" fmla="*/ 917 h 1162"/>
                <a:gd name="T40" fmla="*/ 803 w 1052"/>
                <a:gd name="T41" fmla="*/ 965 h 1162"/>
                <a:gd name="T42" fmla="*/ 766 w 1052"/>
                <a:gd name="T43" fmla="*/ 1003 h 1162"/>
                <a:gd name="T44" fmla="*/ 755 w 1052"/>
                <a:gd name="T45" fmla="*/ 1044 h 1162"/>
                <a:gd name="T46" fmla="*/ 688 w 1052"/>
                <a:gd name="T47" fmla="*/ 1124 h 1162"/>
                <a:gd name="T48" fmla="*/ 607 w 1052"/>
                <a:gd name="T49" fmla="*/ 1147 h 1162"/>
                <a:gd name="T50" fmla="*/ 552 w 1052"/>
                <a:gd name="T51" fmla="*/ 1159 h 1162"/>
                <a:gd name="T52" fmla="*/ 537 w 1052"/>
                <a:gd name="T53" fmla="*/ 1142 h 1162"/>
                <a:gd name="T54" fmla="*/ 514 w 1052"/>
                <a:gd name="T55" fmla="*/ 1063 h 1162"/>
                <a:gd name="T56" fmla="*/ 485 w 1052"/>
                <a:gd name="T57" fmla="*/ 988 h 1162"/>
                <a:gd name="T58" fmla="*/ 451 w 1052"/>
                <a:gd name="T59" fmla="*/ 890 h 1162"/>
                <a:gd name="T60" fmla="*/ 454 w 1052"/>
                <a:gd name="T61" fmla="*/ 819 h 1162"/>
                <a:gd name="T62" fmla="*/ 468 w 1052"/>
                <a:gd name="T63" fmla="*/ 755 h 1162"/>
                <a:gd name="T64" fmla="*/ 456 w 1052"/>
                <a:gd name="T65" fmla="*/ 691 h 1162"/>
                <a:gd name="T66" fmla="*/ 416 w 1052"/>
                <a:gd name="T67" fmla="*/ 640 h 1162"/>
                <a:gd name="T68" fmla="*/ 414 w 1052"/>
                <a:gd name="T69" fmla="*/ 626 h 1162"/>
                <a:gd name="T70" fmla="*/ 414 w 1052"/>
                <a:gd name="T71" fmla="*/ 602 h 1162"/>
                <a:gd name="T72" fmla="*/ 416 w 1052"/>
                <a:gd name="T73" fmla="*/ 570 h 1162"/>
                <a:gd name="T74" fmla="*/ 399 w 1052"/>
                <a:gd name="T75" fmla="*/ 530 h 1162"/>
                <a:gd name="T76" fmla="*/ 361 w 1052"/>
                <a:gd name="T77" fmla="*/ 536 h 1162"/>
                <a:gd name="T78" fmla="*/ 329 w 1052"/>
                <a:gd name="T79" fmla="*/ 501 h 1162"/>
                <a:gd name="T80" fmla="*/ 268 w 1052"/>
                <a:gd name="T81" fmla="*/ 513 h 1162"/>
                <a:gd name="T82" fmla="*/ 213 w 1052"/>
                <a:gd name="T83" fmla="*/ 522 h 1162"/>
                <a:gd name="T84" fmla="*/ 110 w 1052"/>
                <a:gd name="T85" fmla="*/ 510 h 1162"/>
                <a:gd name="T86" fmla="*/ 60 w 1052"/>
                <a:gd name="T87" fmla="*/ 461 h 1162"/>
                <a:gd name="T88" fmla="*/ 29 w 1052"/>
                <a:gd name="T89" fmla="*/ 429 h 1162"/>
                <a:gd name="T90" fmla="*/ 8 w 1052"/>
                <a:gd name="T91" fmla="*/ 403 h 1162"/>
                <a:gd name="T92" fmla="*/ 6 w 1052"/>
                <a:gd name="T93" fmla="*/ 383 h 1162"/>
                <a:gd name="T94" fmla="*/ 20 w 1052"/>
                <a:gd name="T95" fmla="*/ 322 h 1162"/>
                <a:gd name="T96" fmla="*/ 8 w 1052"/>
                <a:gd name="T97" fmla="*/ 270 h 1162"/>
                <a:gd name="T98" fmla="*/ 29 w 1052"/>
                <a:gd name="T99" fmla="*/ 224 h 1162"/>
                <a:gd name="T100" fmla="*/ 98 w 1052"/>
                <a:gd name="T101" fmla="*/ 150 h 1162"/>
                <a:gd name="T102" fmla="*/ 136 w 1052"/>
                <a:gd name="T103" fmla="*/ 71 h 1162"/>
                <a:gd name="T104" fmla="*/ 207 w 1052"/>
                <a:gd name="T105" fmla="*/ 37 h 1162"/>
                <a:gd name="T106" fmla="*/ 255 w 1052"/>
                <a:gd name="T107" fmla="*/ 31 h 1162"/>
                <a:gd name="T108" fmla="*/ 321 w 1052"/>
                <a:gd name="T109" fmla="*/ 8 h 1162"/>
                <a:gd name="T110" fmla="*/ 370 w 1052"/>
                <a:gd name="T111" fmla="*/ 8 h 1162"/>
                <a:gd name="T112" fmla="*/ 419 w 1052"/>
                <a:gd name="T113" fmla="*/ 11 h 1162"/>
                <a:gd name="T114" fmla="*/ 425 w 1052"/>
                <a:gd name="T115" fmla="*/ 46 h 1162"/>
                <a:gd name="T116" fmla="*/ 439 w 1052"/>
                <a:gd name="T117" fmla="*/ 75 h 1162"/>
                <a:gd name="T118" fmla="*/ 555 w 1052"/>
                <a:gd name="T119" fmla="*/ 124 h 1162"/>
                <a:gd name="T120" fmla="*/ 587 w 1052"/>
                <a:gd name="T121" fmla="*/ 77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52" h="1162">
                  <a:moveTo>
                    <a:pt x="650" y="100"/>
                  </a:moveTo>
                  <a:lnTo>
                    <a:pt x="662" y="100"/>
                  </a:lnTo>
                  <a:lnTo>
                    <a:pt x="700" y="110"/>
                  </a:lnTo>
                  <a:lnTo>
                    <a:pt x="720" y="106"/>
                  </a:lnTo>
                  <a:lnTo>
                    <a:pt x="720" y="100"/>
                  </a:lnTo>
                  <a:lnTo>
                    <a:pt x="726" y="104"/>
                  </a:lnTo>
                  <a:lnTo>
                    <a:pt x="728" y="100"/>
                  </a:lnTo>
                  <a:lnTo>
                    <a:pt x="740" y="104"/>
                  </a:lnTo>
                  <a:lnTo>
                    <a:pt x="746" y="110"/>
                  </a:lnTo>
                  <a:lnTo>
                    <a:pt x="746" y="104"/>
                  </a:lnTo>
                  <a:lnTo>
                    <a:pt x="749" y="104"/>
                  </a:lnTo>
                  <a:lnTo>
                    <a:pt x="751" y="106"/>
                  </a:lnTo>
                  <a:lnTo>
                    <a:pt x="763" y="106"/>
                  </a:lnTo>
                  <a:lnTo>
                    <a:pt x="778" y="104"/>
                  </a:lnTo>
                  <a:lnTo>
                    <a:pt x="780" y="95"/>
                  </a:lnTo>
                  <a:lnTo>
                    <a:pt x="783" y="100"/>
                  </a:lnTo>
                  <a:lnTo>
                    <a:pt x="780" y="106"/>
                  </a:lnTo>
                  <a:lnTo>
                    <a:pt x="786" y="115"/>
                  </a:lnTo>
                  <a:lnTo>
                    <a:pt x="789" y="124"/>
                  </a:lnTo>
                  <a:lnTo>
                    <a:pt x="789" y="135"/>
                  </a:lnTo>
                  <a:lnTo>
                    <a:pt x="786" y="135"/>
                  </a:lnTo>
                  <a:lnTo>
                    <a:pt x="786" y="141"/>
                  </a:lnTo>
                  <a:lnTo>
                    <a:pt x="783" y="156"/>
                  </a:lnTo>
                  <a:lnTo>
                    <a:pt x="780" y="162"/>
                  </a:lnTo>
                  <a:lnTo>
                    <a:pt x="766" y="150"/>
                  </a:lnTo>
                  <a:lnTo>
                    <a:pt x="763" y="141"/>
                  </a:lnTo>
                  <a:lnTo>
                    <a:pt x="761" y="138"/>
                  </a:lnTo>
                  <a:lnTo>
                    <a:pt x="755" y="129"/>
                  </a:lnTo>
                  <a:lnTo>
                    <a:pt x="751" y="129"/>
                  </a:lnTo>
                  <a:lnTo>
                    <a:pt x="751" y="132"/>
                  </a:lnTo>
                  <a:lnTo>
                    <a:pt x="755" y="138"/>
                  </a:lnTo>
                  <a:lnTo>
                    <a:pt x="769" y="158"/>
                  </a:lnTo>
                  <a:lnTo>
                    <a:pt x="769" y="164"/>
                  </a:lnTo>
                  <a:lnTo>
                    <a:pt x="778" y="179"/>
                  </a:lnTo>
                  <a:lnTo>
                    <a:pt x="786" y="193"/>
                  </a:lnTo>
                  <a:lnTo>
                    <a:pt x="803" y="224"/>
                  </a:lnTo>
                  <a:lnTo>
                    <a:pt x="807" y="227"/>
                  </a:lnTo>
                  <a:lnTo>
                    <a:pt x="803" y="227"/>
                  </a:lnTo>
                  <a:lnTo>
                    <a:pt x="809" y="245"/>
                  </a:lnTo>
                  <a:lnTo>
                    <a:pt x="815" y="247"/>
                  </a:lnTo>
                  <a:lnTo>
                    <a:pt x="818" y="253"/>
                  </a:lnTo>
                  <a:lnTo>
                    <a:pt x="824" y="259"/>
                  </a:lnTo>
                  <a:lnTo>
                    <a:pt x="826" y="268"/>
                  </a:lnTo>
                  <a:lnTo>
                    <a:pt x="833" y="274"/>
                  </a:lnTo>
                  <a:lnTo>
                    <a:pt x="830" y="274"/>
                  </a:lnTo>
                  <a:lnTo>
                    <a:pt x="839" y="308"/>
                  </a:lnTo>
                  <a:lnTo>
                    <a:pt x="844" y="314"/>
                  </a:lnTo>
                  <a:lnTo>
                    <a:pt x="853" y="320"/>
                  </a:lnTo>
                  <a:lnTo>
                    <a:pt x="856" y="322"/>
                  </a:lnTo>
                  <a:lnTo>
                    <a:pt x="862" y="339"/>
                  </a:lnTo>
                  <a:lnTo>
                    <a:pt x="867" y="357"/>
                  </a:lnTo>
                  <a:lnTo>
                    <a:pt x="873" y="368"/>
                  </a:lnTo>
                  <a:lnTo>
                    <a:pt x="876" y="368"/>
                  </a:lnTo>
                  <a:lnTo>
                    <a:pt x="876" y="363"/>
                  </a:lnTo>
                  <a:lnTo>
                    <a:pt x="881" y="372"/>
                  </a:lnTo>
                  <a:lnTo>
                    <a:pt x="885" y="372"/>
                  </a:lnTo>
                  <a:lnTo>
                    <a:pt x="893" y="374"/>
                  </a:lnTo>
                  <a:lnTo>
                    <a:pt x="905" y="385"/>
                  </a:lnTo>
                  <a:lnTo>
                    <a:pt x="913" y="397"/>
                  </a:lnTo>
                  <a:lnTo>
                    <a:pt x="922" y="403"/>
                  </a:lnTo>
                  <a:lnTo>
                    <a:pt x="925" y="403"/>
                  </a:lnTo>
                  <a:lnTo>
                    <a:pt x="927" y="406"/>
                  </a:lnTo>
                  <a:lnTo>
                    <a:pt x="931" y="418"/>
                  </a:lnTo>
                  <a:lnTo>
                    <a:pt x="919" y="424"/>
                  </a:lnTo>
                  <a:lnTo>
                    <a:pt x="919" y="426"/>
                  </a:lnTo>
                  <a:lnTo>
                    <a:pt x="927" y="424"/>
                  </a:lnTo>
                  <a:lnTo>
                    <a:pt x="931" y="426"/>
                  </a:lnTo>
                  <a:lnTo>
                    <a:pt x="943" y="441"/>
                  </a:lnTo>
                  <a:lnTo>
                    <a:pt x="951" y="443"/>
                  </a:lnTo>
                  <a:lnTo>
                    <a:pt x="968" y="435"/>
                  </a:lnTo>
                  <a:lnTo>
                    <a:pt x="980" y="438"/>
                  </a:lnTo>
                  <a:lnTo>
                    <a:pt x="994" y="432"/>
                  </a:lnTo>
                  <a:lnTo>
                    <a:pt x="1000" y="432"/>
                  </a:lnTo>
                  <a:lnTo>
                    <a:pt x="1015" y="429"/>
                  </a:lnTo>
                  <a:lnTo>
                    <a:pt x="1023" y="429"/>
                  </a:lnTo>
                  <a:lnTo>
                    <a:pt x="1035" y="426"/>
                  </a:lnTo>
                  <a:lnTo>
                    <a:pt x="1041" y="424"/>
                  </a:lnTo>
                  <a:lnTo>
                    <a:pt x="1044" y="418"/>
                  </a:lnTo>
                  <a:lnTo>
                    <a:pt x="1052" y="420"/>
                  </a:lnTo>
                  <a:lnTo>
                    <a:pt x="1050" y="429"/>
                  </a:lnTo>
                  <a:lnTo>
                    <a:pt x="1050" y="432"/>
                  </a:lnTo>
                  <a:lnTo>
                    <a:pt x="1050" y="443"/>
                  </a:lnTo>
                  <a:lnTo>
                    <a:pt x="1046" y="458"/>
                  </a:lnTo>
                  <a:lnTo>
                    <a:pt x="1035" y="476"/>
                  </a:lnTo>
                  <a:lnTo>
                    <a:pt x="1032" y="481"/>
                  </a:lnTo>
                  <a:lnTo>
                    <a:pt x="1032" y="487"/>
                  </a:lnTo>
                  <a:lnTo>
                    <a:pt x="1021" y="505"/>
                  </a:lnTo>
                  <a:lnTo>
                    <a:pt x="1021" y="510"/>
                  </a:lnTo>
                  <a:lnTo>
                    <a:pt x="1004" y="536"/>
                  </a:lnTo>
                  <a:lnTo>
                    <a:pt x="977" y="562"/>
                  </a:lnTo>
                  <a:lnTo>
                    <a:pt x="960" y="576"/>
                  </a:lnTo>
                  <a:lnTo>
                    <a:pt x="931" y="599"/>
                  </a:lnTo>
                  <a:lnTo>
                    <a:pt x="908" y="626"/>
                  </a:lnTo>
                  <a:lnTo>
                    <a:pt x="905" y="631"/>
                  </a:lnTo>
                  <a:lnTo>
                    <a:pt x="897" y="637"/>
                  </a:lnTo>
                  <a:lnTo>
                    <a:pt x="897" y="640"/>
                  </a:lnTo>
                  <a:lnTo>
                    <a:pt x="891" y="643"/>
                  </a:lnTo>
                  <a:lnTo>
                    <a:pt x="885" y="645"/>
                  </a:lnTo>
                  <a:lnTo>
                    <a:pt x="881" y="655"/>
                  </a:lnTo>
                  <a:lnTo>
                    <a:pt x="876" y="669"/>
                  </a:lnTo>
                  <a:lnTo>
                    <a:pt x="870" y="677"/>
                  </a:lnTo>
                  <a:lnTo>
                    <a:pt x="864" y="689"/>
                  </a:lnTo>
                  <a:lnTo>
                    <a:pt x="864" y="701"/>
                  </a:lnTo>
                  <a:lnTo>
                    <a:pt x="867" y="706"/>
                  </a:lnTo>
                  <a:lnTo>
                    <a:pt x="870" y="709"/>
                  </a:lnTo>
                  <a:lnTo>
                    <a:pt x="873" y="712"/>
                  </a:lnTo>
                  <a:lnTo>
                    <a:pt x="873" y="715"/>
                  </a:lnTo>
                  <a:lnTo>
                    <a:pt x="870" y="718"/>
                  </a:lnTo>
                  <a:lnTo>
                    <a:pt x="873" y="726"/>
                  </a:lnTo>
                  <a:lnTo>
                    <a:pt x="870" y="735"/>
                  </a:lnTo>
                  <a:lnTo>
                    <a:pt x="873" y="747"/>
                  </a:lnTo>
                  <a:lnTo>
                    <a:pt x="876" y="758"/>
                  </a:lnTo>
                  <a:lnTo>
                    <a:pt x="881" y="761"/>
                  </a:lnTo>
                  <a:lnTo>
                    <a:pt x="885" y="764"/>
                  </a:lnTo>
                  <a:lnTo>
                    <a:pt x="885" y="766"/>
                  </a:lnTo>
                  <a:lnTo>
                    <a:pt x="887" y="772"/>
                  </a:lnTo>
                  <a:lnTo>
                    <a:pt x="885" y="781"/>
                  </a:lnTo>
                  <a:lnTo>
                    <a:pt x="885" y="790"/>
                  </a:lnTo>
                  <a:lnTo>
                    <a:pt x="885" y="799"/>
                  </a:lnTo>
                  <a:lnTo>
                    <a:pt x="887" y="805"/>
                  </a:lnTo>
                  <a:lnTo>
                    <a:pt x="885" y="807"/>
                  </a:lnTo>
                  <a:lnTo>
                    <a:pt x="887" y="813"/>
                  </a:lnTo>
                  <a:lnTo>
                    <a:pt x="887" y="827"/>
                  </a:lnTo>
                  <a:lnTo>
                    <a:pt x="891" y="830"/>
                  </a:lnTo>
                  <a:lnTo>
                    <a:pt x="887" y="836"/>
                  </a:lnTo>
                  <a:lnTo>
                    <a:pt x="885" y="838"/>
                  </a:lnTo>
                  <a:lnTo>
                    <a:pt x="887" y="842"/>
                  </a:lnTo>
                  <a:lnTo>
                    <a:pt x="881" y="847"/>
                  </a:lnTo>
                  <a:lnTo>
                    <a:pt x="876" y="856"/>
                  </a:lnTo>
                  <a:lnTo>
                    <a:pt x="873" y="859"/>
                  </a:lnTo>
                  <a:lnTo>
                    <a:pt x="870" y="862"/>
                  </a:lnTo>
                  <a:lnTo>
                    <a:pt x="862" y="865"/>
                  </a:lnTo>
                  <a:lnTo>
                    <a:pt x="858" y="870"/>
                  </a:lnTo>
                  <a:lnTo>
                    <a:pt x="841" y="876"/>
                  </a:lnTo>
                  <a:lnTo>
                    <a:pt x="830" y="882"/>
                  </a:lnTo>
                  <a:lnTo>
                    <a:pt x="826" y="884"/>
                  </a:lnTo>
                  <a:lnTo>
                    <a:pt x="826" y="888"/>
                  </a:lnTo>
                  <a:lnTo>
                    <a:pt x="818" y="896"/>
                  </a:lnTo>
                  <a:lnTo>
                    <a:pt x="809" y="902"/>
                  </a:lnTo>
                  <a:lnTo>
                    <a:pt x="795" y="917"/>
                  </a:lnTo>
                  <a:lnTo>
                    <a:pt x="792" y="922"/>
                  </a:lnTo>
                  <a:lnTo>
                    <a:pt x="795" y="931"/>
                  </a:lnTo>
                  <a:lnTo>
                    <a:pt x="797" y="942"/>
                  </a:lnTo>
                  <a:lnTo>
                    <a:pt x="801" y="954"/>
                  </a:lnTo>
                  <a:lnTo>
                    <a:pt x="801" y="951"/>
                  </a:lnTo>
                  <a:lnTo>
                    <a:pt x="803" y="954"/>
                  </a:lnTo>
                  <a:lnTo>
                    <a:pt x="803" y="965"/>
                  </a:lnTo>
                  <a:lnTo>
                    <a:pt x="801" y="971"/>
                  </a:lnTo>
                  <a:lnTo>
                    <a:pt x="797" y="983"/>
                  </a:lnTo>
                  <a:lnTo>
                    <a:pt x="801" y="980"/>
                  </a:lnTo>
                  <a:lnTo>
                    <a:pt x="803" y="986"/>
                  </a:lnTo>
                  <a:lnTo>
                    <a:pt x="795" y="992"/>
                  </a:lnTo>
                  <a:lnTo>
                    <a:pt x="772" y="1000"/>
                  </a:lnTo>
                  <a:lnTo>
                    <a:pt x="766" y="1003"/>
                  </a:lnTo>
                  <a:lnTo>
                    <a:pt x="761" y="1009"/>
                  </a:lnTo>
                  <a:lnTo>
                    <a:pt x="755" y="1012"/>
                  </a:lnTo>
                  <a:lnTo>
                    <a:pt x="757" y="1017"/>
                  </a:lnTo>
                  <a:lnTo>
                    <a:pt x="761" y="1015"/>
                  </a:lnTo>
                  <a:lnTo>
                    <a:pt x="761" y="1017"/>
                  </a:lnTo>
                  <a:lnTo>
                    <a:pt x="761" y="1029"/>
                  </a:lnTo>
                  <a:lnTo>
                    <a:pt x="755" y="1044"/>
                  </a:lnTo>
                  <a:lnTo>
                    <a:pt x="749" y="1058"/>
                  </a:lnTo>
                  <a:lnTo>
                    <a:pt x="728" y="1075"/>
                  </a:lnTo>
                  <a:lnTo>
                    <a:pt x="728" y="1081"/>
                  </a:lnTo>
                  <a:lnTo>
                    <a:pt x="717" y="1092"/>
                  </a:lnTo>
                  <a:lnTo>
                    <a:pt x="717" y="1098"/>
                  </a:lnTo>
                  <a:lnTo>
                    <a:pt x="703" y="1109"/>
                  </a:lnTo>
                  <a:lnTo>
                    <a:pt x="688" y="1124"/>
                  </a:lnTo>
                  <a:lnTo>
                    <a:pt x="659" y="1144"/>
                  </a:lnTo>
                  <a:lnTo>
                    <a:pt x="647" y="1144"/>
                  </a:lnTo>
                  <a:lnTo>
                    <a:pt x="644" y="1147"/>
                  </a:lnTo>
                  <a:lnTo>
                    <a:pt x="636" y="1147"/>
                  </a:lnTo>
                  <a:lnTo>
                    <a:pt x="633" y="1150"/>
                  </a:lnTo>
                  <a:lnTo>
                    <a:pt x="615" y="1147"/>
                  </a:lnTo>
                  <a:lnTo>
                    <a:pt x="607" y="1147"/>
                  </a:lnTo>
                  <a:lnTo>
                    <a:pt x="592" y="1147"/>
                  </a:lnTo>
                  <a:lnTo>
                    <a:pt x="592" y="1150"/>
                  </a:lnTo>
                  <a:lnTo>
                    <a:pt x="581" y="1153"/>
                  </a:lnTo>
                  <a:lnTo>
                    <a:pt x="567" y="1153"/>
                  </a:lnTo>
                  <a:lnTo>
                    <a:pt x="564" y="1156"/>
                  </a:lnTo>
                  <a:lnTo>
                    <a:pt x="561" y="1162"/>
                  </a:lnTo>
                  <a:lnTo>
                    <a:pt x="552" y="1159"/>
                  </a:lnTo>
                  <a:lnTo>
                    <a:pt x="546" y="1153"/>
                  </a:lnTo>
                  <a:lnTo>
                    <a:pt x="544" y="1153"/>
                  </a:lnTo>
                  <a:lnTo>
                    <a:pt x="544" y="1147"/>
                  </a:lnTo>
                  <a:lnTo>
                    <a:pt x="537" y="1147"/>
                  </a:lnTo>
                  <a:lnTo>
                    <a:pt x="537" y="1150"/>
                  </a:lnTo>
                  <a:lnTo>
                    <a:pt x="535" y="1150"/>
                  </a:lnTo>
                  <a:lnTo>
                    <a:pt x="537" y="1142"/>
                  </a:lnTo>
                  <a:lnTo>
                    <a:pt x="529" y="1127"/>
                  </a:lnTo>
                  <a:lnTo>
                    <a:pt x="529" y="1124"/>
                  </a:lnTo>
                  <a:lnTo>
                    <a:pt x="535" y="1124"/>
                  </a:lnTo>
                  <a:lnTo>
                    <a:pt x="537" y="1115"/>
                  </a:lnTo>
                  <a:lnTo>
                    <a:pt x="535" y="1107"/>
                  </a:lnTo>
                  <a:lnTo>
                    <a:pt x="523" y="1084"/>
                  </a:lnTo>
                  <a:lnTo>
                    <a:pt x="514" y="1063"/>
                  </a:lnTo>
                  <a:lnTo>
                    <a:pt x="511" y="1055"/>
                  </a:lnTo>
                  <a:lnTo>
                    <a:pt x="500" y="1044"/>
                  </a:lnTo>
                  <a:lnTo>
                    <a:pt x="494" y="1029"/>
                  </a:lnTo>
                  <a:lnTo>
                    <a:pt x="494" y="1023"/>
                  </a:lnTo>
                  <a:lnTo>
                    <a:pt x="491" y="1017"/>
                  </a:lnTo>
                  <a:lnTo>
                    <a:pt x="489" y="997"/>
                  </a:lnTo>
                  <a:lnTo>
                    <a:pt x="485" y="988"/>
                  </a:lnTo>
                  <a:lnTo>
                    <a:pt x="483" y="974"/>
                  </a:lnTo>
                  <a:lnTo>
                    <a:pt x="483" y="963"/>
                  </a:lnTo>
                  <a:lnTo>
                    <a:pt x="483" y="954"/>
                  </a:lnTo>
                  <a:lnTo>
                    <a:pt x="477" y="945"/>
                  </a:lnTo>
                  <a:lnTo>
                    <a:pt x="465" y="919"/>
                  </a:lnTo>
                  <a:lnTo>
                    <a:pt x="454" y="899"/>
                  </a:lnTo>
                  <a:lnTo>
                    <a:pt x="451" y="890"/>
                  </a:lnTo>
                  <a:lnTo>
                    <a:pt x="445" y="879"/>
                  </a:lnTo>
                  <a:lnTo>
                    <a:pt x="445" y="870"/>
                  </a:lnTo>
                  <a:lnTo>
                    <a:pt x="445" y="859"/>
                  </a:lnTo>
                  <a:lnTo>
                    <a:pt x="442" y="850"/>
                  </a:lnTo>
                  <a:lnTo>
                    <a:pt x="448" y="847"/>
                  </a:lnTo>
                  <a:lnTo>
                    <a:pt x="454" y="833"/>
                  </a:lnTo>
                  <a:lnTo>
                    <a:pt x="454" y="819"/>
                  </a:lnTo>
                  <a:lnTo>
                    <a:pt x="460" y="807"/>
                  </a:lnTo>
                  <a:lnTo>
                    <a:pt x="462" y="801"/>
                  </a:lnTo>
                  <a:lnTo>
                    <a:pt x="468" y="795"/>
                  </a:lnTo>
                  <a:lnTo>
                    <a:pt x="474" y="793"/>
                  </a:lnTo>
                  <a:lnTo>
                    <a:pt x="477" y="778"/>
                  </a:lnTo>
                  <a:lnTo>
                    <a:pt x="474" y="766"/>
                  </a:lnTo>
                  <a:lnTo>
                    <a:pt x="468" y="755"/>
                  </a:lnTo>
                  <a:lnTo>
                    <a:pt x="465" y="741"/>
                  </a:lnTo>
                  <a:lnTo>
                    <a:pt x="471" y="735"/>
                  </a:lnTo>
                  <a:lnTo>
                    <a:pt x="462" y="709"/>
                  </a:lnTo>
                  <a:lnTo>
                    <a:pt x="454" y="695"/>
                  </a:lnTo>
                  <a:lnTo>
                    <a:pt x="462" y="695"/>
                  </a:lnTo>
                  <a:lnTo>
                    <a:pt x="465" y="691"/>
                  </a:lnTo>
                  <a:lnTo>
                    <a:pt x="456" y="691"/>
                  </a:lnTo>
                  <a:lnTo>
                    <a:pt x="454" y="689"/>
                  </a:lnTo>
                  <a:lnTo>
                    <a:pt x="454" y="686"/>
                  </a:lnTo>
                  <a:lnTo>
                    <a:pt x="451" y="680"/>
                  </a:lnTo>
                  <a:lnTo>
                    <a:pt x="448" y="674"/>
                  </a:lnTo>
                  <a:lnTo>
                    <a:pt x="436" y="660"/>
                  </a:lnTo>
                  <a:lnTo>
                    <a:pt x="422" y="645"/>
                  </a:lnTo>
                  <a:lnTo>
                    <a:pt x="416" y="640"/>
                  </a:lnTo>
                  <a:lnTo>
                    <a:pt x="422" y="643"/>
                  </a:lnTo>
                  <a:lnTo>
                    <a:pt x="422" y="640"/>
                  </a:lnTo>
                  <a:lnTo>
                    <a:pt x="414" y="637"/>
                  </a:lnTo>
                  <a:lnTo>
                    <a:pt x="410" y="631"/>
                  </a:lnTo>
                  <a:lnTo>
                    <a:pt x="414" y="631"/>
                  </a:lnTo>
                  <a:lnTo>
                    <a:pt x="410" y="628"/>
                  </a:lnTo>
                  <a:lnTo>
                    <a:pt x="414" y="626"/>
                  </a:lnTo>
                  <a:lnTo>
                    <a:pt x="410" y="622"/>
                  </a:lnTo>
                  <a:lnTo>
                    <a:pt x="408" y="626"/>
                  </a:lnTo>
                  <a:lnTo>
                    <a:pt x="404" y="616"/>
                  </a:lnTo>
                  <a:lnTo>
                    <a:pt x="402" y="611"/>
                  </a:lnTo>
                  <a:lnTo>
                    <a:pt x="408" y="611"/>
                  </a:lnTo>
                  <a:lnTo>
                    <a:pt x="410" y="599"/>
                  </a:lnTo>
                  <a:lnTo>
                    <a:pt x="414" y="602"/>
                  </a:lnTo>
                  <a:lnTo>
                    <a:pt x="419" y="599"/>
                  </a:lnTo>
                  <a:lnTo>
                    <a:pt x="410" y="597"/>
                  </a:lnTo>
                  <a:lnTo>
                    <a:pt x="410" y="591"/>
                  </a:lnTo>
                  <a:lnTo>
                    <a:pt x="414" y="591"/>
                  </a:lnTo>
                  <a:lnTo>
                    <a:pt x="414" y="585"/>
                  </a:lnTo>
                  <a:lnTo>
                    <a:pt x="410" y="582"/>
                  </a:lnTo>
                  <a:lnTo>
                    <a:pt x="416" y="570"/>
                  </a:lnTo>
                  <a:lnTo>
                    <a:pt x="416" y="562"/>
                  </a:lnTo>
                  <a:lnTo>
                    <a:pt x="416" y="551"/>
                  </a:lnTo>
                  <a:lnTo>
                    <a:pt x="416" y="541"/>
                  </a:lnTo>
                  <a:lnTo>
                    <a:pt x="410" y="539"/>
                  </a:lnTo>
                  <a:lnTo>
                    <a:pt x="408" y="539"/>
                  </a:lnTo>
                  <a:lnTo>
                    <a:pt x="404" y="533"/>
                  </a:lnTo>
                  <a:lnTo>
                    <a:pt x="399" y="530"/>
                  </a:lnTo>
                  <a:lnTo>
                    <a:pt x="396" y="530"/>
                  </a:lnTo>
                  <a:lnTo>
                    <a:pt x="393" y="527"/>
                  </a:lnTo>
                  <a:lnTo>
                    <a:pt x="393" y="530"/>
                  </a:lnTo>
                  <a:lnTo>
                    <a:pt x="381" y="533"/>
                  </a:lnTo>
                  <a:lnTo>
                    <a:pt x="372" y="530"/>
                  </a:lnTo>
                  <a:lnTo>
                    <a:pt x="372" y="533"/>
                  </a:lnTo>
                  <a:lnTo>
                    <a:pt x="361" y="536"/>
                  </a:lnTo>
                  <a:lnTo>
                    <a:pt x="355" y="533"/>
                  </a:lnTo>
                  <a:lnTo>
                    <a:pt x="347" y="522"/>
                  </a:lnTo>
                  <a:lnTo>
                    <a:pt x="349" y="518"/>
                  </a:lnTo>
                  <a:lnTo>
                    <a:pt x="349" y="516"/>
                  </a:lnTo>
                  <a:lnTo>
                    <a:pt x="343" y="516"/>
                  </a:lnTo>
                  <a:lnTo>
                    <a:pt x="341" y="507"/>
                  </a:lnTo>
                  <a:lnTo>
                    <a:pt x="329" y="501"/>
                  </a:lnTo>
                  <a:lnTo>
                    <a:pt x="312" y="501"/>
                  </a:lnTo>
                  <a:lnTo>
                    <a:pt x="303" y="501"/>
                  </a:lnTo>
                  <a:lnTo>
                    <a:pt x="292" y="505"/>
                  </a:lnTo>
                  <a:lnTo>
                    <a:pt x="289" y="505"/>
                  </a:lnTo>
                  <a:lnTo>
                    <a:pt x="283" y="507"/>
                  </a:lnTo>
                  <a:lnTo>
                    <a:pt x="280" y="510"/>
                  </a:lnTo>
                  <a:lnTo>
                    <a:pt x="268" y="513"/>
                  </a:lnTo>
                  <a:lnTo>
                    <a:pt x="260" y="516"/>
                  </a:lnTo>
                  <a:lnTo>
                    <a:pt x="242" y="522"/>
                  </a:lnTo>
                  <a:lnTo>
                    <a:pt x="234" y="524"/>
                  </a:lnTo>
                  <a:lnTo>
                    <a:pt x="223" y="524"/>
                  </a:lnTo>
                  <a:lnTo>
                    <a:pt x="217" y="522"/>
                  </a:lnTo>
                  <a:lnTo>
                    <a:pt x="217" y="516"/>
                  </a:lnTo>
                  <a:lnTo>
                    <a:pt x="213" y="522"/>
                  </a:lnTo>
                  <a:lnTo>
                    <a:pt x="205" y="518"/>
                  </a:lnTo>
                  <a:lnTo>
                    <a:pt x="199" y="522"/>
                  </a:lnTo>
                  <a:lnTo>
                    <a:pt x="182" y="522"/>
                  </a:lnTo>
                  <a:lnTo>
                    <a:pt x="167" y="524"/>
                  </a:lnTo>
                  <a:lnTo>
                    <a:pt x="150" y="533"/>
                  </a:lnTo>
                  <a:lnTo>
                    <a:pt x="136" y="530"/>
                  </a:lnTo>
                  <a:lnTo>
                    <a:pt x="110" y="510"/>
                  </a:lnTo>
                  <a:lnTo>
                    <a:pt x="92" y="495"/>
                  </a:lnTo>
                  <a:lnTo>
                    <a:pt x="81" y="489"/>
                  </a:lnTo>
                  <a:lnTo>
                    <a:pt x="66" y="484"/>
                  </a:lnTo>
                  <a:lnTo>
                    <a:pt x="66" y="478"/>
                  </a:lnTo>
                  <a:lnTo>
                    <a:pt x="60" y="470"/>
                  </a:lnTo>
                  <a:lnTo>
                    <a:pt x="60" y="464"/>
                  </a:lnTo>
                  <a:lnTo>
                    <a:pt x="60" y="461"/>
                  </a:lnTo>
                  <a:lnTo>
                    <a:pt x="58" y="455"/>
                  </a:lnTo>
                  <a:lnTo>
                    <a:pt x="54" y="449"/>
                  </a:lnTo>
                  <a:lnTo>
                    <a:pt x="43" y="441"/>
                  </a:lnTo>
                  <a:lnTo>
                    <a:pt x="40" y="435"/>
                  </a:lnTo>
                  <a:lnTo>
                    <a:pt x="35" y="432"/>
                  </a:lnTo>
                  <a:lnTo>
                    <a:pt x="31" y="426"/>
                  </a:lnTo>
                  <a:lnTo>
                    <a:pt x="29" y="429"/>
                  </a:lnTo>
                  <a:lnTo>
                    <a:pt x="29" y="418"/>
                  </a:lnTo>
                  <a:lnTo>
                    <a:pt x="20" y="418"/>
                  </a:lnTo>
                  <a:lnTo>
                    <a:pt x="20" y="415"/>
                  </a:lnTo>
                  <a:lnTo>
                    <a:pt x="14" y="412"/>
                  </a:lnTo>
                  <a:lnTo>
                    <a:pt x="8" y="409"/>
                  </a:lnTo>
                  <a:lnTo>
                    <a:pt x="20" y="403"/>
                  </a:lnTo>
                  <a:lnTo>
                    <a:pt x="8" y="403"/>
                  </a:lnTo>
                  <a:lnTo>
                    <a:pt x="6" y="397"/>
                  </a:lnTo>
                  <a:lnTo>
                    <a:pt x="6" y="395"/>
                  </a:lnTo>
                  <a:lnTo>
                    <a:pt x="8" y="391"/>
                  </a:lnTo>
                  <a:lnTo>
                    <a:pt x="8" y="389"/>
                  </a:lnTo>
                  <a:lnTo>
                    <a:pt x="8" y="385"/>
                  </a:lnTo>
                  <a:lnTo>
                    <a:pt x="12" y="383"/>
                  </a:lnTo>
                  <a:lnTo>
                    <a:pt x="6" y="383"/>
                  </a:lnTo>
                  <a:lnTo>
                    <a:pt x="2" y="380"/>
                  </a:lnTo>
                  <a:lnTo>
                    <a:pt x="0" y="372"/>
                  </a:lnTo>
                  <a:lnTo>
                    <a:pt x="2" y="366"/>
                  </a:lnTo>
                  <a:lnTo>
                    <a:pt x="8" y="357"/>
                  </a:lnTo>
                  <a:lnTo>
                    <a:pt x="12" y="349"/>
                  </a:lnTo>
                  <a:lnTo>
                    <a:pt x="14" y="337"/>
                  </a:lnTo>
                  <a:lnTo>
                    <a:pt x="20" y="322"/>
                  </a:lnTo>
                  <a:lnTo>
                    <a:pt x="17" y="305"/>
                  </a:lnTo>
                  <a:lnTo>
                    <a:pt x="12" y="297"/>
                  </a:lnTo>
                  <a:lnTo>
                    <a:pt x="17" y="297"/>
                  </a:lnTo>
                  <a:lnTo>
                    <a:pt x="17" y="288"/>
                  </a:lnTo>
                  <a:lnTo>
                    <a:pt x="14" y="276"/>
                  </a:lnTo>
                  <a:lnTo>
                    <a:pt x="12" y="279"/>
                  </a:lnTo>
                  <a:lnTo>
                    <a:pt x="8" y="270"/>
                  </a:lnTo>
                  <a:lnTo>
                    <a:pt x="6" y="270"/>
                  </a:lnTo>
                  <a:lnTo>
                    <a:pt x="8" y="256"/>
                  </a:lnTo>
                  <a:lnTo>
                    <a:pt x="14" y="250"/>
                  </a:lnTo>
                  <a:lnTo>
                    <a:pt x="17" y="245"/>
                  </a:lnTo>
                  <a:lnTo>
                    <a:pt x="20" y="239"/>
                  </a:lnTo>
                  <a:lnTo>
                    <a:pt x="23" y="233"/>
                  </a:lnTo>
                  <a:lnTo>
                    <a:pt x="29" y="224"/>
                  </a:lnTo>
                  <a:lnTo>
                    <a:pt x="40" y="213"/>
                  </a:lnTo>
                  <a:lnTo>
                    <a:pt x="40" y="201"/>
                  </a:lnTo>
                  <a:lnTo>
                    <a:pt x="46" y="190"/>
                  </a:lnTo>
                  <a:lnTo>
                    <a:pt x="60" y="175"/>
                  </a:lnTo>
                  <a:lnTo>
                    <a:pt x="69" y="162"/>
                  </a:lnTo>
                  <a:lnTo>
                    <a:pt x="87" y="156"/>
                  </a:lnTo>
                  <a:lnTo>
                    <a:pt x="98" y="150"/>
                  </a:lnTo>
                  <a:lnTo>
                    <a:pt x="113" y="135"/>
                  </a:lnTo>
                  <a:lnTo>
                    <a:pt x="121" y="121"/>
                  </a:lnTo>
                  <a:lnTo>
                    <a:pt x="119" y="115"/>
                  </a:lnTo>
                  <a:lnTo>
                    <a:pt x="119" y="100"/>
                  </a:lnTo>
                  <a:lnTo>
                    <a:pt x="124" y="92"/>
                  </a:lnTo>
                  <a:lnTo>
                    <a:pt x="127" y="83"/>
                  </a:lnTo>
                  <a:lnTo>
                    <a:pt x="136" y="71"/>
                  </a:lnTo>
                  <a:lnTo>
                    <a:pt x="147" y="66"/>
                  </a:lnTo>
                  <a:lnTo>
                    <a:pt x="165" y="57"/>
                  </a:lnTo>
                  <a:lnTo>
                    <a:pt x="170" y="43"/>
                  </a:lnTo>
                  <a:lnTo>
                    <a:pt x="176" y="29"/>
                  </a:lnTo>
                  <a:lnTo>
                    <a:pt x="185" y="29"/>
                  </a:lnTo>
                  <a:lnTo>
                    <a:pt x="193" y="37"/>
                  </a:lnTo>
                  <a:lnTo>
                    <a:pt x="207" y="37"/>
                  </a:lnTo>
                  <a:lnTo>
                    <a:pt x="217" y="37"/>
                  </a:lnTo>
                  <a:lnTo>
                    <a:pt x="223" y="35"/>
                  </a:lnTo>
                  <a:lnTo>
                    <a:pt x="225" y="40"/>
                  </a:lnTo>
                  <a:lnTo>
                    <a:pt x="234" y="40"/>
                  </a:lnTo>
                  <a:lnTo>
                    <a:pt x="240" y="40"/>
                  </a:lnTo>
                  <a:lnTo>
                    <a:pt x="246" y="35"/>
                  </a:lnTo>
                  <a:lnTo>
                    <a:pt x="255" y="31"/>
                  </a:lnTo>
                  <a:lnTo>
                    <a:pt x="260" y="29"/>
                  </a:lnTo>
                  <a:lnTo>
                    <a:pt x="266" y="25"/>
                  </a:lnTo>
                  <a:lnTo>
                    <a:pt x="274" y="20"/>
                  </a:lnTo>
                  <a:lnTo>
                    <a:pt x="292" y="14"/>
                  </a:lnTo>
                  <a:lnTo>
                    <a:pt x="306" y="14"/>
                  </a:lnTo>
                  <a:lnTo>
                    <a:pt x="315" y="11"/>
                  </a:lnTo>
                  <a:lnTo>
                    <a:pt x="321" y="8"/>
                  </a:lnTo>
                  <a:lnTo>
                    <a:pt x="332" y="8"/>
                  </a:lnTo>
                  <a:lnTo>
                    <a:pt x="341" y="14"/>
                  </a:lnTo>
                  <a:lnTo>
                    <a:pt x="347" y="14"/>
                  </a:lnTo>
                  <a:lnTo>
                    <a:pt x="353" y="11"/>
                  </a:lnTo>
                  <a:lnTo>
                    <a:pt x="361" y="6"/>
                  </a:lnTo>
                  <a:lnTo>
                    <a:pt x="364" y="6"/>
                  </a:lnTo>
                  <a:lnTo>
                    <a:pt x="370" y="8"/>
                  </a:lnTo>
                  <a:lnTo>
                    <a:pt x="372" y="6"/>
                  </a:lnTo>
                  <a:lnTo>
                    <a:pt x="384" y="11"/>
                  </a:lnTo>
                  <a:lnTo>
                    <a:pt x="396" y="8"/>
                  </a:lnTo>
                  <a:lnTo>
                    <a:pt x="402" y="2"/>
                  </a:lnTo>
                  <a:lnTo>
                    <a:pt x="410" y="0"/>
                  </a:lnTo>
                  <a:lnTo>
                    <a:pt x="416" y="2"/>
                  </a:lnTo>
                  <a:lnTo>
                    <a:pt x="419" y="11"/>
                  </a:lnTo>
                  <a:lnTo>
                    <a:pt x="428" y="6"/>
                  </a:lnTo>
                  <a:lnTo>
                    <a:pt x="431" y="8"/>
                  </a:lnTo>
                  <a:lnTo>
                    <a:pt x="425" y="14"/>
                  </a:lnTo>
                  <a:lnTo>
                    <a:pt x="422" y="23"/>
                  </a:lnTo>
                  <a:lnTo>
                    <a:pt x="428" y="29"/>
                  </a:lnTo>
                  <a:lnTo>
                    <a:pt x="431" y="37"/>
                  </a:lnTo>
                  <a:lnTo>
                    <a:pt x="425" y="46"/>
                  </a:lnTo>
                  <a:lnTo>
                    <a:pt x="416" y="54"/>
                  </a:lnTo>
                  <a:lnTo>
                    <a:pt x="419" y="63"/>
                  </a:lnTo>
                  <a:lnTo>
                    <a:pt x="425" y="63"/>
                  </a:lnTo>
                  <a:lnTo>
                    <a:pt x="425" y="66"/>
                  </a:lnTo>
                  <a:lnTo>
                    <a:pt x="431" y="66"/>
                  </a:lnTo>
                  <a:lnTo>
                    <a:pt x="433" y="69"/>
                  </a:lnTo>
                  <a:lnTo>
                    <a:pt x="439" y="75"/>
                  </a:lnTo>
                  <a:lnTo>
                    <a:pt x="454" y="77"/>
                  </a:lnTo>
                  <a:lnTo>
                    <a:pt x="471" y="81"/>
                  </a:lnTo>
                  <a:lnTo>
                    <a:pt x="479" y="83"/>
                  </a:lnTo>
                  <a:lnTo>
                    <a:pt x="494" y="86"/>
                  </a:lnTo>
                  <a:lnTo>
                    <a:pt x="500" y="100"/>
                  </a:lnTo>
                  <a:lnTo>
                    <a:pt x="523" y="106"/>
                  </a:lnTo>
                  <a:lnTo>
                    <a:pt x="555" y="124"/>
                  </a:lnTo>
                  <a:lnTo>
                    <a:pt x="564" y="115"/>
                  </a:lnTo>
                  <a:lnTo>
                    <a:pt x="567" y="106"/>
                  </a:lnTo>
                  <a:lnTo>
                    <a:pt x="564" y="92"/>
                  </a:lnTo>
                  <a:lnTo>
                    <a:pt x="569" y="83"/>
                  </a:lnTo>
                  <a:lnTo>
                    <a:pt x="581" y="81"/>
                  </a:lnTo>
                  <a:lnTo>
                    <a:pt x="584" y="81"/>
                  </a:lnTo>
                  <a:lnTo>
                    <a:pt x="587" y="77"/>
                  </a:lnTo>
                  <a:lnTo>
                    <a:pt x="598" y="77"/>
                  </a:lnTo>
                  <a:lnTo>
                    <a:pt x="607" y="81"/>
                  </a:lnTo>
                  <a:lnTo>
                    <a:pt x="610" y="86"/>
                  </a:lnTo>
                  <a:lnTo>
                    <a:pt x="625" y="92"/>
                  </a:lnTo>
                  <a:lnTo>
                    <a:pt x="642" y="100"/>
                  </a:lnTo>
                  <a:lnTo>
                    <a:pt x="650" y="100"/>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8" name="Freeform 7"/>
            <p:cNvSpPr>
              <a:spLocks/>
            </p:cNvSpPr>
            <p:nvPr/>
          </p:nvSpPr>
          <p:spPr bwMode="auto">
            <a:xfrm>
              <a:off x="3565" y="2955"/>
              <a:ext cx="4" cy="9"/>
            </a:xfrm>
            <a:custGeom>
              <a:avLst/>
              <a:gdLst>
                <a:gd name="T0" fmla="*/ 4 w 4"/>
                <a:gd name="T1" fmla="*/ 9 h 9"/>
                <a:gd name="T2" fmla="*/ 4 w 4"/>
                <a:gd name="T3" fmla="*/ 0 h 9"/>
                <a:gd name="T4" fmla="*/ 0 w 4"/>
                <a:gd name="T5" fmla="*/ 0 h 9"/>
                <a:gd name="T6" fmla="*/ 0 w 4"/>
                <a:gd name="T7" fmla="*/ 3 h 9"/>
                <a:gd name="T8" fmla="*/ 0 w 4"/>
                <a:gd name="T9" fmla="*/ 6 h 9"/>
                <a:gd name="T10" fmla="*/ 4 w 4"/>
                <a:gd name="T11" fmla="*/ 9 h 9"/>
              </a:gdLst>
              <a:ahLst/>
              <a:cxnLst>
                <a:cxn ang="0">
                  <a:pos x="T0" y="T1"/>
                </a:cxn>
                <a:cxn ang="0">
                  <a:pos x="T2" y="T3"/>
                </a:cxn>
                <a:cxn ang="0">
                  <a:pos x="T4" y="T5"/>
                </a:cxn>
                <a:cxn ang="0">
                  <a:pos x="T6" y="T7"/>
                </a:cxn>
                <a:cxn ang="0">
                  <a:pos x="T8" y="T9"/>
                </a:cxn>
                <a:cxn ang="0">
                  <a:pos x="T10" y="T11"/>
                </a:cxn>
              </a:cxnLst>
              <a:rect l="0" t="0" r="r" b="b"/>
              <a:pathLst>
                <a:path w="4" h="9">
                  <a:moveTo>
                    <a:pt x="4" y="9"/>
                  </a:moveTo>
                  <a:lnTo>
                    <a:pt x="4" y="0"/>
                  </a:lnTo>
                  <a:lnTo>
                    <a:pt x="0" y="0"/>
                  </a:lnTo>
                  <a:lnTo>
                    <a:pt x="0" y="3"/>
                  </a:lnTo>
                  <a:lnTo>
                    <a:pt x="0" y="6"/>
                  </a:lnTo>
                  <a:lnTo>
                    <a:pt x="4" y="9"/>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9" name="Freeform 8"/>
            <p:cNvSpPr>
              <a:spLocks/>
            </p:cNvSpPr>
            <p:nvPr/>
          </p:nvSpPr>
          <p:spPr bwMode="auto">
            <a:xfrm>
              <a:off x="3557" y="2964"/>
              <a:ext cx="119" cy="222"/>
            </a:xfrm>
            <a:custGeom>
              <a:avLst/>
              <a:gdLst>
                <a:gd name="T0" fmla="*/ 37 w 119"/>
                <a:gd name="T1" fmla="*/ 219 h 222"/>
                <a:gd name="T2" fmla="*/ 56 w 119"/>
                <a:gd name="T3" fmla="*/ 210 h 222"/>
                <a:gd name="T4" fmla="*/ 90 w 119"/>
                <a:gd name="T5" fmla="*/ 123 h 222"/>
                <a:gd name="T6" fmla="*/ 102 w 119"/>
                <a:gd name="T7" fmla="*/ 83 h 222"/>
                <a:gd name="T8" fmla="*/ 104 w 119"/>
                <a:gd name="T9" fmla="*/ 63 h 222"/>
                <a:gd name="T10" fmla="*/ 108 w 119"/>
                <a:gd name="T11" fmla="*/ 57 h 222"/>
                <a:gd name="T12" fmla="*/ 119 w 119"/>
                <a:gd name="T13" fmla="*/ 51 h 222"/>
                <a:gd name="T14" fmla="*/ 108 w 119"/>
                <a:gd name="T15" fmla="*/ 15 h 222"/>
                <a:gd name="T16" fmla="*/ 104 w 119"/>
                <a:gd name="T17" fmla="*/ 5 h 222"/>
                <a:gd name="T18" fmla="*/ 102 w 119"/>
                <a:gd name="T19" fmla="*/ 0 h 222"/>
                <a:gd name="T20" fmla="*/ 93 w 119"/>
                <a:gd name="T21" fmla="*/ 9 h 222"/>
                <a:gd name="T22" fmla="*/ 93 w 119"/>
                <a:gd name="T23" fmla="*/ 26 h 222"/>
                <a:gd name="T24" fmla="*/ 84 w 119"/>
                <a:gd name="T25" fmla="*/ 29 h 222"/>
                <a:gd name="T26" fmla="*/ 79 w 119"/>
                <a:gd name="T27" fmla="*/ 26 h 222"/>
                <a:gd name="T28" fmla="*/ 81 w 119"/>
                <a:gd name="T29" fmla="*/ 37 h 222"/>
                <a:gd name="T30" fmla="*/ 75 w 119"/>
                <a:gd name="T31" fmla="*/ 40 h 222"/>
                <a:gd name="T32" fmla="*/ 79 w 119"/>
                <a:gd name="T33" fmla="*/ 43 h 222"/>
                <a:gd name="T34" fmla="*/ 73 w 119"/>
                <a:gd name="T35" fmla="*/ 43 h 222"/>
                <a:gd name="T36" fmla="*/ 70 w 119"/>
                <a:gd name="T37" fmla="*/ 54 h 222"/>
                <a:gd name="T38" fmla="*/ 64 w 119"/>
                <a:gd name="T39" fmla="*/ 51 h 222"/>
                <a:gd name="T40" fmla="*/ 56 w 119"/>
                <a:gd name="T41" fmla="*/ 63 h 222"/>
                <a:gd name="T42" fmla="*/ 43 w 119"/>
                <a:gd name="T43" fmla="*/ 63 h 222"/>
                <a:gd name="T44" fmla="*/ 37 w 119"/>
                <a:gd name="T45" fmla="*/ 63 h 222"/>
                <a:gd name="T46" fmla="*/ 26 w 119"/>
                <a:gd name="T47" fmla="*/ 69 h 222"/>
                <a:gd name="T48" fmla="*/ 18 w 119"/>
                <a:gd name="T49" fmla="*/ 94 h 222"/>
                <a:gd name="T50" fmla="*/ 20 w 119"/>
                <a:gd name="T51" fmla="*/ 115 h 222"/>
                <a:gd name="T52" fmla="*/ 24 w 119"/>
                <a:gd name="T53" fmla="*/ 126 h 222"/>
                <a:gd name="T54" fmla="*/ 8 w 119"/>
                <a:gd name="T55" fmla="*/ 150 h 222"/>
                <a:gd name="T56" fmla="*/ 0 w 119"/>
                <a:gd name="T57" fmla="*/ 161 h 222"/>
                <a:gd name="T58" fmla="*/ 6 w 119"/>
                <a:gd name="T59" fmla="*/ 184 h 222"/>
                <a:gd name="T60" fmla="*/ 12 w 119"/>
                <a:gd name="T61" fmla="*/ 213 h 222"/>
                <a:gd name="T62" fmla="*/ 29 w 119"/>
                <a:gd name="T63" fmla="*/ 22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9" h="222">
                  <a:moveTo>
                    <a:pt x="29" y="222"/>
                  </a:moveTo>
                  <a:lnTo>
                    <a:pt x="37" y="219"/>
                  </a:lnTo>
                  <a:lnTo>
                    <a:pt x="47" y="216"/>
                  </a:lnTo>
                  <a:lnTo>
                    <a:pt x="56" y="210"/>
                  </a:lnTo>
                  <a:lnTo>
                    <a:pt x="73" y="164"/>
                  </a:lnTo>
                  <a:lnTo>
                    <a:pt x="90" y="123"/>
                  </a:lnTo>
                  <a:lnTo>
                    <a:pt x="102" y="89"/>
                  </a:lnTo>
                  <a:lnTo>
                    <a:pt x="102" y="83"/>
                  </a:lnTo>
                  <a:lnTo>
                    <a:pt x="108" y="71"/>
                  </a:lnTo>
                  <a:lnTo>
                    <a:pt x="104" y="63"/>
                  </a:lnTo>
                  <a:lnTo>
                    <a:pt x="104" y="57"/>
                  </a:lnTo>
                  <a:lnTo>
                    <a:pt x="108" y="57"/>
                  </a:lnTo>
                  <a:lnTo>
                    <a:pt x="113" y="63"/>
                  </a:lnTo>
                  <a:lnTo>
                    <a:pt x="119" y="51"/>
                  </a:lnTo>
                  <a:lnTo>
                    <a:pt x="116" y="37"/>
                  </a:lnTo>
                  <a:lnTo>
                    <a:pt x="108" y="15"/>
                  </a:lnTo>
                  <a:lnTo>
                    <a:pt x="104" y="11"/>
                  </a:lnTo>
                  <a:lnTo>
                    <a:pt x="104" y="5"/>
                  </a:lnTo>
                  <a:lnTo>
                    <a:pt x="102" y="5"/>
                  </a:lnTo>
                  <a:lnTo>
                    <a:pt x="102" y="0"/>
                  </a:lnTo>
                  <a:lnTo>
                    <a:pt x="98" y="5"/>
                  </a:lnTo>
                  <a:lnTo>
                    <a:pt x="93" y="9"/>
                  </a:lnTo>
                  <a:lnTo>
                    <a:pt x="96" y="17"/>
                  </a:lnTo>
                  <a:lnTo>
                    <a:pt x="93" y="26"/>
                  </a:lnTo>
                  <a:lnTo>
                    <a:pt x="90" y="23"/>
                  </a:lnTo>
                  <a:lnTo>
                    <a:pt x="84" y="29"/>
                  </a:lnTo>
                  <a:lnTo>
                    <a:pt x="84" y="26"/>
                  </a:lnTo>
                  <a:lnTo>
                    <a:pt x="79" y="26"/>
                  </a:lnTo>
                  <a:lnTo>
                    <a:pt x="81" y="34"/>
                  </a:lnTo>
                  <a:lnTo>
                    <a:pt x="81" y="37"/>
                  </a:lnTo>
                  <a:lnTo>
                    <a:pt x="79" y="34"/>
                  </a:lnTo>
                  <a:lnTo>
                    <a:pt x="75" y="40"/>
                  </a:lnTo>
                  <a:lnTo>
                    <a:pt x="81" y="43"/>
                  </a:lnTo>
                  <a:lnTo>
                    <a:pt x="79" y="43"/>
                  </a:lnTo>
                  <a:lnTo>
                    <a:pt x="73" y="48"/>
                  </a:lnTo>
                  <a:lnTo>
                    <a:pt x="73" y="43"/>
                  </a:lnTo>
                  <a:lnTo>
                    <a:pt x="67" y="51"/>
                  </a:lnTo>
                  <a:lnTo>
                    <a:pt x="70" y="54"/>
                  </a:lnTo>
                  <a:lnTo>
                    <a:pt x="64" y="57"/>
                  </a:lnTo>
                  <a:lnTo>
                    <a:pt x="64" y="51"/>
                  </a:lnTo>
                  <a:lnTo>
                    <a:pt x="52" y="57"/>
                  </a:lnTo>
                  <a:lnTo>
                    <a:pt x="56" y="63"/>
                  </a:lnTo>
                  <a:lnTo>
                    <a:pt x="49" y="60"/>
                  </a:lnTo>
                  <a:lnTo>
                    <a:pt x="43" y="63"/>
                  </a:lnTo>
                  <a:lnTo>
                    <a:pt x="43" y="65"/>
                  </a:lnTo>
                  <a:lnTo>
                    <a:pt x="37" y="63"/>
                  </a:lnTo>
                  <a:lnTo>
                    <a:pt x="32" y="65"/>
                  </a:lnTo>
                  <a:lnTo>
                    <a:pt x="26" y="69"/>
                  </a:lnTo>
                  <a:lnTo>
                    <a:pt x="24" y="75"/>
                  </a:lnTo>
                  <a:lnTo>
                    <a:pt x="18" y="94"/>
                  </a:lnTo>
                  <a:lnTo>
                    <a:pt x="18" y="109"/>
                  </a:lnTo>
                  <a:lnTo>
                    <a:pt x="20" y="115"/>
                  </a:lnTo>
                  <a:lnTo>
                    <a:pt x="24" y="121"/>
                  </a:lnTo>
                  <a:lnTo>
                    <a:pt x="24" y="126"/>
                  </a:lnTo>
                  <a:lnTo>
                    <a:pt x="24" y="129"/>
                  </a:lnTo>
                  <a:lnTo>
                    <a:pt x="8" y="150"/>
                  </a:lnTo>
                  <a:lnTo>
                    <a:pt x="6" y="152"/>
                  </a:lnTo>
                  <a:lnTo>
                    <a:pt x="0" y="161"/>
                  </a:lnTo>
                  <a:lnTo>
                    <a:pt x="3" y="179"/>
                  </a:lnTo>
                  <a:lnTo>
                    <a:pt x="6" y="184"/>
                  </a:lnTo>
                  <a:lnTo>
                    <a:pt x="6" y="202"/>
                  </a:lnTo>
                  <a:lnTo>
                    <a:pt x="12" y="213"/>
                  </a:lnTo>
                  <a:lnTo>
                    <a:pt x="24" y="216"/>
                  </a:lnTo>
                  <a:lnTo>
                    <a:pt x="29" y="222"/>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10" name="Freeform 9"/>
            <p:cNvSpPr>
              <a:spLocks/>
            </p:cNvSpPr>
            <p:nvPr/>
          </p:nvSpPr>
          <p:spPr bwMode="auto">
            <a:xfrm>
              <a:off x="3777" y="3093"/>
              <a:ext cx="6" cy="12"/>
            </a:xfrm>
            <a:custGeom>
              <a:avLst/>
              <a:gdLst>
                <a:gd name="T0" fmla="*/ 2 w 6"/>
                <a:gd name="T1" fmla="*/ 12 h 12"/>
                <a:gd name="T2" fmla="*/ 6 w 6"/>
                <a:gd name="T3" fmla="*/ 6 h 12"/>
                <a:gd name="T4" fmla="*/ 2 w 6"/>
                <a:gd name="T5" fmla="*/ 0 h 12"/>
                <a:gd name="T6" fmla="*/ 0 w 6"/>
                <a:gd name="T7" fmla="*/ 6 h 12"/>
                <a:gd name="T8" fmla="*/ 0 w 6"/>
                <a:gd name="T9" fmla="*/ 9 h 12"/>
                <a:gd name="T10" fmla="*/ 2 w 6"/>
                <a:gd name="T11" fmla="*/ 12 h 12"/>
              </a:gdLst>
              <a:ahLst/>
              <a:cxnLst>
                <a:cxn ang="0">
                  <a:pos x="T0" y="T1"/>
                </a:cxn>
                <a:cxn ang="0">
                  <a:pos x="T2" y="T3"/>
                </a:cxn>
                <a:cxn ang="0">
                  <a:pos x="T4" y="T5"/>
                </a:cxn>
                <a:cxn ang="0">
                  <a:pos x="T6" y="T7"/>
                </a:cxn>
                <a:cxn ang="0">
                  <a:pos x="T8" y="T9"/>
                </a:cxn>
                <a:cxn ang="0">
                  <a:pos x="T10" y="T11"/>
                </a:cxn>
              </a:cxnLst>
              <a:rect l="0" t="0" r="r" b="b"/>
              <a:pathLst>
                <a:path w="6" h="12">
                  <a:moveTo>
                    <a:pt x="2" y="12"/>
                  </a:moveTo>
                  <a:lnTo>
                    <a:pt x="6" y="6"/>
                  </a:lnTo>
                  <a:lnTo>
                    <a:pt x="2" y="0"/>
                  </a:lnTo>
                  <a:lnTo>
                    <a:pt x="0" y="6"/>
                  </a:lnTo>
                  <a:lnTo>
                    <a:pt x="0" y="9"/>
                  </a:lnTo>
                  <a:lnTo>
                    <a:pt x="2" y="12"/>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11" name="Freeform 10"/>
            <p:cNvSpPr>
              <a:spLocks/>
            </p:cNvSpPr>
            <p:nvPr/>
          </p:nvSpPr>
          <p:spPr bwMode="auto">
            <a:xfrm>
              <a:off x="3309" y="3229"/>
              <a:ext cx="34" cy="35"/>
            </a:xfrm>
            <a:custGeom>
              <a:avLst/>
              <a:gdLst>
                <a:gd name="T0" fmla="*/ 32 w 34"/>
                <a:gd name="T1" fmla="*/ 18 h 35"/>
                <a:gd name="T2" fmla="*/ 34 w 34"/>
                <a:gd name="T3" fmla="*/ 12 h 35"/>
                <a:gd name="T4" fmla="*/ 29 w 34"/>
                <a:gd name="T5" fmla="*/ 3 h 35"/>
                <a:gd name="T6" fmla="*/ 23 w 34"/>
                <a:gd name="T7" fmla="*/ 0 h 35"/>
                <a:gd name="T8" fmla="*/ 8 w 34"/>
                <a:gd name="T9" fmla="*/ 6 h 35"/>
                <a:gd name="T10" fmla="*/ 2 w 34"/>
                <a:gd name="T11" fmla="*/ 14 h 35"/>
                <a:gd name="T12" fmla="*/ 0 w 34"/>
                <a:gd name="T13" fmla="*/ 18 h 35"/>
                <a:gd name="T14" fmla="*/ 2 w 34"/>
                <a:gd name="T15" fmla="*/ 20 h 35"/>
                <a:gd name="T16" fmla="*/ 5 w 34"/>
                <a:gd name="T17" fmla="*/ 32 h 35"/>
                <a:gd name="T18" fmla="*/ 15 w 34"/>
                <a:gd name="T19" fmla="*/ 35 h 35"/>
                <a:gd name="T20" fmla="*/ 17 w 34"/>
                <a:gd name="T21" fmla="*/ 26 h 35"/>
                <a:gd name="T22" fmla="*/ 32 w 34"/>
                <a:gd name="T23" fmla="*/ 23 h 35"/>
                <a:gd name="T24" fmla="*/ 32 w 34"/>
                <a:gd name="T25"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5">
                  <a:moveTo>
                    <a:pt x="32" y="18"/>
                  </a:moveTo>
                  <a:lnTo>
                    <a:pt x="34" y="12"/>
                  </a:lnTo>
                  <a:lnTo>
                    <a:pt x="29" y="3"/>
                  </a:lnTo>
                  <a:lnTo>
                    <a:pt x="23" y="0"/>
                  </a:lnTo>
                  <a:lnTo>
                    <a:pt x="8" y="6"/>
                  </a:lnTo>
                  <a:lnTo>
                    <a:pt x="2" y="14"/>
                  </a:lnTo>
                  <a:lnTo>
                    <a:pt x="0" y="18"/>
                  </a:lnTo>
                  <a:lnTo>
                    <a:pt x="2" y="20"/>
                  </a:lnTo>
                  <a:lnTo>
                    <a:pt x="5" y="32"/>
                  </a:lnTo>
                  <a:lnTo>
                    <a:pt x="15" y="35"/>
                  </a:lnTo>
                  <a:lnTo>
                    <a:pt x="17" y="26"/>
                  </a:lnTo>
                  <a:lnTo>
                    <a:pt x="32" y="23"/>
                  </a:lnTo>
                  <a:lnTo>
                    <a:pt x="32" y="18"/>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12" name="Freeform 11"/>
            <p:cNvSpPr>
              <a:spLocks/>
            </p:cNvSpPr>
            <p:nvPr/>
          </p:nvSpPr>
          <p:spPr bwMode="auto">
            <a:xfrm>
              <a:off x="3742" y="3108"/>
              <a:ext cx="9" cy="8"/>
            </a:xfrm>
            <a:custGeom>
              <a:avLst/>
              <a:gdLst>
                <a:gd name="T0" fmla="*/ 6 w 9"/>
                <a:gd name="T1" fmla="*/ 8 h 8"/>
                <a:gd name="T2" fmla="*/ 9 w 9"/>
                <a:gd name="T3" fmla="*/ 6 h 8"/>
                <a:gd name="T4" fmla="*/ 4 w 9"/>
                <a:gd name="T5" fmla="*/ 0 h 8"/>
                <a:gd name="T6" fmla="*/ 0 w 9"/>
                <a:gd name="T7" fmla="*/ 6 h 8"/>
                <a:gd name="T8" fmla="*/ 6 w 9"/>
                <a:gd name="T9" fmla="*/ 8 h 8"/>
              </a:gdLst>
              <a:ahLst/>
              <a:cxnLst>
                <a:cxn ang="0">
                  <a:pos x="T0" y="T1"/>
                </a:cxn>
                <a:cxn ang="0">
                  <a:pos x="T2" y="T3"/>
                </a:cxn>
                <a:cxn ang="0">
                  <a:pos x="T4" y="T5"/>
                </a:cxn>
                <a:cxn ang="0">
                  <a:pos x="T6" y="T7"/>
                </a:cxn>
                <a:cxn ang="0">
                  <a:pos x="T8" y="T9"/>
                </a:cxn>
              </a:cxnLst>
              <a:rect l="0" t="0" r="r" b="b"/>
              <a:pathLst>
                <a:path w="9" h="8">
                  <a:moveTo>
                    <a:pt x="6" y="8"/>
                  </a:moveTo>
                  <a:lnTo>
                    <a:pt x="9" y="6"/>
                  </a:lnTo>
                  <a:lnTo>
                    <a:pt x="4" y="0"/>
                  </a:lnTo>
                  <a:lnTo>
                    <a:pt x="0" y="6"/>
                  </a:lnTo>
                  <a:lnTo>
                    <a:pt x="6" y="8"/>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13" name="Freeform 12"/>
            <p:cNvSpPr>
              <a:spLocks/>
            </p:cNvSpPr>
            <p:nvPr/>
          </p:nvSpPr>
          <p:spPr bwMode="auto">
            <a:xfrm>
              <a:off x="2646" y="2251"/>
              <a:ext cx="9" cy="4"/>
            </a:xfrm>
            <a:custGeom>
              <a:avLst/>
              <a:gdLst>
                <a:gd name="T0" fmla="*/ 6 w 9"/>
                <a:gd name="T1" fmla="*/ 4 h 4"/>
                <a:gd name="T2" fmla="*/ 9 w 9"/>
                <a:gd name="T3" fmla="*/ 4 h 4"/>
                <a:gd name="T4" fmla="*/ 4 w 9"/>
                <a:gd name="T5" fmla="*/ 0 h 4"/>
                <a:gd name="T6" fmla="*/ 0 w 9"/>
                <a:gd name="T7" fmla="*/ 0 h 4"/>
                <a:gd name="T8" fmla="*/ 6 w 9"/>
                <a:gd name="T9" fmla="*/ 4 h 4"/>
              </a:gdLst>
              <a:ahLst/>
              <a:cxnLst>
                <a:cxn ang="0">
                  <a:pos x="T0" y="T1"/>
                </a:cxn>
                <a:cxn ang="0">
                  <a:pos x="T2" y="T3"/>
                </a:cxn>
                <a:cxn ang="0">
                  <a:pos x="T4" y="T5"/>
                </a:cxn>
                <a:cxn ang="0">
                  <a:pos x="T6" y="T7"/>
                </a:cxn>
                <a:cxn ang="0">
                  <a:pos x="T8" y="T9"/>
                </a:cxn>
              </a:cxnLst>
              <a:rect l="0" t="0" r="r" b="b"/>
              <a:pathLst>
                <a:path w="9" h="4">
                  <a:moveTo>
                    <a:pt x="6" y="4"/>
                  </a:moveTo>
                  <a:lnTo>
                    <a:pt x="9" y="4"/>
                  </a:lnTo>
                  <a:lnTo>
                    <a:pt x="4" y="0"/>
                  </a:lnTo>
                  <a:lnTo>
                    <a:pt x="0" y="0"/>
                  </a:lnTo>
                  <a:lnTo>
                    <a:pt x="6" y="4"/>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14" name="Freeform 13"/>
            <p:cNvSpPr>
              <a:spLocks/>
            </p:cNvSpPr>
            <p:nvPr/>
          </p:nvSpPr>
          <p:spPr bwMode="auto">
            <a:xfrm>
              <a:off x="2667" y="2327"/>
              <a:ext cx="5" cy="9"/>
            </a:xfrm>
            <a:custGeom>
              <a:avLst/>
              <a:gdLst>
                <a:gd name="T0" fmla="*/ 2 w 5"/>
                <a:gd name="T1" fmla="*/ 9 h 9"/>
                <a:gd name="T2" fmla="*/ 5 w 5"/>
                <a:gd name="T3" fmla="*/ 0 h 9"/>
                <a:gd name="T4" fmla="*/ 0 w 5"/>
                <a:gd name="T5" fmla="*/ 5 h 9"/>
                <a:gd name="T6" fmla="*/ 2 w 5"/>
                <a:gd name="T7" fmla="*/ 9 h 9"/>
              </a:gdLst>
              <a:ahLst/>
              <a:cxnLst>
                <a:cxn ang="0">
                  <a:pos x="T0" y="T1"/>
                </a:cxn>
                <a:cxn ang="0">
                  <a:pos x="T2" y="T3"/>
                </a:cxn>
                <a:cxn ang="0">
                  <a:pos x="T4" y="T5"/>
                </a:cxn>
                <a:cxn ang="0">
                  <a:pos x="T6" y="T7"/>
                </a:cxn>
              </a:cxnLst>
              <a:rect l="0" t="0" r="r" b="b"/>
              <a:pathLst>
                <a:path w="5" h="9">
                  <a:moveTo>
                    <a:pt x="2" y="9"/>
                  </a:moveTo>
                  <a:lnTo>
                    <a:pt x="5" y="0"/>
                  </a:lnTo>
                  <a:lnTo>
                    <a:pt x="0" y="5"/>
                  </a:lnTo>
                  <a:lnTo>
                    <a:pt x="2" y="9"/>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15" name="Freeform 14"/>
            <p:cNvSpPr>
              <a:spLocks/>
            </p:cNvSpPr>
            <p:nvPr/>
          </p:nvSpPr>
          <p:spPr bwMode="auto">
            <a:xfrm>
              <a:off x="2650" y="2324"/>
              <a:ext cx="8" cy="8"/>
            </a:xfrm>
            <a:custGeom>
              <a:avLst/>
              <a:gdLst>
                <a:gd name="T0" fmla="*/ 2 w 8"/>
                <a:gd name="T1" fmla="*/ 8 h 8"/>
                <a:gd name="T2" fmla="*/ 5 w 8"/>
                <a:gd name="T3" fmla="*/ 6 h 8"/>
                <a:gd name="T4" fmla="*/ 8 w 8"/>
                <a:gd name="T5" fmla="*/ 0 h 8"/>
                <a:gd name="T6" fmla="*/ 0 w 8"/>
                <a:gd name="T7" fmla="*/ 2 h 8"/>
                <a:gd name="T8" fmla="*/ 2 w 8"/>
                <a:gd name="T9" fmla="*/ 8 h 8"/>
              </a:gdLst>
              <a:ahLst/>
              <a:cxnLst>
                <a:cxn ang="0">
                  <a:pos x="T0" y="T1"/>
                </a:cxn>
                <a:cxn ang="0">
                  <a:pos x="T2" y="T3"/>
                </a:cxn>
                <a:cxn ang="0">
                  <a:pos x="T4" y="T5"/>
                </a:cxn>
                <a:cxn ang="0">
                  <a:pos x="T6" y="T7"/>
                </a:cxn>
                <a:cxn ang="0">
                  <a:pos x="T8" y="T9"/>
                </a:cxn>
              </a:cxnLst>
              <a:rect l="0" t="0" r="r" b="b"/>
              <a:pathLst>
                <a:path w="8" h="8">
                  <a:moveTo>
                    <a:pt x="2" y="8"/>
                  </a:moveTo>
                  <a:lnTo>
                    <a:pt x="5" y="6"/>
                  </a:lnTo>
                  <a:lnTo>
                    <a:pt x="8" y="0"/>
                  </a:lnTo>
                  <a:lnTo>
                    <a:pt x="0" y="2"/>
                  </a:lnTo>
                  <a:lnTo>
                    <a:pt x="2" y="8"/>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16" name="Freeform 15"/>
            <p:cNvSpPr>
              <a:spLocks/>
            </p:cNvSpPr>
            <p:nvPr/>
          </p:nvSpPr>
          <p:spPr bwMode="auto">
            <a:xfrm>
              <a:off x="1729" y="2381"/>
              <a:ext cx="4" cy="6"/>
            </a:xfrm>
            <a:custGeom>
              <a:avLst/>
              <a:gdLst>
                <a:gd name="T0" fmla="*/ 0 w 4"/>
                <a:gd name="T1" fmla="*/ 6 h 6"/>
                <a:gd name="T2" fmla="*/ 4 w 4"/>
                <a:gd name="T3" fmla="*/ 6 h 6"/>
                <a:gd name="T4" fmla="*/ 4 w 4"/>
                <a:gd name="T5" fmla="*/ 0 h 6"/>
                <a:gd name="T6" fmla="*/ 0 w 4"/>
                <a:gd name="T7" fmla="*/ 3 h 6"/>
                <a:gd name="T8" fmla="*/ 0 w 4"/>
                <a:gd name="T9" fmla="*/ 6 h 6"/>
              </a:gdLst>
              <a:ahLst/>
              <a:cxnLst>
                <a:cxn ang="0">
                  <a:pos x="T0" y="T1"/>
                </a:cxn>
                <a:cxn ang="0">
                  <a:pos x="T2" y="T3"/>
                </a:cxn>
                <a:cxn ang="0">
                  <a:pos x="T4" y="T5"/>
                </a:cxn>
                <a:cxn ang="0">
                  <a:pos x="T6" y="T7"/>
                </a:cxn>
                <a:cxn ang="0">
                  <a:pos x="T8" y="T9"/>
                </a:cxn>
              </a:cxnLst>
              <a:rect l="0" t="0" r="r" b="b"/>
              <a:pathLst>
                <a:path w="4" h="6">
                  <a:moveTo>
                    <a:pt x="0" y="6"/>
                  </a:moveTo>
                  <a:lnTo>
                    <a:pt x="4" y="6"/>
                  </a:lnTo>
                  <a:lnTo>
                    <a:pt x="4" y="0"/>
                  </a:lnTo>
                  <a:lnTo>
                    <a:pt x="0" y="3"/>
                  </a:lnTo>
                  <a:lnTo>
                    <a:pt x="0" y="6"/>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17" name="Freeform 16"/>
            <p:cNvSpPr>
              <a:spLocks/>
            </p:cNvSpPr>
            <p:nvPr/>
          </p:nvSpPr>
          <p:spPr bwMode="auto">
            <a:xfrm>
              <a:off x="1796" y="2410"/>
              <a:ext cx="6" cy="3"/>
            </a:xfrm>
            <a:custGeom>
              <a:avLst/>
              <a:gdLst>
                <a:gd name="T0" fmla="*/ 6 w 6"/>
                <a:gd name="T1" fmla="*/ 3 h 3"/>
                <a:gd name="T2" fmla="*/ 6 w 6"/>
                <a:gd name="T3" fmla="*/ 3 h 3"/>
                <a:gd name="T4" fmla="*/ 0 w 6"/>
                <a:gd name="T5" fmla="*/ 0 h 3"/>
                <a:gd name="T6" fmla="*/ 0 w 6"/>
                <a:gd name="T7" fmla="*/ 3 h 3"/>
                <a:gd name="T8" fmla="*/ 6 w 6"/>
                <a:gd name="T9" fmla="*/ 3 h 3"/>
              </a:gdLst>
              <a:ahLst/>
              <a:cxnLst>
                <a:cxn ang="0">
                  <a:pos x="T0" y="T1"/>
                </a:cxn>
                <a:cxn ang="0">
                  <a:pos x="T2" y="T3"/>
                </a:cxn>
                <a:cxn ang="0">
                  <a:pos x="T4" y="T5"/>
                </a:cxn>
                <a:cxn ang="0">
                  <a:pos x="T6" y="T7"/>
                </a:cxn>
                <a:cxn ang="0">
                  <a:pos x="T8" y="T9"/>
                </a:cxn>
              </a:cxnLst>
              <a:rect l="0" t="0" r="r" b="b"/>
              <a:pathLst>
                <a:path w="6" h="3">
                  <a:moveTo>
                    <a:pt x="6" y="3"/>
                  </a:moveTo>
                  <a:lnTo>
                    <a:pt x="6" y="3"/>
                  </a:lnTo>
                  <a:lnTo>
                    <a:pt x="0" y="0"/>
                  </a:lnTo>
                  <a:lnTo>
                    <a:pt x="0" y="3"/>
                  </a:lnTo>
                  <a:lnTo>
                    <a:pt x="6" y="3"/>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18" name="Freeform 17"/>
            <p:cNvSpPr>
              <a:spLocks/>
            </p:cNvSpPr>
            <p:nvPr/>
          </p:nvSpPr>
          <p:spPr bwMode="auto">
            <a:xfrm>
              <a:off x="1765" y="2390"/>
              <a:ext cx="5" cy="14"/>
            </a:xfrm>
            <a:custGeom>
              <a:avLst/>
              <a:gdLst>
                <a:gd name="T0" fmla="*/ 5 w 5"/>
                <a:gd name="T1" fmla="*/ 14 h 14"/>
                <a:gd name="T2" fmla="*/ 5 w 5"/>
                <a:gd name="T3" fmla="*/ 12 h 14"/>
                <a:gd name="T4" fmla="*/ 0 w 5"/>
                <a:gd name="T5" fmla="*/ 0 h 14"/>
                <a:gd name="T6" fmla="*/ 5 w 5"/>
                <a:gd name="T7" fmla="*/ 14 h 14"/>
              </a:gdLst>
              <a:ahLst/>
              <a:cxnLst>
                <a:cxn ang="0">
                  <a:pos x="T0" y="T1"/>
                </a:cxn>
                <a:cxn ang="0">
                  <a:pos x="T2" y="T3"/>
                </a:cxn>
                <a:cxn ang="0">
                  <a:pos x="T4" y="T5"/>
                </a:cxn>
                <a:cxn ang="0">
                  <a:pos x="T6" y="T7"/>
                </a:cxn>
              </a:cxnLst>
              <a:rect l="0" t="0" r="r" b="b"/>
              <a:pathLst>
                <a:path w="5" h="14">
                  <a:moveTo>
                    <a:pt x="5" y="14"/>
                  </a:moveTo>
                  <a:lnTo>
                    <a:pt x="5" y="12"/>
                  </a:lnTo>
                  <a:lnTo>
                    <a:pt x="0" y="0"/>
                  </a:lnTo>
                  <a:lnTo>
                    <a:pt x="5" y="14"/>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19" name="Freeform 18"/>
            <p:cNvSpPr>
              <a:spLocks/>
            </p:cNvSpPr>
            <p:nvPr/>
          </p:nvSpPr>
          <p:spPr bwMode="auto">
            <a:xfrm>
              <a:off x="1784" y="2430"/>
              <a:ext cx="12" cy="6"/>
            </a:xfrm>
            <a:custGeom>
              <a:avLst/>
              <a:gdLst>
                <a:gd name="T0" fmla="*/ 4 w 12"/>
                <a:gd name="T1" fmla="*/ 6 h 6"/>
                <a:gd name="T2" fmla="*/ 9 w 12"/>
                <a:gd name="T3" fmla="*/ 6 h 6"/>
                <a:gd name="T4" fmla="*/ 12 w 12"/>
                <a:gd name="T5" fmla="*/ 0 h 6"/>
                <a:gd name="T6" fmla="*/ 6 w 12"/>
                <a:gd name="T7" fmla="*/ 0 h 6"/>
                <a:gd name="T8" fmla="*/ 0 w 12"/>
                <a:gd name="T9" fmla="*/ 3 h 6"/>
                <a:gd name="T10" fmla="*/ 4 w 12"/>
                <a:gd name="T11" fmla="*/ 6 h 6"/>
              </a:gdLst>
              <a:ahLst/>
              <a:cxnLst>
                <a:cxn ang="0">
                  <a:pos x="T0" y="T1"/>
                </a:cxn>
                <a:cxn ang="0">
                  <a:pos x="T2" y="T3"/>
                </a:cxn>
                <a:cxn ang="0">
                  <a:pos x="T4" y="T5"/>
                </a:cxn>
                <a:cxn ang="0">
                  <a:pos x="T6" y="T7"/>
                </a:cxn>
                <a:cxn ang="0">
                  <a:pos x="T8" y="T9"/>
                </a:cxn>
                <a:cxn ang="0">
                  <a:pos x="T10" y="T11"/>
                </a:cxn>
              </a:cxnLst>
              <a:rect l="0" t="0" r="r" b="b"/>
              <a:pathLst>
                <a:path w="12" h="6">
                  <a:moveTo>
                    <a:pt x="4" y="6"/>
                  </a:moveTo>
                  <a:lnTo>
                    <a:pt x="9" y="6"/>
                  </a:lnTo>
                  <a:lnTo>
                    <a:pt x="12" y="0"/>
                  </a:lnTo>
                  <a:lnTo>
                    <a:pt x="6" y="0"/>
                  </a:lnTo>
                  <a:lnTo>
                    <a:pt x="0" y="3"/>
                  </a:lnTo>
                  <a:lnTo>
                    <a:pt x="4" y="6"/>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 name="Freeform 19"/>
            <p:cNvSpPr>
              <a:spLocks/>
            </p:cNvSpPr>
            <p:nvPr/>
          </p:nvSpPr>
          <p:spPr bwMode="auto">
            <a:xfrm>
              <a:off x="1759" y="2369"/>
              <a:ext cx="8" cy="12"/>
            </a:xfrm>
            <a:custGeom>
              <a:avLst/>
              <a:gdLst>
                <a:gd name="T0" fmla="*/ 2 w 8"/>
                <a:gd name="T1" fmla="*/ 9 h 12"/>
                <a:gd name="T2" fmla="*/ 0 w 8"/>
                <a:gd name="T3" fmla="*/ 4 h 12"/>
                <a:gd name="T4" fmla="*/ 2 w 8"/>
                <a:gd name="T5" fmla="*/ 0 h 12"/>
                <a:gd name="T6" fmla="*/ 8 w 8"/>
                <a:gd name="T7" fmla="*/ 12 h 12"/>
                <a:gd name="T8" fmla="*/ 2 w 8"/>
                <a:gd name="T9" fmla="*/ 12 h 12"/>
                <a:gd name="T10" fmla="*/ 2 w 8"/>
                <a:gd name="T11" fmla="*/ 9 h 12"/>
              </a:gdLst>
              <a:ahLst/>
              <a:cxnLst>
                <a:cxn ang="0">
                  <a:pos x="T0" y="T1"/>
                </a:cxn>
                <a:cxn ang="0">
                  <a:pos x="T2" y="T3"/>
                </a:cxn>
                <a:cxn ang="0">
                  <a:pos x="T4" y="T5"/>
                </a:cxn>
                <a:cxn ang="0">
                  <a:pos x="T6" y="T7"/>
                </a:cxn>
                <a:cxn ang="0">
                  <a:pos x="T8" y="T9"/>
                </a:cxn>
                <a:cxn ang="0">
                  <a:pos x="T10" y="T11"/>
                </a:cxn>
              </a:cxnLst>
              <a:rect l="0" t="0" r="r" b="b"/>
              <a:pathLst>
                <a:path w="8" h="12">
                  <a:moveTo>
                    <a:pt x="2" y="9"/>
                  </a:moveTo>
                  <a:lnTo>
                    <a:pt x="0" y="4"/>
                  </a:lnTo>
                  <a:lnTo>
                    <a:pt x="2" y="0"/>
                  </a:lnTo>
                  <a:lnTo>
                    <a:pt x="8" y="12"/>
                  </a:lnTo>
                  <a:lnTo>
                    <a:pt x="2" y="12"/>
                  </a:lnTo>
                  <a:lnTo>
                    <a:pt x="2" y="9"/>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 name="Freeform 20"/>
            <p:cNvSpPr>
              <a:spLocks/>
            </p:cNvSpPr>
            <p:nvPr/>
          </p:nvSpPr>
          <p:spPr bwMode="auto">
            <a:xfrm>
              <a:off x="1721" y="2364"/>
              <a:ext cx="8" cy="11"/>
            </a:xfrm>
            <a:custGeom>
              <a:avLst/>
              <a:gdLst>
                <a:gd name="T0" fmla="*/ 2 w 8"/>
                <a:gd name="T1" fmla="*/ 11 h 11"/>
                <a:gd name="T2" fmla="*/ 8 w 8"/>
                <a:gd name="T3" fmla="*/ 9 h 11"/>
                <a:gd name="T4" fmla="*/ 8 w 8"/>
                <a:gd name="T5" fmla="*/ 0 h 11"/>
                <a:gd name="T6" fmla="*/ 2 w 8"/>
                <a:gd name="T7" fmla="*/ 0 h 11"/>
                <a:gd name="T8" fmla="*/ 2 w 8"/>
                <a:gd name="T9" fmla="*/ 6 h 11"/>
                <a:gd name="T10" fmla="*/ 0 w 8"/>
                <a:gd name="T11" fmla="*/ 9 h 11"/>
                <a:gd name="T12" fmla="*/ 2 w 8"/>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8" h="11">
                  <a:moveTo>
                    <a:pt x="2" y="11"/>
                  </a:moveTo>
                  <a:lnTo>
                    <a:pt x="8" y="9"/>
                  </a:lnTo>
                  <a:lnTo>
                    <a:pt x="8" y="0"/>
                  </a:lnTo>
                  <a:lnTo>
                    <a:pt x="2" y="0"/>
                  </a:lnTo>
                  <a:lnTo>
                    <a:pt x="2" y="6"/>
                  </a:lnTo>
                  <a:lnTo>
                    <a:pt x="0" y="9"/>
                  </a:lnTo>
                  <a:lnTo>
                    <a:pt x="2" y="11"/>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2" name="Freeform 21"/>
            <p:cNvSpPr>
              <a:spLocks/>
            </p:cNvSpPr>
            <p:nvPr/>
          </p:nvSpPr>
          <p:spPr bwMode="auto">
            <a:xfrm>
              <a:off x="1744" y="2355"/>
              <a:ext cx="12" cy="18"/>
            </a:xfrm>
            <a:custGeom>
              <a:avLst/>
              <a:gdLst>
                <a:gd name="T0" fmla="*/ 12 w 12"/>
                <a:gd name="T1" fmla="*/ 18 h 18"/>
                <a:gd name="T2" fmla="*/ 12 w 12"/>
                <a:gd name="T3" fmla="*/ 9 h 18"/>
                <a:gd name="T4" fmla="*/ 4 w 12"/>
                <a:gd name="T5" fmla="*/ 0 h 18"/>
                <a:gd name="T6" fmla="*/ 0 w 12"/>
                <a:gd name="T7" fmla="*/ 4 h 18"/>
                <a:gd name="T8" fmla="*/ 9 w 12"/>
                <a:gd name="T9" fmla="*/ 9 h 18"/>
                <a:gd name="T10" fmla="*/ 6 w 12"/>
                <a:gd name="T11" fmla="*/ 14 h 18"/>
                <a:gd name="T12" fmla="*/ 12 w 12"/>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2" h="18">
                  <a:moveTo>
                    <a:pt x="12" y="18"/>
                  </a:moveTo>
                  <a:lnTo>
                    <a:pt x="12" y="9"/>
                  </a:lnTo>
                  <a:lnTo>
                    <a:pt x="4" y="0"/>
                  </a:lnTo>
                  <a:lnTo>
                    <a:pt x="0" y="4"/>
                  </a:lnTo>
                  <a:lnTo>
                    <a:pt x="9" y="9"/>
                  </a:lnTo>
                  <a:lnTo>
                    <a:pt x="6" y="14"/>
                  </a:lnTo>
                  <a:lnTo>
                    <a:pt x="12" y="18"/>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3" name="Freeform 22"/>
            <p:cNvSpPr>
              <a:spLocks/>
            </p:cNvSpPr>
            <p:nvPr/>
          </p:nvSpPr>
          <p:spPr bwMode="auto">
            <a:xfrm>
              <a:off x="1715" y="2335"/>
              <a:ext cx="18" cy="6"/>
            </a:xfrm>
            <a:custGeom>
              <a:avLst/>
              <a:gdLst>
                <a:gd name="T0" fmla="*/ 2 w 18"/>
                <a:gd name="T1" fmla="*/ 6 h 6"/>
                <a:gd name="T2" fmla="*/ 18 w 18"/>
                <a:gd name="T3" fmla="*/ 0 h 6"/>
                <a:gd name="T4" fmla="*/ 14 w 18"/>
                <a:gd name="T5" fmla="*/ 0 h 6"/>
                <a:gd name="T6" fmla="*/ 6 w 18"/>
                <a:gd name="T7" fmla="*/ 0 h 6"/>
                <a:gd name="T8" fmla="*/ 0 w 18"/>
                <a:gd name="T9" fmla="*/ 0 h 6"/>
                <a:gd name="T10" fmla="*/ 2 w 18"/>
                <a:gd name="T11" fmla="*/ 6 h 6"/>
              </a:gdLst>
              <a:ahLst/>
              <a:cxnLst>
                <a:cxn ang="0">
                  <a:pos x="T0" y="T1"/>
                </a:cxn>
                <a:cxn ang="0">
                  <a:pos x="T2" y="T3"/>
                </a:cxn>
                <a:cxn ang="0">
                  <a:pos x="T4" y="T5"/>
                </a:cxn>
                <a:cxn ang="0">
                  <a:pos x="T6" y="T7"/>
                </a:cxn>
                <a:cxn ang="0">
                  <a:pos x="T8" y="T9"/>
                </a:cxn>
                <a:cxn ang="0">
                  <a:pos x="T10" y="T11"/>
                </a:cxn>
              </a:cxnLst>
              <a:rect l="0" t="0" r="r" b="b"/>
              <a:pathLst>
                <a:path w="18" h="6">
                  <a:moveTo>
                    <a:pt x="2" y="6"/>
                  </a:moveTo>
                  <a:lnTo>
                    <a:pt x="18" y="0"/>
                  </a:lnTo>
                  <a:lnTo>
                    <a:pt x="14" y="0"/>
                  </a:lnTo>
                  <a:lnTo>
                    <a:pt x="6" y="0"/>
                  </a:lnTo>
                  <a:lnTo>
                    <a:pt x="0" y="0"/>
                  </a:lnTo>
                  <a:lnTo>
                    <a:pt x="2" y="6"/>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4" name="Freeform 23"/>
            <p:cNvSpPr>
              <a:spLocks/>
            </p:cNvSpPr>
            <p:nvPr/>
          </p:nvSpPr>
          <p:spPr bwMode="auto">
            <a:xfrm>
              <a:off x="1733" y="2330"/>
              <a:ext cx="11" cy="23"/>
            </a:xfrm>
            <a:custGeom>
              <a:avLst/>
              <a:gdLst>
                <a:gd name="T0" fmla="*/ 8 w 11"/>
                <a:gd name="T1" fmla="*/ 23 h 23"/>
                <a:gd name="T2" fmla="*/ 11 w 11"/>
                <a:gd name="T3" fmla="*/ 14 h 23"/>
                <a:gd name="T4" fmla="*/ 5 w 11"/>
                <a:gd name="T5" fmla="*/ 2 h 23"/>
                <a:gd name="T6" fmla="*/ 0 w 11"/>
                <a:gd name="T7" fmla="*/ 0 h 23"/>
                <a:gd name="T8" fmla="*/ 0 w 11"/>
                <a:gd name="T9" fmla="*/ 2 h 23"/>
                <a:gd name="T10" fmla="*/ 5 w 11"/>
                <a:gd name="T11" fmla="*/ 5 h 23"/>
                <a:gd name="T12" fmla="*/ 5 w 11"/>
                <a:gd name="T13" fmla="*/ 14 h 23"/>
                <a:gd name="T14" fmla="*/ 5 w 11"/>
                <a:gd name="T15" fmla="*/ 17 h 23"/>
                <a:gd name="T16" fmla="*/ 8 w 11"/>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3">
                  <a:moveTo>
                    <a:pt x="8" y="23"/>
                  </a:moveTo>
                  <a:lnTo>
                    <a:pt x="11" y="14"/>
                  </a:lnTo>
                  <a:lnTo>
                    <a:pt x="5" y="2"/>
                  </a:lnTo>
                  <a:lnTo>
                    <a:pt x="0" y="0"/>
                  </a:lnTo>
                  <a:lnTo>
                    <a:pt x="0" y="2"/>
                  </a:lnTo>
                  <a:lnTo>
                    <a:pt x="5" y="5"/>
                  </a:lnTo>
                  <a:lnTo>
                    <a:pt x="5" y="14"/>
                  </a:lnTo>
                  <a:lnTo>
                    <a:pt x="5" y="17"/>
                  </a:lnTo>
                  <a:lnTo>
                    <a:pt x="8" y="23"/>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5" name="Freeform 24"/>
            <p:cNvSpPr>
              <a:spLocks/>
            </p:cNvSpPr>
            <p:nvPr/>
          </p:nvSpPr>
          <p:spPr bwMode="auto">
            <a:xfrm>
              <a:off x="1900" y="1560"/>
              <a:ext cx="9" cy="11"/>
            </a:xfrm>
            <a:custGeom>
              <a:avLst/>
              <a:gdLst>
                <a:gd name="T0" fmla="*/ 3 w 9"/>
                <a:gd name="T1" fmla="*/ 11 h 11"/>
                <a:gd name="T2" fmla="*/ 9 w 9"/>
                <a:gd name="T3" fmla="*/ 8 h 11"/>
                <a:gd name="T4" fmla="*/ 9 w 9"/>
                <a:gd name="T5" fmla="*/ 2 h 11"/>
                <a:gd name="T6" fmla="*/ 0 w 9"/>
                <a:gd name="T7" fmla="*/ 0 h 11"/>
                <a:gd name="T8" fmla="*/ 3 w 9"/>
                <a:gd name="T9" fmla="*/ 11 h 11"/>
              </a:gdLst>
              <a:ahLst/>
              <a:cxnLst>
                <a:cxn ang="0">
                  <a:pos x="T0" y="T1"/>
                </a:cxn>
                <a:cxn ang="0">
                  <a:pos x="T2" y="T3"/>
                </a:cxn>
                <a:cxn ang="0">
                  <a:pos x="T4" y="T5"/>
                </a:cxn>
                <a:cxn ang="0">
                  <a:pos x="T6" y="T7"/>
                </a:cxn>
                <a:cxn ang="0">
                  <a:pos x="T8" y="T9"/>
                </a:cxn>
              </a:cxnLst>
              <a:rect l="0" t="0" r="r" b="b"/>
              <a:pathLst>
                <a:path w="9" h="11">
                  <a:moveTo>
                    <a:pt x="3" y="11"/>
                  </a:moveTo>
                  <a:lnTo>
                    <a:pt x="9" y="8"/>
                  </a:lnTo>
                  <a:lnTo>
                    <a:pt x="9" y="2"/>
                  </a:lnTo>
                  <a:lnTo>
                    <a:pt x="0" y="0"/>
                  </a:lnTo>
                  <a:lnTo>
                    <a:pt x="3" y="11"/>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6" name="Freeform 25"/>
            <p:cNvSpPr>
              <a:spLocks/>
            </p:cNvSpPr>
            <p:nvPr/>
          </p:nvSpPr>
          <p:spPr bwMode="auto">
            <a:xfrm>
              <a:off x="1914" y="1556"/>
              <a:ext cx="10" cy="9"/>
            </a:xfrm>
            <a:custGeom>
              <a:avLst/>
              <a:gdLst>
                <a:gd name="T0" fmla="*/ 4 w 10"/>
                <a:gd name="T1" fmla="*/ 9 h 9"/>
                <a:gd name="T2" fmla="*/ 10 w 10"/>
                <a:gd name="T3" fmla="*/ 6 h 9"/>
                <a:gd name="T4" fmla="*/ 6 w 10"/>
                <a:gd name="T5" fmla="*/ 0 h 9"/>
                <a:gd name="T6" fmla="*/ 0 w 10"/>
                <a:gd name="T7" fmla="*/ 0 h 9"/>
                <a:gd name="T8" fmla="*/ 4 w 10"/>
                <a:gd name="T9" fmla="*/ 9 h 9"/>
              </a:gdLst>
              <a:ahLst/>
              <a:cxnLst>
                <a:cxn ang="0">
                  <a:pos x="T0" y="T1"/>
                </a:cxn>
                <a:cxn ang="0">
                  <a:pos x="T2" y="T3"/>
                </a:cxn>
                <a:cxn ang="0">
                  <a:pos x="T4" y="T5"/>
                </a:cxn>
                <a:cxn ang="0">
                  <a:pos x="T6" y="T7"/>
                </a:cxn>
                <a:cxn ang="0">
                  <a:pos x="T8" y="T9"/>
                </a:cxn>
              </a:cxnLst>
              <a:rect l="0" t="0" r="r" b="b"/>
              <a:pathLst>
                <a:path w="10" h="9">
                  <a:moveTo>
                    <a:pt x="4" y="9"/>
                  </a:moveTo>
                  <a:lnTo>
                    <a:pt x="10" y="6"/>
                  </a:lnTo>
                  <a:lnTo>
                    <a:pt x="6" y="0"/>
                  </a:lnTo>
                  <a:lnTo>
                    <a:pt x="0" y="0"/>
                  </a:lnTo>
                  <a:lnTo>
                    <a:pt x="4" y="9"/>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7" name="Freeform 26"/>
            <p:cNvSpPr>
              <a:spLocks/>
            </p:cNvSpPr>
            <p:nvPr/>
          </p:nvSpPr>
          <p:spPr bwMode="auto">
            <a:xfrm>
              <a:off x="1859" y="1585"/>
              <a:ext cx="18" cy="23"/>
            </a:xfrm>
            <a:custGeom>
              <a:avLst/>
              <a:gdLst>
                <a:gd name="T0" fmla="*/ 6 w 18"/>
                <a:gd name="T1" fmla="*/ 23 h 23"/>
                <a:gd name="T2" fmla="*/ 18 w 18"/>
                <a:gd name="T3" fmla="*/ 9 h 23"/>
                <a:gd name="T4" fmla="*/ 18 w 18"/>
                <a:gd name="T5" fmla="*/ 0 h 23"/>
                <a:gd name="T6" fmla="*/ 9 w 18"/>
                <a:gd name="T7" fmla="*/ 4 h 23"/>
                <a:gd name="T8" fmla="*/ 0 w 18"/>
                <a:gd name="T9" fmla="*/ 18 h 23"/>
                <a:gd name="T10" fmla="*/ 6 w 18"/>
                <a:gd name="T11" fmla="*/ 23 h 23"/>
              </a:gdLst>
              <a:ahLst/>
              <a:cxnLst>
                <a:cxn ang="0">
                  <a:pos x="T0" y="T1"/>
                </a:cxn>
                <a:cxn ang="0">
                  <a:pos x="T2" y="T3"/>
                </a:cxn>
                <a:cxn ang="0">
                  <a:pos x="T4" y="T5"/>
                </a:cxn>
                <a:cxn ang="0">
                  <a:pos x="T6" y="T7"/>
                </a:cxn>
                <a:cxn ang="0">
                  <a:pos x="T8" y="T9"/>
                </a:cxn>
                <a:cxn ang="0">
                  <a:pos x="T10" y="T11"/>
                </a:cxn>
              </a:cxnLst>
              <a:rect l="0" t="0" r="r" b="b"/>
              <a:pathLst>
                <a:path w="18" h="23">
                  <a:moveTo>
                    <a:pt x="6" y="23"/>
                  </a:moveTo>
                  <a:lnTo>
                    <a:pt x="18" y="9"/>
                  </a:lnTo>
                  <a:lnTo>
                    <a:pt x="18" y="0"/>
                  </a:lnTo>
                  <a:lnTo>
                    <a:pt x="9" y="4"/>
                  </a:lnTo>
                  <a:lnTo>
                    <a:pt x="0" y="18"/>
                  </a:lnTo>
                  <a:lnTo>
                    <a:pt x="6" y="23"/>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8" name="Freeform 27"/>
            <p:cNvSpPr>
              <a:spLocks/>
            </p:cNvSpPr>
            <p:nvPr/>
          </p:nvSpPr>
          <p:spPr bwMode="auto">
            <a:xfrm>
              <a:off x="1767" y="1044"/>
              <a:ext cx="44" cy="17"/>
            </a:xfrm>
            <a:custGeom>
              <a:avLst/>
              <a:gdLst>
                <a:gd name="T0" fmla="*/ 32 w 44"/>
                <a:gd name="T1" fmla="*/ 17 h 17"/>
                <a:gd name="T2" fmla="*/ 44 w 44"/>
                <a:gd name="T3" fmla="*/ 11 h 17"/>
                <a:gd name="T4" fmla="*/ 44 w 44"/>
                <a:gd name="T5" fmla="*/ 0 h 17"/>
                <a:gd name="T6" fmla="*/ 17 w 44"/>
                <a:gd name="T7" fmla="*/ 0 h 17"/>
                <a:gd name="T8" fmla="*/ 0 w 44"/>
                <a:gd name="T9" fmla="*/ 6 h 17"/>
                <a:gd name="T10" fmla="*/ 15 w 44"/>
                <a:gd name="T11" fmla="*/ 11 h 17"/>
                <a:gd name="T12" fmla="*/ 32 w 44"/>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44" h="17">
                  <a:moveTo>
                    <a:pt x="32" y="17"/>
                  </a:moveTo>
                  <a:lnTo>
                    <a:pt x="44" y="11"/>
                  </a:lnTo>
                  <a:lnTo>
                    <a:pt x="44" y="0"/>
                  </a:lnTo>
                  <a:lnTo>
                    <a:pt x="17" y="0"/>
                  </a:lnTo>
                  <a:lnTo>
                    <a:pt x="0" y="6"/>
                  </a:lnTo>
                  <a:lnTo>
                    <a:pt x="15" y="11"/>
                  </a:lnTo>
                  <a:lnTo>
                    <a:pt x="32" y="17"/>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9" name="Freeform 28"/>
            <p:cNvSpPr>
              <a:spLocks/>
            </p:cNvSpPr>
            <p:nvPr/>
          </p:nvSpPr>
          <p:spPr bwMode="auto">
            <a:xfrm>
              <a:off x="1819" y="1565"/>
              <a:ext cx="32" cy="20"/>
            </a:xfrm>
            <a:custGeom>
              <a:avLst/>
              <a:gdLst>
                <a:gd name="T0" fmla="*/ 9 w 32"/>
                <a:gd name="T1" fmla="*/ 20 h 20"/>
                <a:gd name="T2" fmla="*/ 27 w 32"/>
                <a:gd name="T3" fmla="*/ 12 h 20"/>
                <a:gd name="T4" fmla="*/ 32 w 32"/>
                <a:gd name="T5" fmla="*/ 6 h 20"/>
                <a:gd name="T6" fmla="*/ 12 w 32"/>
                <a:gd name="T7" fmla="*/ 0 h 20"/>
                <a:gd name="T8" fmla="*/ 0 w 32"/>
                <a:gd name="T9" fmla="*/ 12 h 20"/>
                <a:gd name="T10" fmla="*/ 0 w 32"/>
                <a:gd name="T11" fmla="*/ 17 h 20"/>
                <a:gd name="T12" fmla="*/ 9 w 32"/>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32" h="20">
                  <a:moveTo>
                    <a:pt x="9" y="20"/>
                  </a:moveTo>
                  <a:lnTo>
                    <a:pt x="27" y="12"/>
                  </a:lnTo>
                  <a:lnTo>
                    <a:pt x="32" y="6"/>
                  </a:lnTo>
                  <a:lnTo>
                    <a:pt x="12" y="0"/>
                  </a:lnTo>
                  <a:lnTo>
                    <a:pt x="0" y="12"/>
                  </a:lnTo>
                  <a:lnTo>
                    <a:pt x="0" y="17"/>
                  </a:lnTo>
                  <a:lnTo>
                    <a:pt x="9" y="20"/>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30" name="Freeform 29"/>
            <p:cNvSpPr>
              <a:spLocks/>
            </p:cNvSpPr>
            <p:nvPr/>
          </p:nvSpPr>
          <p:spPr bwMode="auto">
            <a:xfrm>
              <a:off x="2004" y="1905"/>
              <a:ext cx="35" cy="21"/>
            </a:xfrm>
            <a:custGeom>
              <a:avLst/>
              <a:gdLst>
                <a:gd name="T0" fmla="*/ 35 w 35"/>
                <a:gd name="T1" fmla="*/ 21 h 21"/>
                <a:gd name="T2" fmla="*/ 32 w 35"/>
                <a:gd name="T3" fmla="*/ 15 h 21"/>
                <a:gd name="T4" fmla="*/ 24 w 35"/>
                <a:gd name="T5" fmla="*/ 9 h 21"/>
                <a:gd name="T6" fmla="*/ 6 w 35"/>
                <a:gd name="T7" fmla="*/ 0 h 21"/>
                <a:gd name="T8" fmla="*/ 0 w 35"/>
                <a:gd name="T9" fmla="*/ 0 h 21"/>
                <a:gd name="T10" fmla="*/ 9 w 35"/>
                <a:gd name="T11" fmla="*/ 12 h 21"/>
                <a:gd name="T12" fmla="*/ 21 w 35"/>
                <a:gd name="T13" fmla="*/ 21 h 21"/>
                <a:gd name="T14" fmla="*/ 35 w 35"/>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1">
                  <a:moveTo>
                    <a:pt x="35" y="21"/>
                  </a:moveTo>
                  <a:lnTo>
                    <a:pt x="32" y="15"/>
                  </a:lnTo>
                  <a:lnTo>
                    <a:pt x="24" y="9"/>
                  </a:lnTo>
                  <a:lnTo>
                    <a:pt x="6" y="0"/>
                  </a:lnTo>
                  <a:lnTo>
                    <a:pt x="0" y="0"/>
                  </a:lnTo>
                  <a:lnTo>
                    <a:pt x="9" y="12"/>
                  </a:lnTo>
                  <a:lnTo>
                    <a:pt x="21" y="21"/>
                  </a:lnTo>
                  <a:lnTo>
                    <a:pt x="35" y="21"/>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31" name="Freeform 30"/>
            <p:cNvSpPr>
              <a:spLocks/>
            </p:cNvSpPr>
            <p:nvPr/>
          </p:nvSpPr>
          <p:spPr bwMode="auto">
            <a:xfrm>
              <a:off x="1955" y="1439"/>
              <a:ext cx="35" cy="23"/>
            </a:xfrm>
            <a:custGeom>
              <a:avLst/>
              <a:gdLst>
                <a:gd name="T0" fmla="*/ 15 w 35"/>
                <a:gd name="T1" fmla="*/ 23 h 23"/>
                <a:gd name="T2" fmla="*/ 29 w 35"/>
                <a:gd name="T3" fmla="*/ 19 h 23"/>
                <a:gd name="T4" fmla="*/ 35 w 35"/>
                <a:gd name="T5" fmla="*/ 5 h 23"/>
                <a:gd name="T6" fmla="*/ 26 w 35"/>
                <a:gd name="T7" fmla="*/ 0 h 23"/>
                <a:gd name="T8" fmla="*/ 12 w 35"/>
                <a:gd name="T9" fmla="*/ 2 h 23"/>
                <a:gd name="T10" fmla="*/ 3 w 35"/>
                <a:gd name="T11" fmla="*/ 11 h 23"/>
                <a:gd name="T12" fmla="*/ 0 w 35"/>
                <a:gd name="T13" fmla="*/ 19 h 23"/>
                <a:gd name="T14" fmla="*/ 15 w 35"/>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3">
                  <a:moveTo>
                    <a:pt x="15" y="23"/>
                  </a:moveTo>
                  <a:lnTo>
                    <a:pt x="29" y="19"/>
                  </a:lnTo>
                  <a:lnTo>
                    <a:pt x="35" y="5"/>
                  </a:lnTo>
                  <a:lnTo>
                    <a:pt x="26" y="0"/>
                  </a:lnTo>
                  <a:lnTo>
                    <a:pt x="12" y="2"/>
                  </a:lnTo>
                  <a:lnTo>
                    <a:pt x="3" y="11"/>
                  </a:lnTo>
                  <a:lnTo>
                    <a:pt x="0" y="19"/>
                  </a:lnTo>
                  <a:lnTo>
                    <a:pt x="15" y="23"/>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48" name="Freeform 31"/>
            <p:cNvSpPr>
              <a:spLocks/>
            </p:cNvSpPr>
            <p:nvPr/>
          </p:nvSpPr>
          <p:spPr bwMode="auto">
            <a:xfrm>
              <a:off x="1848" y="1193"/>
              <a:ext cx="41" cy="32"/>
            </a:xfrm>
            <a:custGeom>
              <a:avLst/>
              <a:gdLst>
                <a:gd name="T0" fmla="*/ 26 w 41"/>
                <a:gd name="T1" fmla="*/ 32 h 32"/>
                <a:gd name="T2" fmla="*/ 41 w 41"/>
                <a:gd name="T3" fmla="*/ 15 h 32"/>
                <a:gd name="T4" fmla="*/ 41 w 41"/>
                <a:gd name="T5" fmla="*/ 6 h 32"/>
                <a:gd name="T6" fmla="*/ 38 w 41"/>
                <a:gd name="T7" fmla="*/ 0 h 32"/>
                <a:gd name="T8" fmla="*/ 17 w 41"/>
                <a:gd name="T9" fmla="*/ 6 h 32"/>
                <a:gd name="T10" fmla="*/ 0 w 41"/>
                <a:gd name="T11" fmla="*/ 15 h 32"/>
                <a:gd name="T12" fmla="*/ 9 w 41"/>
                <a:gd name="T13" fmla="*/ 26 h 32"/>
                <a:gd name="T14" fmla="*/ 26 w 41"/>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2">
                  <a:moveTo>
                    <a:pt x="26" y="32"/>
                  </a:moveTo>
                  <a:lnTo>
                    <a:pt x="41" y="15"/>
                  </a:lnTo>
                  <a:lnTo>
                    <a:pt x="41" y="6"/>
                  </a:lnTo>
                  <a:lnTo>
                    <a:pt x="38" y="0"/>
                  </a:lnTo>
                  <a:lnTo>
                    <a:pt x="17" y="6"/>
                  </a:lnTo>
                  <a:lnTo>
                    <a:pt x="0" y="15"/>
                  </a:lnTo>
                  <a:lnTo>
                    <a:pt x="9" y="26"/>
                  </a:lnTo>
                  <a:lnTo>
                    <a:pt x="26" y="32"/>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49" name="Freeform 32"/>
            <p:cNvSpPr>
              <a:spLocks/>
            </p:cNvSpPr>
            <p:nvPr/>
          </p:nvSpPr>
          <p:spPr bwMode="auto">
            <a:xfrm>
              <a:off x="1700" y="1216"/>
              <a:ext cx="29" cy="29"/>
            </a:xfrm>
            <a:custGeom>
              <a:avLst/>
              <a:gdLst>
                <a:gd name="T0" fmla="*/ 9 w 29"/>
                <a:gd name="T1" fmla="*/ 29 h 29"/>
                <a:gd name="T2" fmla="*/ 17 w 29"/>
                <a:gd name="T3" fmla="*/ 26 h 29"/>
                <a:gd name="T4" fmla="*/ 26 w 29"/>
                <a:gd name="T5" fmla="*/ 20 h 29"/>
                <a:gd name="T6" fmla="*/ 29 w 29"/>
                <a:gd name="T7" fmla="*/ 12 h 29"/>
                <a:gd name="T8" fmla="*/ 23 w 29"/>
                <a:gd name="T9" fmla="*/ 3 h 29"/>
                <a:gd name="T10" fmla="*/ 12 w 29"/>
                <a:gd name="T11" fmla="*/ 0 h 29"/>
                <a:gd name="T12" fmla="*/ 0 w 29"/>
                <a:gd name="T13" fmla="*/ 6 h 29"/>
                <a:gd name="T14" fmla="*/ 6 w 29"/>
                <a:gd name="T15" fmla="*/ 12 h 29"/>
                <a:gd name="T16" fmla="*/ 9 w 29"/>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9">
                  <a:moveTo>
                    <a:pt x="9" y="29"/>
                  </a:moveTo>
                  <a:lnTo>
                    <a:pt x="17" y="26"/>
                  </a:lnTo>
                  <a:lnTo>
                    <a:pt x="26" y="20"/>
                  </a:lnTo>
                  <a:lnTo>
                    <a:pt x="29" y="12"/>
                  </a:lnTo>
                  <a:lnTo>
                    <a:pt x="23" y="3"/>
                  </a:lnTo>
                  <a:lnTo>
                    <a:pt x="12" y="0"/>
                  </a:lnTo>
                  <a:lnTo>
                    <a:pt x="0" y="6"/>
                  </a:lnTo>
                  <a:lnTo>
                    <a:pt x="6" y="12"/>
                  </a:lnTo>
                  <a:lnTo>
                    <a:pt x="9" y="29"/>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51" name="Freeform 33"/>
            <p:cNvSpPr>
              <a:spLocks/>
            </p:cNvSpPr>
            <p:nvPr/>
          </p:nvSpPr>
          <p:spPr bwMode="auto">
            <a:xfrm>
              <a:off x="1704" y="1346"/>
              <a:ext cx="46" cy="37"/>
            </a:xfrm>
            <a:custGeom>
              <a:avLst/>
              <a:gdLst>
                <a:gd name="T0" fmla="*/ 40 w 46"/>
                <a:gd name="T1" fmla="*/ 37 h 37"/>
                <a:gd name="T2" fmla="*/ 46 w 46"/>
                <a:gd name="T3" fmla="*/ 32 h 37"/>
                <a:gd name="T4" fmla="*/ 43 w 46"/>
                <a:gd name="T5" fmla="*/ 18 h 37"/>
                <a:gd name="T6" fmla="*/ 34 w 46"/>
                <a:gd name="T7" fmla="*/ 0 h 37"/>
                <a:gd name="T8" fmla="*/ 19 w 46"/>
                <a:gd name="T9" fmla="*/ 8 h 37"/>
                <a:gd name="T10" fmla="*/ 11 w 46"/>
                <a:gd name="T11" fmla="*/ 18 h 37"/>
                <a:gd name="T12" fmla="*/ 0 w 46"/>
                <a:gd name="T13" fmla="*/ 20 h 37"/>
                <a:gd name="T14" fmla="*/ 13 w 46"/>
                <a:gd name="T15" fmla="*/ 32 h 37"/>
                <a:gd name="T16" fmla="*/ 25 w 46"/>
                <a:gd name="T17" fmla="*/ 37 h 37"/>
                <a:gd name="T18" fmla="*/ 40 w 46"/>
                <a:gd name="T19"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37">
                  <a:moveTo>
                    <a:pt x="40" y="37"/>
                  </a:moveTo>
                  <a:lnTo>
                    <a:pt x="46" y="32"/>
                  </a:lnTo>
                  <a:lnTo>
                    <a:pt x="43" y="18"/>
                  </a:lnTo>
                  <a:lnTo>
                    <a:pt x="34" y="0"/>
                  </a:lnTo>
                  <a:lnTo>
                    <a:pt x="19" y="8"/>
                  </a:lnTo>
                  <a:lnTo>
                    <a:pt x="11" y="18"/>
                  </a:lnTo>
                  <a:lnTo>
                    <a:pt x="0" y="20"/>
                  </a:lnTo>
                  <a:lnTo>
                    <a:pt x="13" y="32"/>
                  </a:lnTo>
                  <a:lnTo>
                    <a:pt x="25" y="37"/>
                  </a:lnTo>
                  <a:lnTo>
                    <a:pt x="40" y="37"/>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52" name="Freeform 34"/>
            <p:cNvSpPr>
              <a:spLocks/>
            </p:cNvSpPr>
            <p:nvPr/>
          </p:nvSpPr>
          <p:spPr bwMode="auto">
            <a:xfrm>
              <a:off x="1096" y="1790"/>
              <a:ext cx="52" cy="67"/>
            </a:xfrm>
            <a:custGeom>
              <a:avLst/>
              <a:gdLst>
                <a:gd name="T0" fmla="*/ 52 w 52"/>
                <a:gd name="T1" fmla="*/ 67 h 67"/>
                <a:gd name="T2" fmla="*/ 43 w 52"/>
                <a:gd name="T3" fmla="*/ 46 h 67"/>
                <a:gd name="T4" fmla="*/ 37 w 52"/>
                <a:gd name="T5" fmla="*/ 34 h 67"/>
                <a:gd name="T6" fmla="*/ 35 w 52"/>
                <a:gd name="T7" fmla="*/ 17 h 67"/>
                <a:gd name="T8" fmla="*/ 6 w 52"/>
                <a:gd name="T9" fmla="*/ 0 h 67"/>
                <a:gd name="T10" fmla="*/ 0 w 52"/>
                <a:gd name="T11" fmla="*/ 3 h 67"/>
                <a:gd name="T12" fmla="*/ 0 w 52"/>
                <a:gd name="T13" fmla="*/ 20 h 67"/>
                <a:gd name="T14" fmla="*/ 14 w 52"/>
                <a:gd name="T15" fmla="*/ 40 h 67"/>
                <a:gd name="T16" fmla="*/ 26 w 52"/>
                <a:gd name="T17" fmla="*/ 49 h 67"/>
                <a:gd name="T18" fmla="*/ 35 w 52"/>
                <a:gd name="T19" fmla="*/ 61 h 67"/>
                <a:gd name="T20" fmla="*/ 52 w 52"/>
                <a:gd name="T2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67">
                  <a:moveTo>
                    <a:pt x="52" y="67"/>
                  </a:moveTo>
                  <a:lnTo>
                    <a:pt x="43" y="46"/>
                  </a:lnTo>
                  <a:lnTo>
                    <a:pt x="37" y="34"/>
                  </a:lnTo>
                  <a:lnTo>
                    <a:pt x="35" y="17"/>
                  </a:lnTo>
                  <a:lnTo>
                    <a:pt x="6" y="0"/>
                  </a:lnTo>
                  <a:lnTo>
                    <a:pt x="0" y="3"/>
                  </a:lnTo>
                  <a:lnTo>
                    <a:pt x="0" y="20"/>
                  </a:lnTo>
                  <a:lnTo>
                    <a:pt x="14" y="40"/>
                  </a:lnTo>
                  <a:lnTo>
                    <a:pt x="26" y="49"/>
                  </a:lnTo>
                  <a:lnTo>
                    <a:pt x="35" y="61"/>
                  </a:lnTo>
                  <a:lnTo>
                    <a:pt x="52" y="67"/>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53" name="Freeform 35"/>
            <p:cNvSpPr>
              <a:spLocks/>
            </p:cNvSpPr>
            <p:nvPr/>
          </p:nvSpPr>
          <p:spPr bwMode="auto">
            <a:xfrm>
              <a:off x="1999" y="1285"/>
              <a:ext cx="46" cy="35"/>
            </a:xfrm>
            <a:custGeom>
              <a:avLst/>
              <a:gdLst>
                <a:gd name="T0" fmla="*/ 46 w 46"/>
                <a:gd name="T1" fmla="*/ 35 h 35"/>
                <a:gd name="T2" fmla="*/ 40 w 46"/>
                <a:gd name="T3" fmla="*/ 12 h 35"/>
                <a:gd name="T4" fmla="*/ 17 w 46"/>
                <a:gd name="T5" fmla="*/ 6 h 35"/>
                <a:gd name="T6" fmla="*/ 8 w 46"/>
                <a:gd name="T7" fmla="*/ 0 h 35"/>
                <a:gd name="T8" fmla="*/ 2 w 46"/>
                <a:gd name="T9" fmla="*/ 9 h 35"/>
                <a:gd name="T10" fmla="*/ 5 w 46"/>
                <a:gd name="T11" fmla="*/ 15 h 35"/>
                <a:gd name="T12" fmla="*/ 0 w 46"/>
                <a:gd name="T13" fmla="*/ 23 h 35"/>
                <a:gd name="T14" fmla="*/ 5 w 46"/>
                <a:gd name="T15" fmla="*/ 29 h 35"/>
                <a:gd name="T16" fmla="*/ 19 w 46"/>
                <a:gd name="T17" fmla="*/ 29 h 35"/>
                <a:gd name="T18" fmla="*/ 32 w 46"/>
                <a:gd name="T19" fmla="*/ 29 h 35"/>
                <a:gd name="T20" fmla="*/ 46 w 46"/>
                <a:gd name="T2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35">
                  <a:moveTo>
                    <a:pt x="46" y="35"/>
                  </a:moveTo>
                  <a:lnTo>
                    <a:pt x="40" y="12"/>
                  </a:lnTo>
                  <a:lnTo>
                    <a:pt x="17" y="6"/>
                  </a:lnTo>
                  <a:lnTo>
                    <a:pt x="8" y="0"/>
                  </a:lnTo>
                  <a:lnTo>
                    <a:pt x="2" y="9"/>
                  </a:lnTo>
                  <a:lnTo>
                    <a:pt x="5" y="15"/>
                  </a:lnTo>
                  <a:lnTo>
                    <a:pt x="0" y="23"/>
                  </a:lnTo>
                  <a:lnTo>
                    <a:pt x="5" y="29"/>
                  </a:lnTo>
                  <a:lnTo>
                    <a:pt x="19" y="29"/>
                  </a:lnTo>
                  <a:lnTo>
                    <a:pt x="32" y="29"/>
                  </a:lnTo>
                  <a:lnTo>
                    <a:pt x="46" y="35"/>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54" name="Freeform 36"/>
            <p:cNvSpPr>
              <a:spLocks/>
            </p:cNvSpPr>
            <p:nvPr/>
          </p:nvSpPr>
          <p:spPr bwMode="auto">
            <a:xfrm>
              <a:off x="1807" y="1245"/>
              <a:ext cx="90" cy="55"/>
            </a:xfrm>
            <a:custGeom>
              <a:avLst/>
              <a:gdLst>
                <a:gd name="T0" fmla="*/ 12 w 90"/>
                <a:gd name="T1" fmla="*/ 55 h 55"/>
                <a:gd name="T2" fmla="*/ 29 w 90"/>
                <a:gd name="T3" fmla="*/ 40 h 55"/>
                <a:gd name="T4" fmla="*/ 15 w 90"/>
                <a:gd name="T5" fmla="*/ 38 h 55"/>
                <a:gd name="T6" fmla="*/ 18 w 90"/>
                <a:gd name="T7" fmla="*/ 29 h 55"/>
                <a:gd name="T8" fmla="*/ 46 w 90"/>
                <a:gd name="T9" fmla="*/ 44 h 55"/>
                <a:gd name="T10" fmla="*/ 67 w 90"/>
                <a:gd name="T11" fmla="*/ 26 h 55"/>
                <a:gd name="T12" fmla="*/ 90 w 90"/>
                <a:gd name="T13" fmla="*/ 15 h 55"/>
                <a:gd name="T14" fmla="*/ 61 w 90"/>
                <a:gd name="T15" fmla="*/ 0 h 55"/>
                <a:gd name="T16" fmla="*/ 35 w 90"/>
                <a:gd name="T17" fmla="*/ 0 h 55"/>
                <a:gd name="T18" fmla="*/ 18 w 90"/>
                <a:gd name="T19" fmla="*/ 15 h 55"/>
                <a:gd name="T20" fmla="*/ 6 w 90"/>
                <a:gd name="T21" fmla="*/ 34 h 55"/>
                <a:gd name="T22" fmla="*/ 0 w 90"/>
                <a:gd name="T23" fmla="*/ 49 h 55"/>
                <a:gd name="T24" fmla="*/ 12 w 90"/>
                <a:gd name="T25"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55">
                  <a:moveTo>
                    <a:pt x="12" y="55"/>
                  </a:moveTo>
                  <a:lnTo>
                    <a:pt x="29" y="40"/>
                  </a:lnTo>
                  <a:lnTo>
                    <a:pt x="15" y="38"/>
                  </a:lnTo>
                  <a:lnTo>
                    <a:pt x="18" y="29"/>
                  </a:lnTo>
                  <a:lnTo>
                    <a:pt x="46" y="44"/>
                  </a:lnTo>
                  <a:lnTo>
                    <a:pt x="67" y="26"/>
                  </a:lnTo>
                  <a:lnTo>
                    <a:pt x="90" y="15"/>
                  </a:lnTo>
                  <a:lnTo>
                    <a:pt x="61" y="0"/>
                  </a:lnTo>
                  <a:lnTo>
                    <a:pt x="35" y="0"/>
                  </a:lnTo>
                  <a:lnTo>
                    <a:pt x="18" y="15"/>
                  </a:lnTo>
                  <a:lnTo>
                    <a:pt x="6" y="34"/>
                  </a:lnTo>
                  <a:lnTo>
                    <a:pt x="0" y="49"/>
                  </a:lnTo>
                  <a:lnTo>
                    <a:pt x="12" y="55"/>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55" name="Freeform 37"/>
            <p:cNvSpPr>
              <a:spLocks/>
            </p:cNvSpPr>
            <p:nvPr/>
          </p:nvSpPr>
          <p:spPr bwMode="auto">
            <a:xfrm>
              <a:off x="1741" y="1061"/>
              <a:ext cx="53" cy="29"/>
            </a:xfrm>
            <a:custGeom>
              <a:avLst/>
              <a:gdLst>
                <a:gd name="T0" fmla="*/ 20 w 53"/>
                <a:gd name="T1" fmla="*/ 29 h 29"/>
                <a:gd name="T2" fmla="*/ 35 w 53"/>
                <a:gd name="T3" fmla="*/ 25 h 29"/>
                <a:gd name="T4" fmla="*/ 38 w 53"/>
                <a:gd name="T5" fmla="*/ 20 h 29"/>
                <a:gd name="T6" fmla="*/ 35 w 53"/>
                <a:gd name="T7" fmla="*/ 17 h 29"/>
                <a:gd name="T8" fmla="*/ 35 w 53"/>
                <a:gd name="T9" fmla="*/ 11 h 29"/>
                <a:gd name="T10" fmla="*/ 47 w 53"/>
                <a:gd name="T11" fmla="*/ 14 h 29"/>
                <a:gd name="T12" fmla="*/ 53 w 53"/>
                <a:gd name="T13" fmla="*/ 8 h 29"/>
                <a:gd name="T14" fmla="*/ 32 w 53"/>
                <a:gd name="T15" fmla="*/ 0 h 29"/>
                <a:gd name="T16" fmla="*/ 14 w 53"/>
                <a:gd name="T17" fmla="*/ 0 h 29"/>
                <a:gd name="T18" fmla="*/ 3 w 53"/>
                <a:gd name="T19" fmla="*/ 11 h 29"/>
                <a:gd name="T20" fmla="*/ 0 w 53"/>
                <a:gd name="T21" fmla="*/ 20 h 29"/>
                <a:gd name="T22" fmla="*/ 0 w 53"/>
                <a:gd name="T23" fmla="*/ 29 h 29"/>
                <a:gd name="T24" fmla="*/ 20 w 53"/>
                <a:gd name="T25"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29">
                  <a:moveTo>
                    <a:pt x="20" y="29"/>
                  </a:moveTo>
                  <a:lnTo>
                    <a:pt x="35" y="25"/>
                  </a:lnTo>
                  <a:lnTo>
                    <a:pt x="38" y="20"/>
                  </a:lnTo>
                  <a:lnTo>
                    <a:pt x="35" y="17"/>
                  </a:lnTo>
                  <a:lnTo>
                    <a:pt x="35" y="11"/>
                  </a:lnTo>
                  <a:lnTo>
                    <a:pt x="47" y="14"/>
                  </a:lnTo>
                  <a:lnTo>
                    <a:pt x="53" y="8"/>
                  </a:lnTo>
                  <a:lnTo>
                    <a:pt x="32" y="0"/>
                  </a:lnTo>
                  <a:lnTo>
                    <a:pt x="14" y="0"/>
                  </a:lnTo>
                  <a:lnTo>
                    <a:pt x="3" y="11"/>
                  </a:lnTo>
                  <a:lnTo>
                    <a:pt x="0" y="20"/>
                  </a:lnTo>
                  <a:lnTo>
                    <a:pt x="0" y="29"/>
                  </a:lnTo>
                  <a:lnTo>
                    <a:pt x="20" y="29"/>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56" name="Freeform 38"/>
            <p:cNvSpPr>
              <a:spLocks/>
            </p:cNvSpPr>
            <p:nvPr/>
          </p:nvSpPr>
          <p:spPr bwMode="auto">
            <a:xfrm>
              <a:off x="1796" y="1133"/>
              <a:ext cx="69" cy="69"/>
            </a:xfrm>
            <a:custGeom>
              <a:avLst/>
              <a:gdLst>
                <a:gd name="T0" fmla="*/ 38 w 69"/>
                <a:gd name="T1" fmla="*/ 69 h 69"/>
                <a:gd name="T2" fmla="*/ 55 w 69"/>
                <a:gd name="T3" fmla="*/ 57 h 69"/>
                <a:gd name="T4" fmla="*/ 67 w 69"/>
                <a:gd name="T5" fmla="*/ 40 h 69"/>
                <a:gd name="T6" fmla="*/ 69 w 69"/>
                <a:gd name="T7" fmla="*/ 23 h 69"/>
                <a:gd name="T8" fmla="*/ 52 w 69"/>
                <a:gd name="T9" fmla="*/ 17 h 69"/>
                <a:gd name="T10" fmla="*/ 40 w 69"/>
                <a:gd name="T11" fmla="*/ 17 h 69"/>
                <a:gd name="T12" fmla="*/ 38 w 69"/>
                <a:gd name="T13" fmla="*/ 37 h 69"/>
                <a:gd name="T14" fmla="*/ 32 w 69"/>
                <a:gd name="T15" fmla="*/ 17 h 69"/>
                <a:gd name="T16" fmla="*/ 23 w 69"/>
                <a:gd name="T17" fmla="*/ 37 h 69"/>
                <a:gd name="T18" fmla="*/ 17 w 69"/>
                <a:gd name="T19" fmla="*/ 17 h 69"/>
                <a:gd name="T20" fmla="*/ 15 w 69"/>
                <a:gd name="T21" fmla="*/ 6 h 69"/>
                <a:gd name="T22" fmla="*/ 9 w 69"/>
                <a:gd name="T23" fmla="*/ 0 h 69"/>
                <a:gd name="T24" fmla="*/ 3 w 69"/>
                <a:gd name="T25" fmla="*/ 17 h 69"/>
                <a:gd name="T26" fmla="*/ 0 w 69"/>
                <a:gd name="T27" fmla="*/ 34 h 69"/>
                <a:gd name="T28" fmla="*/ 3 w 69"/>
                <a:gd name="T29" fmla="*/ 42 h 69"/>
                <a:gd name="T30" fmla="*/ 32 w 69"/>
                <a:gd name="T31" fmla="*/ 46 h 69"/>
                <a:gd name="T32" fmla="*/ 15 w 69"/>
                <a:gd name="T33" fmla="*/ 66 h 69"/>
                <a:gd name="T34" fmla="*/ 38 w 69"/>
                <a:gd name="T35"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69">
                  <a:moveTo>
                    <a:pt x="38" y="69"/>
                  </a:moveTo>
                  <a:lnTo>
                    <a:pt x="55" y="57"/>
                  </a:lnTo>
                  <a:lnTo>
                    <a:pt x="67" y="40"/>
                  </a:lnTo>
                  <a:lnTo>
                    <a:pt x="69" y="23"/>
                  </a:lnTo>
                  <a:lnTo>
                    <a:pt x="52" y="17"/>
                  </a:lnTo>
                  <a:lnTo>
                    <a:pt x="40" y="17"/>
                  </a:lnTo>
                  <a:lnTo>
                    <a:pt x="38" y="37"/>
                  </a:lnTo>
                  <a:lnTo>
                    <a:pt x="32" y="17"/>
                  </a:lnTo>
                  <a:lnTo>
                    <a:pt x="23" y="37"/>
                  </a:lnTo>
                  <a:lnTo>
                    <a:pt x="17" y="17"/>
                  </a:lnTo>
                  <a:lnTo>
                    <a:pt x="15" y="6"/>
                  </a:lnTo>
                  <a:lnTo>
                    <a:pt x="9" y="0"/>
                  </a:lnTo>
                  <a:lnTo>
                    <a:pt x="3" y="17"/>
                  </a:lnTo>
                  <a:lnTo>
                    <a:pt x="0" y="34"/>
                  </a:lnTo>
                  <a:lnTo>
                    <a:pt x="3" y="42"/>
                  </a:lnTo>
                  <a:lnTo>
                    <a:pt x="32" y="46"/>
                  </a:lnTo>
                  <a:lnTo>
                    <a:pt x="15" y="66"/>
                  </a:lnTo>
                  <a:lnTo>
                    <a:pt x="38" y="69"/>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57" name="Freeform 39"/>
            <p:cNvSpPr>
              <a:spLocks/>
            </p:cNvSpPr>
            <p:nvPr/>
          </p:nvSpPr>
          <p:spPr bwMode="auto">
            <a:xfrm>
              <a:off x="1784" y="1479"/>
              <a:ext cx="96" cy="75"/>
            </a:xfrm>
            <a:custGeom>
              <a:avLst/>
              <a:gdLst>
                <a:gd name="T0" fmla="*/ 84 w 96"/>
                <a:gd name="T1" fmla="*/ 75 h 75"/>
                <a:gd name="T2" fmla="*/ 96 w 96"/>
                <a:gd name="T3" fmla="*/ 69 h 75"/>
                <a:gd name="T4" fmla="*/ 93 w 96"/>
                <a:gd name="T5" fmla="*/ 60 h 75"/>
                <a:gd name="T6" fmla="*/ 81 w 96"/>
                <a:gd name="T7" fmla="*/ 54 h 75"/>
                <a:gd name="T8" fmla="*/ 79 w 96"/>
                <a:gd name="T9" fmla="*/ 37 h 75"/>
                <a:gd name="T10" fmla="*/ 61 w 96"/>
                <a:gd name="T11" fmla="*/ 14 h 75"/>
                <a:gd name="T12" fmla="*/ 52 w 96"/>
                <a:gd name="T13" fmla="*/ 17 h 75"/>
                <a:gd name="T14" fmla="*/ 52 w 96"/>
                <a:gd name="T15" fmla="*/ 0 h 75"/>
                <a:gd name="T16" fmla="*/ 41 w 96"/>
                <a:gd name="T17" fmla="*/ 11 h 75"/>
                <a:gd name="T18" fmla="*/ 29 w 96"/>
                <a:gd name="T19" fmla="*/ 25 h 75"/>
                <a:gd name="T20" fmla="*/ 18 w 96"/>
                <a:gd name="T21" fmla="*/ 54 h 75"/>
                <a:gd name="T22" fmla="*/ 4 w 96"/>
                <a:gd name="T23" fmla="*/ 63 h 75"/>
                <a:gd name="T24" fmla="*/ 0 w 96"/>
                <a:gd name="T25" fmla="*/ 69 h 75"/>
                <a:gd name="T26" fmla="*/ 15 w 96"/>
                <a:gd name="T27" fmla="*/ 69 h 75"/>
                <a:gd name="T28" fmla="*/ 18 w 96"/>
                <a:gd name="T29" fmla="*/ 75 h 75"/>
                <a:gd name="T30" fmla="*/ 29 w 96"/>
                <a:gd name="T31" fmla="*/ 75 h 75"/>
                <a:gd name="T32" fmla="*/ 41 w 96"/>
                <a:gd name="T33" fmla="*/ 66 h 75"/>
                <a:gd name="T34" fmla="*/ 56 w 96"/>
                <a:gd name="T35" fmla="*/ 54 h 75"/>
                <a:gd name="T36" fmla="*/ 64 w 96"/>
                <a:gd name="T37" fmla="*/ 52 h 75"/>
                <a:gd name="T38" fmla="*/ 64 w 96"/>
                <a:gd name="T39" fmla="*/ 66 h 75"/>
                <a:gd name="T40" fmla="*/ 84 w 96"/>
                <a:gd name="T4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75">
                  <a:moveTo>
                    <a:pt x="84" y="75"/>
                  </a:moveTo>
                  <a:lnTo>
                    <a:pt x="96" y="69"/>
                  </a:lnTo>
                  <a:lnTo>
                    <a:pt x="93" y="60"/>
                  </a:lnTo>
                  <a:lnTo>
                    <a:pt x="81" y="54"/>
                  </a:lnTo>
                  <a:lnTo>
                    <a:pt x="79" y="37"/>
                  </a:lnTo>
                  <a:lnTo>
                    <a:pt x="61" y="14"/>
                  </a:lnTo>
                  <a:lnTo>
                    <a:pt x="52" y="17"/>
                  </a:lnTo>
                  <a:lnTo>
                    <a:pt x="52" y="0"/>
                  </a:lnTo>
                  <a:lnTo>
                    <a:pt x="41" y="11"/>
                  </a:lnTo>
                  <a:lnTo>
                    <a:pt x="29" y="25"/>
                  </a:lnTo>
                  <a:lnTo>
                    <a:pt x="18" y="54"/>
                  </a:lnTo>
                  <a:lnTo>
                    <a:pt x="4" y="63"/>
                  </a:lnTo>
                  <a:lnTo>
                    <a:pt x="0" y="69"/>
                  </a:lnTo>
                  <a:lnTo>
                    <a:pt x="15" y="69"/>
                  </a:lnTo>
                  <a:lnTo>
                    <a:pt x="18" y="75"/>
                  </a:lnTo>
                  <a:lnTo>
                    <a:pt x="29" y="75"/>
                  </a:lnTo>
                  <a:lnTo>
                    <a:pt x="41" y="66"/>
                  </a:lnTo>
                  <a:lnTo>
                    <a:pt x="56" y="54"/>
                  </a:lnTo>
                  <a:lnTo>
                    <a:pt x="64" y="52"/>
                  </a:lnTo>
                  <a:lnTo>
                    <a:pt x="64" y="66"/>
                  </a:lnTo>
                  <a:lnTo>
                    <a:pt x="84" y="75"/>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58" name="Freeform 40"/>
            <p:cNvSpPr>
              <a:spLocks/>
            </p:cNvSpPr>
            <p:nvPr/>
          </p:nvSpPr>
          <p:spPr bwMode="auto">
            <a:xfrm>
              <a:off x="1600" y="1064"/>
              <a:ext cx="112" cy="46"/>
            </a:xfrm>
            <a:custGeom>
              <a:avLst/>
              <a:gdLst>
                <a:gd name="T0" fmla="*/ 25 w 112"/>
                <a:gd name="T1" fmla="*/ 28 h 46"/>
                <a:gd name="T2" fmla="*/ 11 w 112"/>
                <a:gd name="T3" fmla="*/ 37 h 46"/>
                <a:gd name="T4" fmla="*/ 0 w 112"/>
                <a:gd name="T5" fmla="*/ 34 h 46"/>
                <a:gd name="T6" fmla="*/ 2 w 112"/>
                <a:gd name="T7" fmla="*/ 23 h 46"/>
                <a:gd name="T8" fmla="*/ 23 w 112"/>
                <a:gd name="T9" fmla="*/ 20 h 46"/>
                <a:gd name="T10" fmla="*/ 37 w 112"/>
                <a:gd name="T11" fmla="*/ 15 h 46"/>
                <a:gd name="T12" fmla="*/ 60 w 112"/>
                <a:gd name="T13" fmla="*/ 5 h 46"/>
                <a:gd name="T14" fmla="*/ 80 w 112"/>
                <a:gd name="T15" fmla="*/ 0 h 46"/>
                <a:gd name="T16" fmla="*/ 98 w 112"/>
                <a:gd name="T17" fmla="*/ 5 h 46"/>
                <a:gd name="T18" fmla="*/ 98 w 112"/>
                <a:gd name="T19" fmla="*/ 0 h 46"/>
                <a:gd name="T20" fmla="*/ 106 w 112"/>
                <a:gd name="T21" fmla="*/ 3 h 46"/>
                <a:gd name="T22" fmla="*/ 112 w 112"/>
                <a:gd name="T23" fmla="*/ 11 h 46"/>
                <a:gd name="T24" fmla="*/ 98 w 112"/>
                <a:gd name="T25" fmla="*/ 17 h 46"/>
                <a:gd name="T26" fmla="*/ 94 w 112"/>
                <a:gd name="T27" fmla="*/ 26 h 46"/>
                <a:gd name="T28" fmla="*/ 89 w 112"/>
                <a:gd name="T29" fmla="*/ 26 h 46"/>
                <a:gd name="T30" fmla="*/ 89 w 112"/>
                <a:gd name="T31" fmla="*/ 32 h 46"/>
                <a:gd name="T32" fmla="*/ 71 w 112"/>
                <a:gd name="T33" fmla="*/ 34 h 46"/>
                <a:gd name="T34" fmla="*/ 65 w 112"/>
                <a:gd name="T35" fmla="*/ 40 h 46"/>
                <a:gd name="T36" fmla="*/ 57 w 112"/>
                <a:gd name="T37" fmla="*/ 34 h 46"/>
                <a:gd name="T38" fmla="*/ 71 w 112"/>
                <a:gd name="T39" fmla="*/ 17 h 46"/>
                <a:gd name="T40" fmla="*/ 51 w 112"/>
                <a:gd name="T41" fmla="*/ 26 h 46"/>
                <a:gd name="T42" fmla="*/ 48 w 112"/>
                <a:gd name="T43" fmla="*/ 32 h 46"/>
                <a:gd name="T44" fmla="*/ 40 w 112"/>
                <a:gd name="T45" fmla="*/ 37 h 46"/>
                <a:gd name="T46" fmla="*/ 43 w 112"/>
                <a:gd name="T47" fmla="*/ 32 h 46"/>
                <a:gd name="T48" fmla="*/ 29 w 112"/>
                <a:gd name="T49" fmla="*/ 40 h 46"/>
                <a:gd name="T50" fmla="*/ 17 w 112"/>
                <a:gd name="T51" fmla="*/ 46 h 46"/>
                <a:gd name="T52" fmla="*/ 25 w 112"/>
                <a:gd name="T53" fmla="*/ 2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2" h="46">
                  <a:moveTo>
                    <a:pt x="25" y="28"/>
                  </a:moveTo>
                  <a:lnTo>
                    <a:pt x="11" y="37"/>
                  </a:lnTo>
                  <a:lnTo>
                    <a:pt x="0" y="34"/>
                  </a:lnTo>
                  <a:lnTo>
                    <a:pt x="2" y="23"/>
                  </a:lnTo>
                  <a:lnTo>
                    <a:pt x="23" y="20"/>
                  </a:lnTo>
                  <a:lnTo>
                    <a:pt x="37" y="15"/>
                  </a:lnTo>
                  <a:lnTo>
                    <a:pt x="60" y="5"/>
                  </a:lnTo>
                  <a:lnTo>
                    <a:pt x="80" y="0"/>
                  </a:lnTo>
                  <a:lnTo>
                    <a:pt x="98" y="5"/>
                  </a:lnTo>
                  <a:lnTo>
                    <a:pt x="98" y="0"/>
                  </a:lnTo>
                  <a:lnTo>
                    <a:pt x="106" y="3"/>
                  </a:lnTo>
                  <a:lnTo>
                    <a:pt x="112" y="11"/>
                  </a:lnTo>
                  <a:lnTo>
                    <a:pt x="98" y="17"/>
                  </a:lnTo>
                  <a:lnTo>
                    <a:pt x="94" y="26"/>
                  </a:lnTo>
                  <a:lnTo>
                    <a:pt x="89" y="26"/>
                  </a:lnTo>
                  <a:lnTo>
                    <a:pt x="89" y="32"/>
                  </a:lnTo>
                  <a:lnTo>
                    <a:pt x="71" y="34"/>
                  </a:lnTo>
                  <a:lnTo>
                    <a:pt x="65" y="40"/>
                  </a:lnTo>
                  <a:lnTo>
                    <a:pt x="57" y="34"/>
                  </a:lnTo>
                  <a:lnTo>
                    <a:pt x="71" y="17"/>
                  </a:lnTo>
                  <a:lnTo>
                    <a:pt x="51" y="26"/>
                  </a:lnTo>
                  <a:lnTo>
                    <a:pt x="48" y="32"/>
                  </a:lnTo>
                  <a:lnTo>
                    <a:pt x="40" y="37"/>
                  </a:lnTo>
                  <a:lnTo>
                    <a:pt x="43" y="32"/>
                  </a:lnTo>
                  <a:lnTo>
                    <a:pt x="29" y="40"/>
                  </a:lnTo>
                  <a:lnTo>
                    <a:pt x="17" y="46"/>
                  </a:lnTo>
                  <a:lnTo>
                    <a:pt x="25" y="28"/>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59" name="Freeform 41"/>
            <p:cNvSpPr>
              <a:spLocks/>
            </p:cNvSpPr>
            <p:nvPr/>
          </p:nvSpPr>
          <p:spPr bwMode="auto">
            <a:xfrm>
              <a:off x="1889" y="1150"/>
              <a:ext cx="159" cy="107"/>
            </a:xfrm>
            <a:custGeom>
              <a:avLst/>
              <a:gdLst>
                <a:gd name="T0" fmla="*/ 133 w 159"/>
                <a:gd name="T1" fmla="*/ 107 h 107"/>
                <a:gd name="T2" fmla="*/ 142 w 159"/>
                <a:gd name="T3" fmla="*/ 104 h 107"/>
                <a:gd name="T4" fmla="*/ 147 w 159"/>
                <a:gd name="T5" fmla="*/ 95 h 107"/>
                <a:gd name="T6" fmla="*/ 159 w 159"/>
                <a:gd name="T7" fmla="*/ 89 h 107"/>
                <a:gd name="T8" fmla="*/ 159 w 159"/>
                <a:gd name="T9" fmla="*/ 83 h 107"/>
                <a:gd name="T10" fmla="*/ 147 w 159"/>
                <a:gd name="T11" fmla="*/ 75 h 107"/>
                <a:gd name="T12" fmla="*/ 127 w 159"/>
                <a:gd name="T13" fmla="*/ 69 h 107"/>
                <a:gd name="T14" fmla="*/ 110 w 159"/>
                <a:gd name="T15" fmla="*/ 72 h 107"/>
                <a:gd name="T16" fmla="*/ 87 w 159"/>
                <a:gd name="T17" fmla="*/ 72 h 107"/>
                <a:gd name="T18" fmla="*/ 71 w 159"/>
                <a:gd name="T19" fmla="*/ 66 h 107"/>
                <a:gd name="T20" fmla="*/ 57 w 159"/>
                <a:gd name="T21" fmla="*/ 64 h 107"/>
                <a:gd name="T22" fmla="*/ 52 w 159"/>
                <a:gd name="T23" fmla="*/ 52 h 107"/>
                <a:gd name="T24" fmla="*/ 52 w 159"/>
                <a:gd name="T25" fmla="*/ 46 h 107"/>
                <a:gd name="T26" fmla="*/ 55 w 159"/>
                <a:gd name="T27" fmla="*/ 40 h 107"/>
                <a:gd name="T28" fmla="*/ 63 w 159"/>
                <a:gd name="T29" fmla="*/ 40 h 107"/>
                <a:gd name="T30" fmla="*/ 57 w 159"/>
                <a:gd name="T31" fmla="*/ 29 h 107"/>
                <a:gd name="T32" fmla="*/ 43 w 159"/>
                <a:gd name="T33" fmla="*/ 18 h 107"/>
                <a:gd name="T34" fmla="*/ 35 w 159"/>
                <a:gd name="T35" fmla="*/ 12 h 107"/>
                <a:gd name="T36" fmla="*/ 17 w 159"/>
                <a:gd name="T37" fmla="*/ 0 h 107"/>
                <a:gd name="T38" fmla="*/ 2 w 159"/>
                <a:gd name="T39" fmla="*/ 0 h 107"/>
                <a:gd name="T40" fmla="*/ 0 w 159"/>
                <a:gd name="T41" fmla="*/ 12 h 107"/>
                <a:gd name="T42" fmla="*/ 6 w 159"/>
                <a:gd name="T43" fmla="*/ 23 h 107"/>
                <a:gd name="T44" fmla="*/ 20 w 159"/>
                <a:gd name="T45" fmla="*/ 29 h 107"/>
                <a:gd name="T46" fmla="*/ 23 w 159"/>
                <a:gd name="T47" fmla="*/ 37 h 107"/>
                <a:gd name="T48" fmla="*/ 20 w 159"/>
                <a:gd name="T49" fmla="*/ 52 h 107"/>
                <a:gd name="T50" fmla="*/ 14 w 159"/>
                <a:gd name="T51" fmla="*/ 64 h 107"/>
                <a:gd name="T52" fmla="*/ 8 w 159"/>
                <a:gd name="T53" fmla="*/ 75 h 107"/>
                <a:gd name="T54" fmla="*/ 23 w 159"/>
                <a:gd name="T55" fmla="*/ 87 h 107"/>
                <a:gd name="T56" fmla="*/ 46 w 159"/>
                <a:gd name="T57" fmla="*/ 93 h 107"/>
                <a:gd name="T58" fmla="*/ 71 w 159"/>
                <a:gd name="T59" fmla="*/ 98 h 107"/>
                <a:gd name="T60" fmla="*/ 95 w 159"/>
                <a:gd name="T61" fmla="*/ 101 h 107"/>
                <a:gd name="T62" fmla="*/ 112 w 159"/>
                <a:gd name="T63" fmla="*/ 107 h 107"/>
                <a:gd name="T64" fmla="*/ 133 w 159"/>
                <a:gd name="T6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9" h="107">
                  <a:moveTo>
                    <a:pt x="133" y="107"/>
                  </a:moveTo>
                  <a:lnTo>
                    <a:pt x="142" y="104"/>
                  </a:lnTo>
                  <a:lnTo>
                    <a:pt x="147" y="95"/>
                  </a:lnTo>
                  <a:lnTo>
                    <a:pt x="159" y="89"/>
                  </a:lnTo>
                  <a:lnTo>
                    <a:pt x="159" y="83"/>
                  </a:lnTo>
                  <a:lnTo>
                    <a:pt x="147" y="75"/>
                  </a:lnTo>
                  <a:lnTo>
                    <a:pt x="127" y="69"/>
                  </a:lnTo>
                  <a:lnTo>
                    <a:pt x="110" y="72"/>
                  </a:lnTo>
                  <a:lnTo>
                    <a:pt x="87" y="72"/>
                  </a:lnTo>
                  <a:lnTo>
                    <a:pt x="71" y="66"/>
                  </a:lnTo>
                  <a:lnTo>
                    <a:pt x="57" y="64"/>
                  </a:lnTo>
                  <a:lnTo>
                    <a:pt x="52" y="52"/>
                  </a:lnTo>
                  <a:lnTo>
                    <a:pt x="52" y="46"/>
                  </a:lnTo>
                  <a:lnTo>
                    <a:pt x="55" y="40"/>
                  </a:lnTo>
                  <a:lnTo>
                    <a:pt x="63" y="40"/>
                  </a:lnTo>
                  <a:lnTo>
                    <a:pt x="57" y="29"/>
                  </a:lnTo>
                  <a:lnTo>
                    <a:pt x="43" y="18"/>
                  </a:lnTo>
                  <a:lnTo>
                    <a:pt x="35" y="12"/>
                  </a:lnTo>
                  <a:lnTo>
                    <a:pt x="17" y="0"/>
                  </a:lnTo>
                  <a:lnTo>
                    <a:pt x="2" y="0"/>
                  </a:lnTo>
                  <a:lnTo>
                    <a:pt x="0" y="12"/>
                  </a:lnTo>
                  <a:lnTo>
                    <a:pt x="6" y="23"/>
                  </a:lnTo>
                  <a:lnTo>
                    <a:pt x="20" y="29"/>
                  </a:lnTo>
                  <a:lnTo>
                    <a:pt x="23" y="37"/>
                  </a:lnTo>
                  <a:lnTo>
                    <a:pt x="20" y="52"/>
                  </a:lnTo>
                  <a:lnTo>
                    <a:pt x="14" y="64"/>
                  </a:lnTo>
                  <a:lnTo>
                    <a:pt x="8" y="75"/>
                  </a:lnTo>
                  <a:lnTo>
                    <a:pt x="23" y="87"/>
                  </a:lnTo>
                  <a:lnTo>
                    <a:pt x="46" y="93"/>
                  </a:lnTo>
                  <a:lnTo>
                    <a:pt x="71" y="98"/>
                  </a:lnTo>
                  <a:lnTo>
                    <a:pt x="95" y="101"/>
                  </a:lnTo>
                  <a:lnTo>
                    <a:pt x="112" y="107"/>
                  </a:lnTo>
                  <a:lnTo>
                    <a:pt x="133" y="107"/>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60" name="Freeform 42"/>
            <p:cNvSpPr>
              <a:spLocks/>
            </p:cNvSpPr>
            <p:nvPr/>
          </p:nvSpPr>
          <p:spPr bwMode="auto">
            <a:xfrm>
              <a:off x="2068" y="1876"/>
              <a:ext cx="92" cy="108"/>
            </a:xfrm>
            <a:custGeom>
              <a:avLst/>
              <a:gdLst>
                <a:gd name="T0" fmla="*/ 81 w 92"/>
                <a:gd name="T1" fmla="*/ 108 h 108"/>
                <a:gd name="T2" fmla="*/ 89 w 92"/>
                <a:gd name="T3" fmla="*/ 93 h 108"/>
                <a:gd name="T4" fmla="*/ 92 w 92"/>
                <a:gd name="T5" fmla="*/ 84 h 108"/>
                <a:gd name="T6" fmla="*/ 92 w 92"/>
                <a:gd name="T7" fmla="*/ 75 h 108"/>
                <a:gd name="T8" fmla="*/ 89 w 92"/>
                <a:gd name="T9" fmla="*/ 67 h 108"/>
                <a:gd name="T10" fmla="*/ 81 w 92"/>
                <a:gd name="T11" fmla="*/ 69 h 108"/>
                <a:gd name="T12" fmla="*/ 81 w 92"/>
                <a:gd name="T13" fmla="*/ 61 h 108"/>
                <a:gd name="T14" fmla="*/ 86 w 92"/>
                <a:gd name="T15" fmla="*/ 52 h 108"/>
                <a:gd name="T16" fmla="*/ 69 w 92"/>
                <a:gd name="T17" fmla="*/ 47 h 108"/>
                <a:gd name="T18" fmla="*/ 52 w 92"/>
                <a:gd name="T19" fmla="*/ 47 h 108"/>
                <a:gd name="T20" fmla="*/ 57 w 92"/>
                <a:gd name="T21" fmla="*/ 38 h 108"/>
                <a:gd name="T22" fmla="*/ 52 w 92"/>
                <a:gd name="T23" fmla="*/ 35 h 108"/>
                <a:gd name="T24" fmla="*/ 40 w 92"/>
                <a:gd name="T25" fmla="*/ 41 h 108"/>
                <a:gd name="T26" fmla="*/ 63 w 92"/>
                <a:gd name="T27" fmla="*/ 15 h 108"/>
                <a:gd name="T28" fmla="*/ 72 w 92"/>
                <a:gd name="T29" fmla="*/ 0 h 108"/>
                <a:gd name="T30" fmla="*/ 63 w 92"/>
                <a:gd name="T31" fmla="*/ 4 h 108"/>
                <a:gd name="T32" fmla="*/ 46 w 92"/>
                <a:gd name="T33" fmla="*/ 9 h 108"/>
                <a:gd name="T34" fmla="*/ 34 w 92"/>
                <a:gd name="T35" fmla="*/ 29 h 108"/>
                <a:gd name="T36" fmla="*/ 20 w 92"/>
                <a:gd name="T37" fmla="*/ 47 h 108"/>
                <a:gd name="T38" fmla="*/ 20 w 92"/>
                <a:gd name="T39" fmla="*/ 52 h 108"/>
                <a:gd name="T40" fmla="*/ 3 w 92"/>
                <a:gd name="T41" fmla="*/ 64 h 108"/>
                <a:gd name="T42" fmla="*/ 11 w 92"/>
                <a:gd name="T43" fmla="*/ 67 h 108"/>
                <a:gd name="T44" fmla="*/ 0 w 92"/>
                <a:gd name="T45" fmla="*/ 75 h 108"/>
                <a:gd name="T46" fmla="*/ 0 w 92"/>
                <a:gd name="T47" fmla="*/ 84 h 108"/>
                <a:gd name="T48" fmla="*/ 43 w 92"/>
                <a:gd name="T49" fmla="*/ 87 h 108"/>
                <a:gd name="T50" fmla="*/ 57 w 92"/>
                <a:gd name="T51" fmla="*/ 87 h 108"/>
                <a:gd name="T52" fmla="*/ 43 w 92"/>
                <a:gd name="T53" fmla="*/ 98 h 108"/>
                <a:gd name="T54" fmla="*/ 63 w 92"/>
                <a:gd name="T55" fmla="*/ 93 h 108"/>
                <a:gd name="T56" fmla="*/ 72 w 92"/>
                <a:gd name="T57" fmla="*/ 84 h 108"/>
                <a:gd name="T58" fmla="*/ 75 w 92"/>
                <a:gd name="T59" fmla="*/ 87 h 108"/>
                <a:gd name="T60" fmla="*/ 69 w 92"/>
                <a:gd name="T61" fmla="*/ 102 h 108"/>
                <a:gd name="T62" fmla="*/ 81 w 92"/>
                <a:gd name="T63"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108">
                  <a:moveTo>
                    <a:pt x="81" y="108"/>
                  </a:moveTo>
                  <a:lnTo>
                    <a:pt x="89" y="93"/>
                  </a:lnTo>
                  <a:lnTo>
                    <a:pt x="92" y="84"/>
                  </a:lnTo>
                  <a:lnTo>
                    <a:pt x="92" y="75"/>
                  </a:lnTo>
                  <a:lnTo>
                    <a:pt x="89" y="67"/>
                  </a:lnTo>
                  <a:lnTo>
                    <a:pt x="81" y="69"/>
                  </a:lnTo>
                  <a:lnTo>
                    <a:pt x="81" y="61"/>
                  </a:lnTo>
                  <a:lnTo>
                    <a:pt x="86" y="52"/>
                  </a:lnTo>
                  <a:lnTo>
                    <a:pt x="69" y="47"/>
                  </a:lnTo>
                  <a:lnTo>
                    <a:pt x="52" y="47"/>
                  </a:lnTo>
                  <a:lnTo>
                    <a:pt x="57" y="38"/>
                  </a:lnTo>
                  <a:lnTo>
                    <a:pt x="52" y="35"/>
                  </a:lnTo>
                  <a:lnTo>
                    <a:pt x="40" y="41"/>
                  </a:lnTo>
                  <a:lnTo>
                    <a:pt x="63" y="15"/>
                  </a:lnTo>
                  <a:lnTo>
                    <a:pt x="72" y="0"/>
                  </a:lnTo>
                  <a:lnTo>
                    <a:pt x="63" y="4"/>
                  </a:lnTo>
                  <a:lnTo>
                    <a:pt x="46" y="9"/>
                  </a:lnTo>
                  <a:lnTo>
                    <a:pt x="34" y="29"/>
                  </a:lnTo>
                  <a:lnTo>
                    <a:pt x="20" y="47"/>
                  </a:lnTo>
                  <a:lnTo>
                    <a:pt x="20" y="52"/>
                  </a:lnTo>
                  <a:lnTo>
                    <a:pt x="3" y="64"/>
                  </a:lnTo>
                  <a:lnTo>
                    <a:pt x="11" y="67"/>
                  </a:lnTo>
                  <a:lnTo>
                    <a:pt x="0" y="75"/>
                  </a:lnTo>
                  <a:lnTo>
                    <a:pt x="0" y="84"/>
                  </a:lnTo>
                  <a:lnTo>
                    <a:pt x="43" y="87"/>
                  </a:lnTo>
                  <a:lnTo>
                    <a:pt x="57" y="87"/>
                  </a:lnTo>
                  <a:lnTo>
                    <a:pt x="43" y="98"/>
                  </a:lnTo>
                  <a:lnTo>
                    <a:pt x="63" y="93"/>
                  </a:lnTo>
                  <a:lnTo>
                    <a:pt x="72" y="84"/>
                  </a:lnTo>
                  <a:lnTo>
                    <a:pt x="75" y="87"/>
                  </a:lnTo>
                  <a:lnTo>
                    <a:pt x="69" y="102"/>
                  </a:lnTo>
                  <a:lnTo>
                    <a:pt x="81" y="108"/>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61" name="Freeform 43"/>
            <p:cNvSpPr>
              <a:spLocks/>
            </p:cNvSpPr>
            <p:nvPr/>
          </p:nvSpPr>
          <p:spPr bwMode="auto">
            <a:xfrm>
              <a:off x="1629" y="1104"/>
              <a:ext cx="141" cy="77"/>
            </a:xfrm>
            <a:custGeom>
              <a:avLst/>
              <a:gdLst>
                <a:gd name="T0" fmla="*/ 115 w 141"/>
                <a:gd name="T1" fmla="*/ 77 h 77"/>
                <a:gd name="T2" fmla="*/ 130 w 141"/>
                <a:gd name="T3" fmla="*/ 69 h 77"/>
                <a:gd name="T4" fmla="*/ 141 w 141"/>
                <a:gd name="T5" fmla="*/ 52 h 77"/>
                <a:gd name="T6" fmla="*/ 138 w 141"/>
                <a:gd name="T7" fmla="*/ 43 h 77"/>
                <a:gd name="T8" fmla="*/ 126 w 141"/>
                <a:gd name="T9" fmla="*/ 49 h 77"/>
                <a:gd name="T10" fmla="*/ 124 w 141"/>
                <a:gd name="T11" fmla="*/ 40 h 77"/>
                <a:gd name="T12" fmla="*/ 130 w 141"/>
                <a:gd name="T13" fmla="*/ 23 h 77"/>
                <a:gd name="T14" fmla="*/ 136 w 141"/>
                <a:gd name="T15" fmla="*/ 8 h 77"/>
                <a:gd name="T16" fmla="*/ 118 w 141"/>
                <a:gd name="T17" fmla="*/ 17 h 77"/>
                <a:gd name="T18" fmla="*/ 109 w 141"/>
                <a:gd name="T19" fmla="*/ 31 h 77"/>
                <a:gd name="T20" fmla="*/ 103 w 141"/>
                <a:gd name="T21" fmla="*/ 43 h 77"/>
                <a:gd name="T22" fmla="*/ 94 w 141"/>
                <a:gd name="T23" fmla="*/ 52 h 77"/>
                <a:gd name="T24" fmla="*/ 83 w 141"/>
                <a:gd name="T25" fmla="*/ 46 h 77"/>
                <a:gd name="T26" fmla="*/ 75 w 141"/>
                <a:gd name="T27" fmla="*/ 43 h 77"/>
                <a:gd name="T28" fmla="*/ 77 w 141"/>
                <a:gd name="T29" fmla="*/ 31 h 77"/>
                <a:gd name="T30" fmla="*/ 80 w 141"/>
                <a:gd name="T31" fmla="*/ 20 h 77"/>
                <a:gd name="T32" fmla="*/ 75 w 141"/>
                <a:gd name="T33" fmla="*/ 14 h 77"/>
                <a:gd name="T34" fmla="*/ 65 w 141"/>
                <a:gd name="T35" fmla="*/ 14 h 77"/>
                <a:gd name="T36" fmla="*/ 65 w 141"/>
                <a:gd name="T37" fmla="*/ 0 h 77"/>
                <a:gd name="T38" fmla="*/ 48 w 141"/>
                <a:gd name="T39" fmla="*/ 3 h 77"/>
                <a:gd name="T40" fmla="*/ 31 w 141"/>
                <a:gd name="T41" fmla="*/ 11 h 77"/>
                <a:gd name="T42" fmla="*/ 19 w 141"/>
                <a:gd name="T43" fmla="*/ 23 h 77"/>
                <a:gd name="T44" fmla="*/ 0 w 141"/>
                <a:gd name="T45" fmla="*/ 31 h 77"/>
                <a:gd name="T46" fmla="*/ 8 w 141"/>
                <a:gd name="T47" fmla="*/ 46 h 77"/>
                <a:gd name="T48" fmla="*/ 23 w 141"/>
                <a:gd name="T49" fmla="*/ 49 h 77"/>
                <a:gd name="T50" fmla="*/ 46 w 141"/>
                <a:gd name="T51" fmla="*/ 37 h 77"/>
                <a:gd name="T52" fmla="*/ 48 w 141"/>
                <a:gd name="T53" fmla="*/ 40 h 77"/>
                <a:gd name="T54" fmla="*/ 37 w 141"/>
                <a:gd name="T55" fmla="*/ 49 h 77"/>
                <a:gd name="T56" fmla="*/ 69 w 141"/>
                <a:gd name="T57" fmla="*/ 52 h 77"/>
                <a:gd name="T58" fmla="*/ 57 w 141"/>
                <a:gd name="T59" fmla="*/ 60 h 77"/>
                <a:gd name="T60" fmla="*/ 34 w 141"/>
                <a:gd name="T61" fmla="*/ 60 h 77"/>
                <a:gd name="T62" fmla="*/ 17 w 141"/>
                <a:gd name="T63" fmla="*/ 63 h 77"/>
                <a:gd name="T64" fmla="*/ 25 w 141"/>
                <a:gd name="T65" fmla="*/ 75 h 77"/>
                <a:gd name="T66" fmla="*/ 88 w 141"/>
                <a:gd name="T67" fmla="*/ 66 h 77"/>
                <a:gd name="T68" fmla="*/ 86 w 141"/>
                <a:gd name="T69" fmla="*/ 72 h 77"/>
                <a:gd name="T70" fmla="*/ 115 w 141"/>
                <a:gd name="T7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1" h="77">
                  <a:moveTo>
                    <a:pt x="115" y="77"/>
                  </a:moveTo>
                  <a:lnTo>
                    <a:pt x="130" y="69"/>
                  </a:lnTo>
                  <a:lnTo>
                    <a:pt x="141" y="52"/>
                  </a:lnTo>
                  <a:lnTo>
                    <a:pt x="138" y="43"/>
                  </a:lnTo>
                  <a:lnTo>
                    <a:pt x="126" y="49"/>
                  </a:lnTo>
                  <a:lnTo>
                    <a:pt x="124" y="40"/>
                  </a:lnTo>
                  <a:lnTo>
                    <a:pt x="130" y="23"/>
                  </a:lnTo>
                  <a:lnTo>
                    <a:pt x="136" y="8"/>
                  </a:lnTo>
                  <a:lnTo>
                    <a:pt x="118" y="17"/>
                  </a:lnTo>
                  <a:lnTo>
                    <a:pt x="109" y="31"/>
                  </a:lnTo>
                  <a:lnTo>
                    <a:pt x="103" y="43"/>
                  </a:lnTo>
                  <a:lnTo>
                    <a:pt x="94" y="52"/>
                  </a:lnTo>
                  <a:lnTo>
                    <a:pt x="83" y="46"/>
                  </a:lnTo>
                  <a:lnTo>
                    <a:pt x="75" y="43"/>
                  </a:lnTo>
                  <a:lnTo>
                    <a:pt x="77" y="31"/>
                  </a:lnTo>
                  <a:lnTo>
                    <a:pt x="80" y="20"/>
                  </a:lnTo>
                  <a:lnTo>
                    <a:pt x="75" y="14"/>
                  </a:lnTo>
                  <a:lnTo>
                    <a:pt x="65" y="14"/>
                  </a:lnTo>
                  <a:lnTo>
                    <a:pt x="65" y="0"/>
                  </a:lnTo>
                  <a:lnTo>
                    <a:pt x="48" y="3"/>
                  </a:lnTo>
                  <a:lnTo>
                    <a:pt x="31" y="11"/>
                  </a:lnTo>
                  <a:lnTo>
                    <a:pt x="19" y="23"/>
                  </a:lnTo>
                  <a:lnTo>
                    <a:pt x="0" y="31"/>
                  </a:lnTo>
                  <a:lnTo>
                    <a:pt x="8" y="46"/>
                  </a:lnTo>
                  <a:lnTo>
                    <a:pt x="23" y="49"/>
                  </a:lnTo>
                  <a:lnTo>
                    <a:pt x="46" y="37"/>
                  </a:lnTo>
                  <a:lnTo>
                    <a:pt x="48" y="40"/>
                  </a:lnTo>
                  <a:lnTo>
                    <a:pt x="37" y="49"/>
                  </a:lnTo>
                  <a:lnTo>
                    <a:pt x="69" y="52"/>
                  </a:lnTo>
                  <a:lnTo>
                    <a:pt x="57" y="60"/>
                  </a:lnTo>
                  <a:lnTo>
                    <a:pt x="34" y="60"/>
                  </a:lnTo>
                  <a:lnTo>
                    <a:pt x="17" y="63"/>
                  </a:lnTo>
                  <a:lnTo>
                    <a:pt x="25" y="75"/>
                  </a:lnTo>
                  <a:lnTo>
                    <a:pt x="88" y="66"/>
                  </a:lnTo>
                  <a:lnTo>
                    <a:pt x="86" y="72"/>
                  </a:lnTo>
                  <a:lnTo>
                    <a:pt x="115" y="77"/>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62" name="Freeform 44"/>
            <p:cNvSpPr>
              <a:spLocks/>
            </p:cNvSpPr>
            <p:nvPr/>
          </p:nvSpPr>
          <p:spPr bwMode="auto">
            <a:xfrm>
              <a:off x="1735" y="1233"/>
              <a:ext cx="84" cy="79"/>
            </a:xfrm>
            <a:custGeom>
              <a:avLst/>
              <a:gdLst>
                <a:gd name="T0" fmla="*/ 18 w 84"/>
                <a:gd name="T1" fmla="*/ 79 h 79"/>
                <a:gd name="T2" fmla="*/ 26 w 84"/>
                <a:gd name="T3" fmla="*/ 73 h 79"/>
                <a:gd name="T4" fmla="*/ 26 w 84"/>
                <a:gd name="T5" fmla="*/ 67 h 79"/>
                <a:gd name="T6" fmla="*/ 35 w 84"/>
                <a:gd name="T7" fmla="*/ 61 h 79"/>
                <a:gd name="T8" fmla="*/ 32 w 84"/>
                <a:gd name="T9" fmla="*/ 67 h 79"/>
                <a:gd name="T10" fmla="*/ 44 w 84"/>
                <a:gd name="T11" fmla="*/ 70 h 79"/>
                <a:gd name="T12" fmla="*/ 55 w 84"/>
                <a:gd name="T13" fmla="*/ 61 h 79"/>
                <a:gd name="T14" fmla="*/ 67 w 84"/>
                <a:gd name="T15" fmla="*/ 46 h 79"/>
                <a:gd name="T16" fmla="*/ 64 w 84"/>
                <a:gd name="T17" fmla="*/ 29 h 79"/>
                <a:gd name="T18" fmla="*/ 59 w 84"/>
                <a:gd name="T19" fmla="*/ 29 h 79"/>
                <a:gd name="T20" fmla="*/ 53 w 84"/>
                <a:gd name="T21" fmla="*/ 29 h 79"/>
                <a:gd name="T22" fmla="*/ 53 w 84"/>
                <a:gd name="T23" fmla="*/ 24 h 79"/>
                <a:gd name="T24" fmla="*/ 67 w 84"/>
                <a:gd name="T25" fmla="*/ 18 h 79"/>
                <a:gd name="T26" fmla="*/ 72 w 84"/>
                <a:gd name="T27" fmla="*/ 18 h 79"/>
                <a:gd name="T28" fmla="*/ 70 w 84"/>
                <a:gd name="T29" fmla="*/ 15 h 79"/>
                <a:gd name="T30" fmla="*/ 78 w 84"/>
                <a:gd name="T31" fmla="*/ 15 h 79"/>
                <a:gd name="T32" fmla="*/ 84 w 84"/>
                <a:gd name="T33" fmla="*/ 12 h 79"/>
                <a:gd name="T34" fmla="*/ 76 w 84"/>
                <a:gd name="T35" fmla="*/ 6 h 79"/>
                <a:gd name="T36" fmla="*/ 59 w 84"/>
                <a:gd name="T37" fmla="*/ 10 h 79"/>
                <a:gd name="T38" fmla="*/ 49 w 84"/>
                <a:gd name="T39" fmla="*/ 0 h 79"/>
                <a:gd name="T40" fmla="*/ 41 w 84"/>
                <a:gd name="T41" fmla="*/ 0 h 79"/>
                <a:gd name="T42" fmla="*/ 32 w 84"/>
                <a:gd name="T43" fmla="*/ 6 h 79"/>
                <a:gd name="T44" fmla="*/ 41 w 84"/>
                <a:gd name="T45" fmla="*/ 12 h 79"/>
                <a:gd name="T46" fmla="*/ 41 w 84"/>
                <a:gd name="T47" fmla="*/ 18 h 79"/>
                <a:gd name="T48" fmla="*/ 32 w 84"/>
                <a:gd name="T49" fmla="*/ 18 h 79"/>
                <a:gd name="T50" fmla="*/ 26 w 84"/>
                <a:gd name="T51" fmla="*/ 27 h 79"/>
                <a:gd name="T52" fmla="*/ 18 w 84"/>
                <a:gd name="T53" fmla="*/ 35 h 79"/>
                <a:gd name="T54" fmla="*/ 12 w 84"/>
                <a:gd name="T55" fmla="*/ 29 h 79"/>
                <a:gd name="T56" fmla="*/ 12 w 84"/>
                <a:gd name="T57" fmla="*/ 15 h 79"/>
                <a:gd name="T58" fmla="*/ 0 w 84"/>
                <a:gd name="T59" fmla="*/ 21 h 79"/>
                <a:gd name="T60" fmla="*/ 0 w 84"/>
                <a:gd name="T61" fmla="*/ 35 h 79"/>
                <a:gd name="T62" fmla="*/ 9 w 84"/>
                <a:gd name="T63" fmla="*/ 44 h 79"/>
                <a:gd name="T64" fmla="*/ 12 w 84"/>
                <a:gd name="T65" fmla="*/ 52 h 79"/>
                <a:gd name="T66" fmla="*/ 15 w 84"/>
                <a:gd name="T67" fmla="*/ 64 h 79"/>
                <a:gd name="T68" fmla="*/ 12 w 84"/>
                <a:gd name="T69" fmla="*/ 75 h 79"/>
                <a:gd name="T70" fmla="*/ 18 w 84"/>
                <a:gd name="T71"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4" h="79">
                  <a:moveTo>
                    <a:pt x="18" y="79"/>
                  </a:moveTo>
                  <a:lnTo>
                    <a:pt x="26" y="73"/>
                  </a:lnTo>
                  <a:lnTo>
                    <a:pt x="26" y="67"/>
                  </a:lnTo>
                  <a:lnTo>
                    <a:pt x="35" y="61"/>
                  </a:lnTo>
                  <a:lnTo>
                    <a:pt x="32" y="67"/>
                  </a:lnTo>
                  <a:lnTo>
                    <a:pt x="44" y="70"/>
                  </a:lnTo>
                  <a:lnTo>
                    <a:pt x="55" y="61"/>
                  </a:lnTo>
                  <a:lnTo>
                    <a:pt x="67" y="46"/>
                  </a:lnTo>
                  <a:lnTo>
                    <a:pt x="64" y="29"/>
                  </a:lnTo>
                  <a:lnTo>
                    <a:pt x="59" y="29"/>
                  </a:lnTo>
                  <a:lnTo>
                    <a:pt x="53" y="29"/>
                  </a:lnTo>
                  <a:lnTo>
                    <a:pt x="53" y="24"/>
                  </a:lnTo>
                  <a:lnTo>
                    <a:pt x="67" y="18"/>
                  </a:lnTo>
                  <a:lnTo>
                    <a:pt x="72" y="18"/>
                  </a:lnTo>
                  <a:lnTo>
                    <a:pt x="70" y="15"/>
                  </a:lnTo>
                  <a:lnTo>
                    <a:pt x="78" y="15"/>
                  </a:lnTo>
                  <a:lnTo>
                    <a:pt x="84" y="12"/>
                  </a:lnTo>
                  <a:lnTo>
                    <a:pt x="76" y="6"/>
                  </a:lnTo>
                  <a:lnTo>
                    <a:pt x="59" y="10"/>
                  </a:lnTo>
                  <a:lnTo>
                    <a:pt x="49" y="0"/>
                  </a:lnTo>
                  <a:lnTo>
                    <a:pt x="41" y="0"/>
                  </a:lnTo>
                  <a:lnTo>
                    <a:pt x="32" y="6"/>
                  </a:lnTo>
                  <a:lnTo>
                    <a:pt x="41" y="12"/>
                  </a:lnTo>
                  <a:lnTo>
                    <a:pt x="41" y="18"/>
                  </a:lnTo>
                  <a:lnTo>
                    <a:pt x="32" y="18"/>
                  </a:lnTo>
                  <a:lnTo>
                    <a:pt x="26" y="27"/>
                  </a:lnTo>
                  <a:lnTo>
                    <a:pt x="18" y="35"/>
                  </a:lnTo>
                  <a:lnTo>
                    <a:pt x="12" y="29"/>
                  </a:lnTo>
                  <a:lnTo>
                    <a:pt x="12" y="15"/>
                  </a:lnTo>
                  <a:lnTo>
                    <a:pt x="0" y="21"/>
                  </a:lnTo>
                  <a:lnTo>
                    <a:pt x="0" y="35"/>
                  </a:lnTo>
                  <a:lnTo>
                    <a:pt x="9" y="44"/>
                  </a:lnTo>
                  <a:lnTo>
                    <a:pt x="12" y="52"/>
                  </a:lnTo>
                  <a:lnTo>
                    <a:pt x="15" y="64"/>
                  </a:lnTo>
                  <a:lnTo>
                    <a:pt x="12" y="75"/>
                  </a:lnTo>
                  <a:lnTo>
                    <a:pt x="18" y="79"/>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63" name="Freeform 45"/>
            <p:cNvSpPr>
              <a:spLocks/>
            </p:cNvSpPr>
            <p:nvPr/>
          </p:nvSpPr>
          <p:spPr bwMode="auto">
            <a:xfrm>
              <a:off x="1970" y="994"/>
              <a:ext cx="107" cy="133"/>
            </a:xfrm>
            <a:custGeom>
              <a:avLst/>
              <a:gdLst>
                <a:gd name="T0" fmla="*/ 37 w 107"/>
                <a:gd name="T1" fmla="*/ 133 h 133"/>
                <a:gd name="T2" fmla="*/ 48 w 107"/>
                <a:gd name="T3" fmla="*/ 124 h 133"/>
                <a:gd name="T4" fmla="*/ 57 w 107"/>
                <a:gd name="T5" fmla="*/ 122 h 133"/>
                <a:gd name="T6" fmla="*/ 61 w 107"/>
                <a:gd name="T7" fmla="*/ 110 h 133"/>
                <a:gd name="T8" fmla="*/ 72 w 107"/>
                <a:gd name="T9" fmla="*/ 102 h 133"/>
                <a:gd name="T10" fmla="*/ 66 w 107"/>
                <a:gd name="T11" fmla="*/ 116 h 133"/>
                <a:gd name="T12" fmla="*/ 84 w 107"/>
                <a:gd name="T13" fmla="*/ 110 h 133"/>
                <a:gd name="T14" fmla="*/ 98 w 107"/>
                <a:gd name="T15" fmla="*/ 104 h 133"/>
                <a:gd name="T16" fmla="*/ 107 w 107"/>
                <a:gd name="T17" fmla="*/ 104 h 133"/>
                <a:gd name="T18" fmla="*/ 101 w 107"/>
                <a:gd name="T19" fmla="*/ 87 h 133"/>
                <a:gd name="T20" fmla="*/ 90 w 107"/>
                <a:gd name="T21" fmla="*/ 90 h 133"/>
                <a:gd name="T22" fmla="*/ 101 w 107"/>
                <a:gd name="T23" fmla="*/ 70 h 133"/>
                <a:gd name="T24" fmla="*/ 92 w 107"/>
                <a:gd name="T25" fmla="*/ 61 h 133"/>
                <a:gd name="T26" fmla="*/ 95 w 107"/>
                <a:gd name="T27" fmla="*/ 47 h 133"/>
                <a:gd name="T28" fmla="*/ 90 w 107"/>
                <a:gd name="T29" fmla="*/ 41 h 133"/>
                <a:gd name="T30" fmla="*/ 90 w 107"/>
                <a:gd name="T31" fmla="*/ 23 h 133"/>
                <a:gd name="T32" fmla="*/ 95 w 107"/>
                <a:gd name="T33" fmla="*/ 12 h 133"/>
                <a:gd name="T34" fmla="*/ 84 w 107"/>
                <a:gd name="T35" fmla="*/ 0 h 133"/>
                <a:gd name="T36" fmla="*/ 63 w 107"/>
                <a:gd name="T37" fmla="*/ 15 h 133"/>
                <a:gd name="T38" fmla="*/ 52 w 107"/>
                <a:gd name="T39" fmla="*/ 21 h 133"/>
                <a:gd name="T40" fmla="*/ 57 w 107"/>
                <a:gd name="T41" fmla="*/ 27 h 133"/>
                <a:gd name="T42" fmla="*/ 52 w 107"/>
                <a:gd name="T43" fmla="*/ 32 h 133"/>
                <a:gd name="T44" fmla="*/ 34 w 107"/>
                <a:gd name="T45" fmla="*/ 27 h 133"/>
                <a:gd name="T46" fmla="*/ 23 w 107"/>
                <a:gd name="T47" fmla="*/ 35 h 133"/>
                <a:gd name="T48" fmla="*/ 29 w 107"/>
                <a:gd name="T49" fmla="*/ 44 h 133"/>
                <a:gd name="T50" fmla="*/ 43 w 107"/>
                <a:gd name="T51" fmla="*/ 44 h 133"/>
                <a:gd name="T52" fmla="*/ 29 w 107"/>
                <a:gd name="T53" fmla="*/ 52 h 133"/>
                <a:gd name="T54" fmla="*/ 14 w 107"/>
                <a:gd name="T55" fmla="*/ 44 h 133"/>
                <a:gd name="T56" fmla="*/ 2 w 107"/>
                <a:gd name="T57" fmla="*/ 64 h 133"/>
                <a:gd name="T58" fmla="*/ 23 w 107"/>
                <a:gd name="T59" fmla="*/ 64 h 133"/>
                <a:gd name="T60" fmla="*/ 2 w 107"/>
                <a:gd name="T61" fmla="*/ 75 h 133"/>
                <a:gd name="T62" fmla="*/ 17 w 107"/>
                <a:gd name="T63" fmla="*/ 79 h 133"/>
                <a:gd name="T64" fmla="*/ 43 w 107"/>
                <a:gd name="T65" fmla="*/ 81 h 133"/>
                <a:gd name="T66" fmla="*/ 46 w 107"/>
                <a:gd name="T67" fmla="*/ 96 h 133"/>
                <a:gd name="T68" fmla="*/ 14 w 107"/>
                <a:gd name="T69" fmla="*/ 90 h 133"/>
                <a:gd name="T70" fmla="*/ 0 w 107"/>
                <a:gd name="T71" fmla="*/ 102 h 133"/>
                <a:gd name="T72" fmla="*/ 0 w 107"/>
                <a:gd name="T73" fmla="*/ 118 h 133"/>
                <a:gd name="T74" fmla="*/ 14 w 107"/>
                <a:gd name="T75" fmla="*/ 128 h 133"/>
                <a:gd name="T76" fmla="*/ 23 w 107"/>
                <a:gd name="T77" fmla="*/ 130 h 133"/>
                <a:gd name="T78" fmla="*/ 37 w 107"/>
                <a:gd name="T79"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7" h="133">
                  <a:moveTo>
                    <a:pt x="37" y="133"/>
                  </a:moveTo>
                  <a:lnTo>
                    <a:pt x="48" y="124"/>
                  </a:lnTo>
                  <a:lnTo>
                    <a:pt x="57" y="122"/>
                  </a:lnTo>
                  <a:lnTo>
                    <a:pt x="61" y="110"/>
                  </a:lnTo>
                  <a:lnTo>
                    <a:pt x="72" y="102"/>
                  </a:lnTo>
                  <a:lnTo>
                    <a:pt x="66" y="116"/>
                  </a:lnTo>
                  <a:lnTo>
                    <a:pt x="84" y="110"/>
                  </a:lnTo>
                  <a:lnTo>
                    <a:pt x="98" y="104"/>
                  </a:lnTo>
                  <a:lnTo>
                    <a:pt x="107" y="104"/>
                  </a:lnTo>
                  <a:lnTo>
                    <a:pt x="101" y="87"/>
                  </a:lnTo>
                  <a:lnTo>
                    <a:pt x="90" y="90"/>
                  </a:lnTo>
                  <a:lnTo>
                    <a:pt x="101" y="70"/>
                  </a:lnTo>
                  <a:lnTo>
                    <a:pt x="92" y="61"/>
                  </a:lnTo>
                  <a:lnTo>
                    <a:pt x="95" y="47"/>
                  </a:lnTo>
                  <a:lnTo>
                    <a:pt x="90" y="41"/>
                  </a:lnTo>
                  <a:lnTo>
                    <a:pt x="90" y="23"/>
                  </a:lnTo>
                  <a:lnTo>
                    <a:pt x="95" y="12"/>
                  </a:lnTo>
                  <a:lnTo>
                    <a:pt x="84" y="0"/>
                  </a:lnTo>
                  <a:lnTo>
                    <a:pt x="63" y="15"/>
                  </a:lnTo>
                  <a:lnTo>
                    <a:pt x="52" y="21"/>
                  </a:lnTo>
                  <a:lnTo>
                    <a:pt x="57" y="27"/>
                  </a:lnTo>
                  <a:lnTo>
                    <a:pt x="52" y="32"/>
                  </a:lnTo>
                  <a:lnTo>
                    <a:pt x="34" y="27"/>
                  </a:lnTo>
                  <a:lnTo>
                    <a:pt x="23" y="35"/>
                  </a:lnTo>
                  <a:lnTo>
                    <a:pt x="29" y="44"/>
                  </a:lnTo>
                  <a:lnTo>
                    <a:pt x="43" y="44"/>
                  </a:lnTo>
                  <a:lnTo>
                    <a:pt x="29" y="52"/>
                  </a:lnTo>
                  <a:lnTo>
                    <a:pt x="14" y="44"/>
                  </a:lnTo>
                  <a:lnTo>
                    <a:pt x="2" y="64"/>
                  </a:lnTo>
                  <a:lnTo>
                    <a:pt x="23" y="64"/>
                  </a:lnTo>
                  <a:lnTo>
                    <a:pt x="2" y="75"/>
                  </a:lnTo>
                  <a:lnTo>
                    <a:pt x="17" y="79"/>
                  </a:lnTo>
                  <a:lnTo>
                    <a:pt x="43" y="81"/>
                  </a:lnTo>
                  <a:lnTo>
                    <a:pt x="46" y="96"/>
                  </a:lnTo>
                  <a:lnTo>
                    <a:pt x="14" y="90"/>
                  </a:lnTo>
                  <a:lnTo>
                    <a:pt x="0" y="102"/>
                  </a:lnTo>
                  <a:lnTo>
                    <a:pt x="0" y="118"/>
                  </a:lnTo>
                  <a:lnTo>
                    <a:pt x="14" y="128"/>
                  </a:lnTo>
                  <a:lnTo>
                    <a:pt x="23" y="130"/>
                  </a:lnTo>
                  <a:lnTo>
                    <a:pt x="37" y="133"/>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64" name="Freeform 46"/>
            <p:cNvSpPr>
              <a:spLocks/>
            </p:cNvSpPr>
            <p:nvPr/>
          </p:nvSpPr>
          <p:spPr bwMode="auto">
            <a:xfrm>
              <a:off x="1449" y="1139"/>
              <a:ext cx="159" cy="100"/>
            </a:xfrm>
            <a:custGeom>
              <a:avLst/>
              <a:gdLst>
                <a:gd name="T0" fmla="*/ 20 w 159"/>
                <a:gd name="T1" fmla="*/ 100 h 100"/>
                <a:gd name="T2" fmla="*/ 38 w 159"/>
                <a:gd name="T3" fmla="*/ 94 h 100"/>
                <a:gd name="T4" fmla="*/ 49 w 159"/>
                <a:gd name="T5" fmla="*/ 97 h 100"/>
                <a:gd name="T6" fmla="*/ 58 w 159"/>
                <a:gd name="T7" fmla="*/ 86 h 100"/>
                <a:gd name="T8" fmla="*/ 69 w 159"/>
                <a:gd name="T9" fmla="*/ 75 h 100"/>
                <a:gd name="T10" fmla="*/ 73 w 159"/>
                <a:gd name="T11" fmla="*/ 77 h 100"/>
                <a:gd name="T12" fmla="*/ 84 w 159"/>
                <a:gd name="T13" fmla="*/ 77 h 100"/>
                <a:gd name="T14" fmla="*/ 95 w 159"/>
                <a:gd name="T15" fmla="*/ 69 h 100"/>
                <a:gd name="T16" fmla="*/ 107 w 159"/>
                <a:gd name="T17" fmla="*/ 65 h 100"/>
                <a:gd name="T18" fmla="*/ 127 w 159"/>
                <a:gd name="T19" fmla="*/ 63 h 100"/>
                <a:gd name="T20" fmla="*/ 145 w 159"/>
                <a:gd name="T21" fmla="*/ 60 h 100"/>
                <a:gd name="T22" fmla="*/ 159 w 159"/>
                <a:gd name="T23" fmla="*/ 57 h 100"/>
                <a:gd name="T24" fmla="*/ 153 w 159"/>
                <a:gd name="T25" fmla="*/ 46 h 100"/>
                <a:gd name="T26" fmla="*/ 153 w 159"/>
                <a:gd name="T27" fmla="*/ 29 h 100"/>
                <a:gd name="T28" fmla="*/ 148 w 159"/>
                <a:gd name="T29" fmla="*/ 25 h 100"/>
                <a:gd name="T30" fmla="*/ 136 w 159"/>
                <a:gd name="T31" fmla="*/ 23 h 100"/>
                <a:gd name="T32" fmla="*/ 136 w 159"/>
                <a:gd name="T33" fmla="*/ 25 h 100"/>
                <a:gd name="T34" fmla="*/ 127 w 159"/>
                <a:gd name="T35" fmla="*/ 31 h 100"/>
                <a:gd name="T36" fmla="*/ 130 w 159"/>
                <a:gd name="T37" fmla="*/ 23 h 100"/>
                <a:gd name="T38" fmla="*/ 127 w 159"/>
                <a:gd name="T39" fmla="*/ 23 h 100"/>
                <a:gd name="T40" fmla="*/ 115 w 159"/>
                <a:gd name="T41" fmla="*/ 25 h 100"/>
                <a:gd name="T42" fmla="*/ 124 w 159"/>
                <a:gd name="T43" fmla="*/ 19 h 100"/>
                <a:gd name="T44" fmla="*/ 119 w 159"/>
                <a:gd name="T45" fmla="*/ 14 h 100"/>
                <a:gd name="T46" fmla="*/ 119 w 159"/>
                <a:gd name="T47" fmla="*/ 8 h 100"/>
                <a:gd name="T48" fmla="*/ 95 w 159"/>
                <a:gd name="T49" fmla="*/ 5 h 100"/>
                <a:gd name="T50" fmla="*/ 92 w 159"/>
                <a:gd name="T51" fmla="*/ 2 h 100"/>
                <a:gd name="T52" fmla="*/ 73 w 159"/>
                <a:gd name="T53" fmla="*/ 0 h 100"/>
                <a:gd name="T54" fmla="*/ 63 w 159"/>
                <a:gd name="T55" fmla="*/ 17 h 100"/>
                <a:gd name="T56" fmla="*/ 67 w 159"/>
                <a:gd name="T57" fmla="*/ 23 h 100"/>
                <a:gd name="T58" fmla="*/ 44 w 159"/>
                <a:gd name="T59" fmla="*/ 37 h 100"/>
                <a:gd name="T60" fmla="*/ 40 w 159"/>
                <a:gd name="T61" fmla="*/ 37 h 100"/>
                <a:gd name="T62" fmla="*/ 38 w 159"/>
                <a:gd name="T63" fmla="*/ 37 h 100"/>
                <a:gd name="T64" fmla="*/ 40 w 159"/>
                <a:gd name="T65" fmla="*/ 43 h 100"/>
                <a:gd name="T66" fmla="*/ 38 w 159"/>
                <a:gd name="T67" fmla="*/ 46 h 100"/>
                <a:gd name="T68" fmla="*/ 26 w 159"/>
                <a:gd name="T69" fmla="*/ 46 h 100"/>
                <a:gd name="T70" fmla="*/ 17 w 159"/>
                <a:gd name="T71" fmla="*/ 57 h 100"/>
                <a:gd name="T72" fmla="*/ 0 w 159"/>
                <a:gd name="T73" fmla="*/ 65 h 100"/>
                <a:gd name="T74" fmla="*/ 9 w 159"/>
                <a:gd name="T75" fmla="*/ 75 h 100"/>
                <a:gd name="T76" fmla="*/ 15 w 159"/>
                <a:gd name="T77" fmla="*/ 80 h 100"/>
                <a:gd name="T78" fmla="*/ 15 w 159"/>
                <a:gd name="T79" fmla="*/ 89 h 100"/>
                <a:gd name="T80" fmla="*/ 12 w 159"/>
                <a:gd name="T81" fmla="*/ 100 h 100"/>
                <a:gd name="T82" fmla="*/ 20 w 159"/>
                <a:gd name="T83"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9" h="100">
                  <a:moveTo>
                    <a:pt x="20" y="100"/>
                  </a:moveTo>
                  <a:lnTo>
                    <a:pt x="38" y="94"/>
                  </a:lnTo>
                  <a:lnTo>
                    <a:pt x="49" y="97"/>
                  </a:lnTo>
                  <a:lnTo>
                    <a:pt x="58" y="86"/>
                  </a:lnTo>
                  <a:lnTo>
                    <a:pt x="69" y="75"/>
                  </a:lnTo>
                  <a:lnTo>
                    <a:pt x="73" y="77"/>
                  </a:lnTo>
                  <a:lnTo>
                    <a:pt x="84" y="77"/>
                  </a:lnTo>
                  <a:lnTo>
                    <a:pt x="95" y="69"/>
                  </a:lnTo>
                  <a:lnTo>
                    <a:pt x="107" y="65"/>
                  </a:lnTo>
                  <a:lnTo>
                    <a:pt x="127" y="63"/>
                  </a:lnTo>
                  <a:lnTo>
                    <a:pt x="145" y="60"/>
                  </a:lnTo>
                  <a:lnTo>
                    <a:pt x="159" y="57"/>
                  </a:lnTo>
                  <a:lnTo>
                    <a:pt x="153" y="46"/>
                  </a:lnTo>
                  <a:lnTo>
                    <a:pt x="153" y="29"/>
                  </a:lnTo>
                  <a:lnTo>
                    <a:pt x="148" y="25"/>
                  </a:lnTo>
                  <a:lnTo>
                    <a:pt x="136" y="23"/>
                  </a:lnTo>
                  <a:lnTo>
                    <a:pt x="136" y="25"/>
                  </a:lnTo>
                  <a:lnTo>
                    <a:pt x="127" y="31"/>
                  </a:lnTo>
                  <a:lnTo>
                    <a:pt x="130" y="23"/>
                  </a:lnTo>
                  <a:lnTo>
                    <a:pt x="127" y="23"/>
                  </a:lnTo>
                  <a:lnTo>
                    <a:pt x="115" y="25"/>
                  </a:lnTo>
                  <a:lnTo>
                    <a:pt x="124" y="19"/>
                  </a:lnTo>
                  <a:lnTo>
                    <a:pt x="119" y="14"/>
                  </a:lnTo>
                  <a:lnTo>
                    <a:pt x="119" y="8"/>
                  </a:lnTo>
                  <a:lnTo>
                    <a:pt x="95" y="5"/>
                  </a:lnTo>
                  <a:lnTo>
                    <a:pt x="92" y="2"/>
                  </a:lnTo>
                  <a:lnTo>
                    <a:pt x="73" y="0"/>
                  </a:lnTo>
                  <a:lnTo>
                    <a:pt x="63" y="17"/>
                  </a:lnTo>
                  <a:lnTo>
                    <a:pt x="67" y="23"/>
                  </a:lnTo>
                  <a:lnTo>
                    <a:pt x="44" y="37"/>
                  </a:lnTo>
                  <a:lnTo>
                    <a:pt x="40" y="37"/>
                  </a:lnTo>
                  <a:lnTo>
                    <a:pt x="38" y="37"/>
                  </a:lnTo>
                  <a:lnTo>
                    <a:pt x="40" y="43"/>
                  </a:lnTo>
                  <a:lnTo>
                    <a:pt x="38" y="46"/>
                  </a:lnTo>
                  <a:lnTo>
                    <a:pt x="26" y="46"/>
                  </a:lnTo>
                  <a:lnTo>
                    <a:pt x="17" y="57"/>
                  </a:lnTo>
                  <a:lnTo>
                    <a:pt x="0" y="65"/>
                  </a:lnTo>
                  <a:lnTo>
                    <a:pt x="9" y="75"/>
                  </a:lnTo>
                  <a:lnTo>
                    <a:pt x="15" y="80"/>
                  </a:lnTo>
                  <a:lnTo>
                    <a:pt x="15" y="89"/>
                  </a:lnTo>
                  <a:lnTo>
                    <a:pt x="12" y="100"/>
                  </a:lnTo>
                  <a:lnTo>
                    <a:pt x="20" y="100"/>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65" name="Freeform 47"/>
            <p:cNvSpPr>
              <a:spLocks/>
            </p:cNvSpPr>
            <p:nvPr/>
          </p:nvSpPr>
          <p:spPr bwMode="auto">
            <a:xfrm>
              <a:off x="1501" y="1202"/>
              <a:ext cx="205" cy="156"/>
            </a:xfrm>
            <a:custGeom>
              <a:avLst/>
              <a:gdLst>
                <a:gd name="T0" fmla="*/ 176 w 205"/>
                <a:gd name="T1" fmla="*/ 152 h 156"/>
                <a:gd name="T2" fmla="*/ 162 w 205"/>
                <a:gd name="T3" fmla="*/ 150 h 156"/>
                <a:gd name="T4" fmla="*/ 176 w 205"/>
                <a:gd name="T5" fmla="*/ 135 h 156"/>
                <a:gd name="T6" fmla="*/ 196 w 205"/>
                <a:gd name="T7" fmla="*/ 141 h 156"/>
                <a:gd name="T8" fmla="*/ 196 w 205"/>
                <a:gd name="T9" fmla="*/ 121 h 156"/>
                <a:gd name="T10" fmla="*/ 188 w 205"/>
                <a:gd name="T11" fmla="*/ 112 h 156"/>
                <a:gd name="T12" fmla="*/ 179 w 205"/>
                <a:gd name="T13" fmla="*/ 92 h 156"/>
                <a:gd name="T14" fmla="*/ 191 w 205"/>
                <a:gd name="T15" fmla="*/ 72 h 156"/>
                <a:gd name="T16" fmla="*/ 202 w 205"/>
                <a:gd name="T17" fmla="*/ 46 h 156"/>
                <a:gd name="T18" fmla="*/ 193 w 205"/>
                <a:gd name="T19" fmla="*/ 26 h 156"/>
                <a:gd name="T20" fmla="*/ 174 w 205"/>
                <a:gd name="T21" fmla="*/ 34 h 156"/>
                <a:gd name="T22" fmla="*/ 162 w 205"/>
                <a:gd name="T23" fmla="*/ 63 h 156"/>
                <a:gd name="T24" fmla="*/ 147 w 205"/>
                <a:gd name="T25" fmla="*/ 66 h 156"/>
                <a:gd name="T26" fmla="*/ 159 w 205"/>
                <a:gd name="T27" fmla="*/ 37 h 156"/>
                <a:gd name="T28" fmla="*/ 147 w 205"/>
                <a:gd name="T29" fmla="*/ 23 h 156"/>
                <a:gd name="T30" fmla="*/ 142 w 205"/>
                <a:gd name="T31" fmla="*/ 43 h 156"/>
                <a:gd name="T32" fmla="*/ 116 w 205"/>
                <a:gd name="T33" fmla="*/ 40 h 156"/>
                <a:gd name="T34" fmla="*/ 130 w 205"/>
                <a:gd name="T35" fmla="*/ 29 h 156"/>
                <a:gd name="T36" fmla="*/ 110 w 205"/>
                <a:gd name="T37" fmla="*/ 23 h 156"/>
                <a:gd name="T38" fmla="*/ 107 w 205"/>
                <a:gd name="T39" fmla="*/ 14 h 156"/>
                <a:gd name="T40" fmla="*/ 86 w 205"/>
                <a:gd name="T41" fmla="*/ 2 h 156"/>
                <a:gd name="T42" fmla="*/ 57 w 205"/>
                <a:gd name="T43" fmla="*/ 12 h 156"/>
                <a:gd name="T44" fmla="*/ 40 w 205"/>
                <a:gd name="T45" fmla="*/ 14 h 156"/>
                <a:gd name="T46" fmla="*/ 34 w 205"/>
                <a:gd name="T47" fmla="*/ 23 h 156"/>
                <a:gd name="T48" fmla="*/ 17 w 205"/>
                <a:gd name="T49" fmla="*/ 34 h 156"/>
                <a:gd name="T50" fmla="*/ 23 w 205"/>
                <a:gd name="T51" fmla="*/ 43 h 156"/>
                <a:gd name="T52" fmla="*/ 32 w 205"/>
                <a:gd name="T53" fmla="*/ 52 h 156"/>
                <a:gd name="T54" fmla="*/ 9 w 205"/>
                <a:gd name="T55" fmla="*/ 58 h 156"/>
                <a:gd name="T56" fmla="*/ 34 w 205"/>
                <a:gd name="T57" fmla="*/ 75 h 156"/>
                <a:gd name="T58" fmla="*/ 75 w 205"/>
                <a:gd name="T59" fmla="*/ 89 h 156"/>
                <a:gd name="T60" fmla="*/ 61 w 205"/>
                <a:gd name="T61" fmla="*/ 92 h 156"/>
                <a:gd name="T62" fmla="*/ 26 w 205"/>
                <a:gd name="T63" fmla="*/ 83 h 156"/>
                <a:gd name="T64" fmla="*/ 0 w 205"/>
                <a:gd name="T65" fmla="*/ 92 h 156"/>
                <a:gd name="T66" fmla="*/ 17 w 205"/>
                <a:gd name="T67" fmla="*/ 109 h 156"/>
                <a:gd name="T68" fmla="*/ 26 w 205"/>
                <a:gd name="T69" fmla="*/ 127 h 156"/>
                <a:gd name="T70" fmla="*/ 43 w 205"/>
                <a:gd name="T71" fmla="*/ 138 h 156"/>
                <a:gd name="T72" fmla="*/ 93 w 205"/>
                <a:gd name="T73" fmla="*/ 141 h 156"/>
                <a:gd name="T74" fmla="*/ 124 w 205"/>
                <a:gd name="T75" fmla="*/ 129 h 156"/>
                <a:gd name="T76" fmla="*/ 133 w 205"/>
                <a:gd name="T77" fmla="*/ 150 h 156"/>
                <a:gd name="T78" fmla="*/ 164 w 205"/>
                <a:gd name="T79"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5" h="156">
                  <a:moveTo>
                    <a:pt x="164" y="156"/>
                  </a:moveTo>
                  <a:lnTo>
                    <a:pt x="176" y="152"/>
                  </a:lnTo>
                  <a:lnTo>
                    <a:pt x="176" y="144"/>
                  </a:lnTo>
                  <a:lnTo>
                    <a:pt x="162" y="150"/>
                  </a:lnTo>
                  <a:lnTo>
                    <a:pt x="168" y="135"/>
                  </a:lnTo>
                  <a:lnTo>
                    <a:pt x="176" y="135"/>
                  </a:lnTo>
                  <a:lnTo>
                    <a:pt x="188" y="135"/>
                  </a:lnTo>
                  <a:lnTo>
                    <a:pt x="196" y="141"/>
                  </a:lnTo>
                  <a:lnTo>
                    <a:pt x="205" y="129"/>
                  </a:lnTo>
                  <a:lnTo>
                    <a:pt x="196" y="121"/>
                  </a:lnTo>
                  <a:lnTo>
                    <a:pt x="191" y="109"/>
                  </a:lnTo>
                  <a:lnTo>
                    <a:pt x="188" y="112"/>
                  </a:lnTo>
                  <a:lnTo>
                    <a:pt x="182" y="101"/>
                  </a:lnTo>
                  <a:lnTo>
                    <a:pt x="179" y="92"/>
                  </a:lnTo>
                  <a:lnTo>
                    <a:pt x="185" y="83"/>
                  </a:lnTo>
                  <a:lnTo>
                    <a:pt x="191" y="72"/>
                  </a:lnTo>
                  <a:lnTo>
                    <a:pt x="196" y="58"/>
                  </a:lnTo>
                  <a:lnTo>
                    <a:pt x="202" y="46"/>
                  </a:lnTo>
                  <a:lnTo>
                    <a:pt x="199" y="37"/>
                  </a:lnTo>
                  <a:lnTo>
                    <a:pt x="193" y="26"/>
                  </a:lnTo>
                  <a:lnTo>
                    <a:pt x="185" y="23"/>
                  </a:lnTo>
                  <a:lnTo>
                    <a:pt x="174" y="34"/>
                  </a:lnTo>
                  <a:lnTo>
                    <a:pt x="168" y="49"/>
                  </a:lnTo>
                  <a:lnTo>
                    <a:pt x="162" y="63"/>
                  </a:lnTo>
                  <a:lnTo>
                    <a:pt x="153" y="69"/>
                  </a:lnTo>
                  <a:lnTo>
                    <a:pt x="147" y="66"/>
                  </a:lnTo>
                  <a:lnTo>
                    <a:pt x="153" y="52"/>
                  </a:lnTo>
                  <a:lnTo>
                    <a:pt x="159" y="37"/>
                  </a:lnTo>
                  <a:lnTo>
                    <a:pt x="153" y="26"/>
                  </a:lnTo>
                  <a:lnTo>
                    <a:pt x="147" y="23"/>
                  </a:lnTo>
                  <a:lnTo>
                    <a:pt x="147" y="34"/>
                  </a:lnTo>
                  <a:lnTo>
                    <a:pt x="142" y="43"/>
                  </a:lnTo>
                  <a:lnTo>
                    <a:pt x="130" y="40"/>
                  </a:lnTo>
                  <a:lnTo>
                    <a:pt x="116" y="40"/>
                  </a:lnTo>
                  <a:lnTo>
                    <a:pt x="127" y="34"/>
                  </a:lnTo>
                  <a:lnTo>
                    <a:pt x="130" y="29"/>
                  </a:lnTo>
                  <a:lnTo>
                    <a:pt x="118" y="20"/>
                  </a:lnTo>
                  <a:lnTo>
                    <a:pt x="110" y="23"/>
                  </a:lnTo>
                  <a:lnTo>
                    <a:pt x="93" y="23"/>
                  </a:lnTo>
                  <a:lnTo>
                    <a:pt x="107" y="14"/>
                  </a:lnTo>
                  <a:lnTo>
                    <a:pt x="110" y="0"/>
                  </a:lnTo>
                  <a:lnTo>
                    <a:pt x="86" y="2"/>
                  </a:lnTo>
                  <a:lnTo>
                    <a:pt x="72" y="6"/>
                  </a:lnTo>
                  <a:lnTo>
                    <a:pt x="57" y="12"/>
                  </a:lnTo>
                  <a:lnTo>
                    <a:pt x="46" y="12"/>
                  </a:lnTo>
                  <a:lnTo>
                    <a:pt x="40" y="14"/>
                  </a:lnTo>
                  <a:lnTo>
                    <a:pt x="43" y="20"/>
                  </a:lnTo>
                  <a:lnTo>
                    <a:pt x="34" y="23"/>
                  </a:lnTo>
                  <a:lnTo>
                    <a:pt x="23" y="26"/>
                  </a:lnTo>
                  <a:lnTo>
                    <a:pt x="17" y="34"/>
                  </a:lnTo>
                  <a:lnTo>
                    <a:pt x="29" y="40"/>
                  </a:lnTo>
                  <a:lnTo>
                    <a:pt x="23" y="43"/>
                  </a:lnTo>
                  <a:lnTo>
                    <a:pt x="61" y="52"/>
                  </a:lnTo>
                  <a:lnTo>
                    <a:pt x="32" y="52"/>
                  </a:lnTo>
                  <a:lnTo>
                    <a:pt x="14" y="52"/>
                  </a:lnTo>
                  <a:lnTo>
                    <a:pt x="9" y="58"/>
                  </a:lnTo>
                  <a:lnTo>
                    <a:pt x="11" y="69"/>
                  </a:lnTo>
                  <a:lnTo>
                    <a:pt x="34" y="75"/>
                  </a:lnTo>
                  <a:lnTo>
                    <a:pt x="55" y="75"/>
                  </a:lnTo>
                  <a:lnTo>
                    <a:pt x="75" y="89"/>
                  </a:lnTo>
                  <a:lnTo>
                    <a:pt x="81" y="95"/>
                  </a:lnTo>
                  <a:lnTo>
                    <a:pt x="61" y="92"/>
                  </a:lnTo>
                  <a:lnTo>
                    <a:pt x="46" y="87"/>
                  </a:lnTo>
                  <a:lnTo>
                    <a:pt x="26" y="83"/>
                  </a:lnTo>
                  <a:lnTo>
                    <a:pt x="3" y="83"/>
                  </a:lnTo>
                  <a:lnTo>
                    <a:pt x="0" y="92"/>
                  </a:lnTo>
                  <a:lnTo>
                    <a:pt x="3" y="104"/>
                  </a:lnTo>
                  <a:lnTo>
                    <a:pt x="17" y="109"/>
                  </a:lnTo>
                  <a:lnTo>
                    <a:pt x="29" y="118"/>
                  </a:lnTo>
                  <a:lnTo>
                    <a:pt x="26" y="127"/>
                  </a:lnTo>
                  <a:lnTo>
                    <a:pt x="26" y="135"/>
                  </a:lnTo>
                  <a:lnTo>
                    <a:pt x="43" y="138"/>
                  </a:lnTo>
                  <a:lnTo>
                    <a:pt x="69" y="144"/>
                  </a:lnTo>
                  <a:lnTo>
                    <a:pt x="93" y="141"/>
                  </a:lnTo>
                  <a:lnTo>
                    <a:pt x="110" y="138"/>
                  </a:lnTo>
                  <a:lnTo>
                    <a:pt x="124" y="129"/>
                  </a:lnTo>
                  <a:lnTo>
                    <a:pt x="124" y="141"/>
                  </a:lnTo>
                  <a:lnTo>
                    <a:pt x="133" y="150"/>
                  </a:lnTo>
                  <a:lnTo>
                    <a:pt x="150" y="156"/>
                  </a:lnTo>
                  <a:lnTo>
                    <a:pt x="164" y="156"/>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66" name="Freeform 48"/>
            <p:cNvSpPr>
              <a:spLocks/>
            </p:cNvSpPr>
            <p:nvPr/>
          </p:nvSpPr>
          <p:spPr bwMode="auto">
            <a:xfrm>
              <a:off x="1960" y="965"/>
              <a:ext cx="420" cy="249"/>
            </a:xfrm>
            <a:custGeom>
              <a:avLst/>
              <a:gdLst>
                <a:gd name="T0" fmla="*/ 119 w 420"/>
                <a:gd name="T1" fmla="*/ 243 h 249"/>
                <a:gd name="T2" fmla="*/ 119 w 420"/>
                <a:gd name="T3" fmla="*/ 225 h 249"/>
                <a:gd name="T4" fmla="*/ 108 w 420"/>
                <a:gd name="T5" fmla="*/ 196 h 249"/>
                <a:gd name="T6" fmla="*/ 136 w 420"/>
                <a:gd name="T7" fmla="*/ 210 h 249"/>
                <a:gd name="T8" fmla="*/ 154 w 420"/>
                <a:gd name="T9" fmla="*/ 196 h 249"/>
                <a:gd name="T10" fmla="*/ 188 w 420"/>
                <a:gd name="T11" fmla="*/ 188 h 249"/>
                <a:gd name="T12" fmla="*/ 192 w 420"/>
                <a:gd name="T13" fmla="*/ 162 h 249"/>
                <a:gd name="T14" fmla="*/ 192 w 420"/>
                <a:gd name="T15" fmla="*/ 147 h 249"/>
                <a:gd name="T16" fmla="*/ 229 w 420"/>
                <a:gd name="T17" fmla="*/ 153 h 249"/>
                <a:gd name="T18" fmla="*/ 272 w 420"/>
                <a:gd name="T19" fmla="*/ 142 h 249"/>
                <a:gd name="T20" fmla="*/ 305 w 420"/>
                <a:gd name="T21" fmla="*/ 119 h 249"/>
                <a:gd name="T22" fmla="*/ 339 w 420"/>
                <a:gd name="T23" fmla="*/ 104 h 249"/>
                <a:gd name="T24" fmla="*/ 342 w 420"/>
                <a:gd name="T25" fmla="*/ 93 h 249"/>
                <a:gd name="T26" fmla="*/ 362 w 420"/>
                <a:gd name="T27" fmla="*/ 85 h 249"/>
                <a:gd name="T28" fmla="*/ 408 w 420"/>
                <a:gd name="T29" fmla="*/ 73 h 249"/>
                <a:gd name="T30" fmla="*/ 408 w 420"/>
                <a:gd name="T31" fmla="*/ 38 h 249"/>
                <a:gd name="T32" fmla="*/ 360 w 420"/>
                <a:gd name="T33" fmla="*/ 41 h 249"/>
                <a:gd name="T34" fmla="*/ 362 w 420"/>
                <a:gd name="T35" fmla="*/ 24 h 249"/>
                <a:gd name="T36" fmla="*/ 351 w 420"/>
                <a:gd name="T37" fmla="*/ 12 h 249"/>
                <a:gd name="T38" fmla="*/ 342 w 420"/>
                <a:gd name="T39" fmla="*/ 10 h 249"/>
                <a:gd name="T40" fmla="*/ 324 w 420"/>
                <a:gd name="T41" fmla="*/ 29 h 249"/>
                <a:gd name="T42" fmla="*/ 296 w 420"/>
                <a:gd name="T43" fmla="*/ 0 h 249"/>
                <a:gd name="T44" fmla="*/ 281 w 420"/>
                <a:gd name="T45" fmla="*/ 4 h 249"/>
                <a:gd name="T46" fmla="*/ 235 w 420"/>
                <a:gd name="T47" fmla="*/ 18 h 249"/>
                <a:gd name="T48" fmla="*/ 221 w 420"/>
                <a:gd name="T49" fmla="*/ 29 h 249"/>
                <a:gd name="T50" fmla="*/ 209 w 420"/>
                <a:gd name="T51" fmla="*/ 6 h 249"/>
                <a:gd name="T52" fmla="*/ 203 w 420"/>
                <a:gd name="T53" fmla="*/ 29 h 249"/>
                <a:gd name="T54" fmla="*/ 174 w 420"/>
                <a:gd name="T55" fmla="*/ 18 h 249"/>
                <a:gd name="T56" fmla="*/ 123 w 420"/>
                <a:gd name="T57" fmla="*/ 27 h 249"/>
                <a:gd name="T58" fmla="*/ 157 w 420"/>
                <a:gd name="T59" fmla="*/ 41 h 249"/>
                <a:gd name="T60" fmla="*/ 180 w 420"/>
                <a:gd name="T61" fmla="*/ 56 h 249"/>
                <a:gd name="T62" fmla="*/ 136 w 420"/>
                <a:gd name="T63" fmla="*/ 75 h 249"/>
                <a:gd name="T64" fmla="*/ 200 w 420"/>
                <a:gd name="T65" fmla="*/ 64 h 249"/>
                <a:gd name="T66" fmla="*/ 142 w 420"/>
                <a:gd name="T67" fmla="*/ 81 h 249"/>
                <a:gd name="T68" fmla="*/ 192 w 420"/>
                <a:gd name="T69" fmla="*/ 93 h 249"/>
                <a:gd name="T70" fmla="*/ 253 w 420"/>
                <a:gd name="T71" fmla="*/ 67 h 249"/>
                <a:gd name="T72" fmla="*/ 238 w 420"/>
                <a:gd name="T73" fmla="*/ 90 h 249"/>
                <a:gd name="T74" fmla="*/ 177 w 420"/>
                <a:gd name="T75" fmla="*/ 102 h 249"/>
                <a:gd name="T76" fmla="*/ 165 w 420"/>
                <a:gd name="T77" fmla="*/ 116 h 249"/>
                <a:gd name="T78" fmla="*/ 160 w 420"/>
                <a:gd name="T79" fmla="*/ 136 h 249"/>
                <a:gd name="T80" fmla="*/ 151 w 420"/>
                <a:gd name="T81" fmla="*/ 99 h 249"/>
                <a:gd name="T82" fmla="*/ 125 w 420"/>
                <a:gd name="T83" fmla="*/ 96 h 249"/>
                <a:gd name="T84" fmla="*/ 123 w 420"/>
                <a:gd name="T85" fmla="*/ 133 h 249"/>
                <a:gd name="T86" fmla="*/ 142 w 420"/>
                <a:gd name="T87" fmla="*/ 147 h 249"/>
                <a:gd name="T88" fmla="*/ 125 w 420"/>
                <a:gd name="T89" fmla="*/ 164 h 249"/>
                <a:gd name="T90" fmla="*/ 102 w 420"/>
                <a:gd name="T91" fmla="*/ 145 h 249"/>
                <a:gd name="T92" fmla="*/ 96 w 420"/>
                <a:gd name="T93" fmla="*/ 188 h 249"/>
                <a:gd name="T94" fmla="*/ 82 w 420"/>
                <a:gd name="T95" fmla="*/ 202 h 249"/>
                <a:gd name="T96" fmla="*/ 65 w 420"/>
                <a:gd name="T97" fmla="*/ 191 h 249"/>
                <a:gd name="T98" fmla="*/ 46 w 420"/>
                <a:gd name="T99" fmla="*/ 176 h 249"/>
                <a:gd name="T100" fmla="*/ 44 w 420"/>
                <a:gd name="T101" fmla="*/ 202 h 249"/>
                <a:gd name="T102" fmla="*/ 12 w 420"/>
                <a:gd name="T103" fmla="*/ 202 h 249"/>
                <a:gd name="T104" fmla="*/ 0 w 420"/>
                <a:gd name="T105" fmla="*/ 216 h 249"/>
                <a:gd name="T106" fmla="*/ 41 w 420"/>
                <a:gd name="T107" fmla="*/ 234 h 249"/>
                <a:gd name="T108" fmla="*/ 82 w 420"/>
                <a:gd name="T109" fmla="*/ 225 h 249"/>
                <a:gd name="T110" fmla="*/ 94 w 420"/>
                <a:gd name="T111" fmla="*/ 239 h 249"/>
                <a:gd name="T112" fmla="*/ 108 w 420"/>
                <a:gd name="T113"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0" h="249">
                  <a:moveTo>
                    <a:pt x="108" y="249"/>
                  </a:moveTo>
                  <a:lnTo>
                    <a:pt x="119" y="243"/>
                  </a:lnTo>
                  <a:lnTo>
                    <a:pt x="134" y="225"/>
                  </a:lnTo>
                  <a:lnTo>
                    <a:pt x="119" y="225"/>
                  </a:lnTo>
                  <a:lnTo>
                    <a:pt x="99" y="210"/>
                  </a:lnTo>
                  <a:lnTo>
                    <a:pt x="108" y="196"/>
                  </a:lnTo>
                  <a:lnTo>
                    <a:pt x="117" y="210"/>
                  </a:lnTo>
                  <a:lnTo>
                    <a:pt x="136" y="210"/>
                  </a:lnTo>
                  <a:lnTo>
                    <a:pt x="148" y="205"/>
                  </a:lnTo>
                  <a:lnTo>
                    <a:pt x="154" y="196"/>
                  </a:lnTo>
                  <a:lnTo>
                    <a:pt x="180" y="196"/>
                  </a:lnTo>
                  <a:lnTo>
                    <a:pt x="188" y="188"/>
                  </a:lnTo>
                  <a:lnTo>
                    <a:pt x="203" y="174"/>
                  </a:lnTo>
                  <a:lnTo>
                    <a:pt x="192" y="162"/>
                  </a:lnTo>
                  <a:lnTo>
                    <a:pt x="171" y="162"/>
                  </a:lnTo>
                  <a:lnTo>
                    <a:pt x="192" y="147"/>
                  </a:lnTo>
                  <a:lnTo>
                    <a:pt x="209" y="150"/>
                  </a:lnTo>
                  <a:lnTo>
                    <a:pt x="229" y="153"/>
                  </a:lnTo>
                  <a:lnTo>
                    <a:pt x="253" y="147"/>
                  </a:lnTo>
                  <a:lnTo>
                    <a:pt x="272" y="142"/>
                  </a:lnTo>
                  <a:lnTo>
                    <a:pt x="290" y="127"/>
                  </a:lnTo>
                  <a:lnTo>
                    <a:pt x="305" y="119"/>
                  </a:lnTo>
                  <a:lnTo>
                    <a:pt x="322" y="110"/>
                  </a:lnTo>
                  <a:lnTo>
                    <a:pt x="339" y="104"/>
                  </a:lnTo>
                  <a:lnTo>
                    <a:pt x="371" y="90"/>
                  </a:lnTo>
                  <a:lnTo>
                    <a:pt x="342" y="93"/>
                  </a:lnTo>
                  <a:lnTo>
                    <a:pt x="330" y="85"/>
                  </a:lnTo>
                  <a:lnTo>
                    <a:pt x="362" y="85"/>
                  </a:lnTo>
                  <a:lnTo>
                    <a:pt x="389" y="81"/>
                  </a:lnTo>
                  <a:lnTo>
                    <a:pt x="408" y="73"/>
                  </a:lnTo>
                  <a:lnTo>
                    <a:pt x="420" y="64"/>
                  </a:lnTo>
                  <a:lnTo>
                    <a:pt x="408" y="38"/>
                  </a:lnTo>
                  <a:lnTo>
                    <a:pt x="389" y="38"/>
                  </a:lnTo>
                  <a:lnTo>
                    <a:pt x="360" y="41"/>
                  </a:lnTo>
                  <a:lnTo>
                    <a:pt x="389" y="29"/>
                  </a:lnTo>
                  <a:lnTo>
                    <a:pt x="362" y="24"/>
                  </a:lnTo>
                  <a:lnTo>
                    <a:pt x="362" y="12"/>
                  </a:lnTo>
                  <a:lnTo>
                    <a:pt x="351" y="12"/>
                  </a:lnTo>
                  <a:lnTo>
                    <a:pt x="345" y="21"/>
                  </a:lnTo>
                  <a:lnTo>
                    <a:pt x="342" y="10"/>
                  </a:lnTo>
                  <a:lnTo>
                    <a:pt x="333" y="12"/>
                  </a:lnTo>
                  <a:lnTo>
                    <a:pt x="324" y="29"/>
                  </a:lnTo>
                  <a:lnTo>
                    <a:pt x="322" y="10"/>
                  </a:lnTo>
                  <a:lnTo>
                    <a:pt x="296" y="0"/>
                  </a:lnTo>
                  <a:lnTo>
                    <a:pt x="293" y="29"/>
                  </a:lnTo>
                  <a:lnTo>
                    <a:pt x="281" y="4"/>
                  </a:lnTo>
                  <a:lnTo>
                    <a:pt x="255" y="6"/>
                  </a:lnTo>
                  <a:lnTo>
                    <a:pt x="235" y="18"/>
                  </a:lnTo>
                  <a:lnTo>
                    <a:pt x="238" y="38"/>
                  </a:lnTo>
                  <a:lnTo>
                    <a:pt x="221" y="29"/>
                  </a:lnTo>
                  <a:lnTo>
                    <a:pt x="224" y="15"/>
                  </a:lnTo>
                  <a:lnTo>
                    <a:pt x="209" y="6"/>
                  </a:lnTo>
                  <a:lnTo>
                    <a:pt x="192" y="15"/>
                  </a:lnTo>
                  <a:lnTo>
                    <a:pt x="203" y="29"/>
                  </a:lnTo>
                  <a:lnTo>
                    <a:pt x="180" y="24"/>
                  </a:lnTo>
                  <a:lnTo>
                    <a:pt x="174" y="18"/>
                  </a:lnTo>
                  <a:lnTo>
                    <a:pt x="154" y="24"/>
                  </a:lnTo>
                  <a:lnTo>
                    <a:pt x="123" y="27"/>
                  </a:lnTo>
                  <a:lnTo>
                    <a:pt x="123" y="35"/>
                  </a:lnTo>
                  <a:lnTo>
                    <a:pt x="157" y="41"/>
                  </a:lnTo>
                  <a:lnTo>
                    <a:pt x="113" y="52"/>
                  </a:lnTo>
                  <a:lnTo>
                    <a:pt x="180" y="56"/>
                  </a:lnTo>
                  <a:lnTo>
                    <a:pt x="119" y="61"/>
                  </a:lnTo>
                  <a:lnTo>
                    <a:pt x="136" y="75"/>
                  </a:lnTo>
                  <a:lnTo>
                    <a:pt x="165" y="64"/>
                  </a:lnTo>
                  <a:lnTo>
                    <a:pt x="200" y="64"/>
                  </a:lnTo>
                  <a:lnTo>
                    <a:pt x="160" y="70"/>
                  </a:lnTo>
                  <a:lnTo>
                    <a:pt x="142" y="81"/>
                  </a:lnTo>
                  <a:lnTo>
                    <a:pt x="160" y="90"/>
                  </a:lnTo>
                  <a:lnTo>
                    <a:pt x="192" y="93"/>
                  </a:lnTo>
                  <a:lnTo>
                    <a:pt x="221" y="79"/>
                  </a:lnTo>
                  <a:lnTo>
                    <a:pt x="253" y="67"/>
                  </a:lnTo>
                  <a:lnTo>
                    <a:pt x="224" y="87"/>
                  </a:lnTo>
                  <a:lnTo>
                    <a:pt x="238" y="90"/>
                  </a:lnTo>
                  <a:lnTo>
                    <a:pt x="206" y="99"/>
                  </a:lnTo>
                  <a:lnTo>
                    <a:pt x="177" y="102"/>
                  </a:lnTo>
                  <a:lnTo>
                    <a:pt x="163" y="102"/>
                  </a:lnTo>
                  <a:lnTo>
                    <a:pt x="165" y="116"/>
                  </a:lnTo>
                  <a:lnTo>
                    <a:pt x="177" y="127"/>
                  </a:lnTo>
                  <a:lnTo>
                    <a:pt x="160" y="136"/>
                  </a:lnTo>
                  <a:lnTo>
                    <a:pt x="157" y="119"/>
                  </a:lnTo>
                  <a:lnTo>
                    <a:pt x="151" y="99"/>
                  </a:lnTo>
                  <a:lnTo>
                    <a:pt x="140" y="93"/>
                  </a:lnTo>
                  <a:lnTo>
                    <a:pt x="125" y="96"/>
                  </a:lnTo>
                  <a:lnTo>
                    <a:pt x="119" y="113"/>
                  </a:lnTo>
                  <a:lnTo>
                    <a:pt x="123" y="133"/>
                  </a:lnTo>
                  <a:lnTo>
                    <a:pt x="128" y="145"/>
                  </a:lnTo>
                  <a:lnTo>
                    <a:pt x="142" y="147"/>
                  </a:lnTo>
                  <a:lnTo>
                    <a:pt x="131" y="156"/>
                  </a:lnTo>
                  <a:lnTo>
                    <a:pt x="125" y="164"/>
                  </a:lnTo>
                  <a:lnTo>
                    <a:pt x="113" y="150"/>
                  </a:lnTo>
                  <a:lnTo>
                    <a:pt x="102" y="145"/>
                  </a:lnTo>
                  <a:lnTo>
                    <a:pt x="82" y="191"/>
                  </a:lnTo>
                  <a:lnTo>
                    <a:pt x="96" y="188"/>
                  </a:lnTo>
                  <a:lnTo>
                    <a:pt x="105" y="188"/>
                  </a:lnTo>
                  <a:lnTo>
                    <a:pt x="82" y="202"/>
                  </a:lnTo>
                  <a:lnTo>
                    <a:pt x="67" y="202"/>
                  </a:lnTo>
                  <a:lnTo>
                    <a:pt x="65" y="191"/>
                  </a:lnTo>
                  <a:lnTo>
                    <a:pt x="62" y="176"/>
                  </a:lnTo>
                  <a:lnTo>
                    <a:pt x="46" y="176"/>
                  </a:lnTo>
                  <a:lnTo>
                    <a:pt x="44" y="188"/>
                  </a:lnTo>
                  <a:lnTo>
                    <a:pt x="44" y="202"/>
                  </a:lnTo>
                  <a:lnTo>
                    <a:pt x="24" y="193"/>
                  </a:lnTo>
                  <a:lnTo>
                    <a:pt x="12" y="202"/>
                  </a:lnTo>
                  <a:lnTo>
                    <a:pt x="4" y="210"/>
                  </a:lnTo>
                  <a:lnTo>
                    <a:pt x="0" y="216"/>
                  </a:lnTo>
                  <a:lnTo>
                    <a:pt x="18" y="225"/>
                  </a:lnTo>
                  <a:lnTo>
                    <a:pt x="41" y="234"/>
                  </a:lnTo>
                  <a:lnTo>
                    <a:pt x="73" y="237"/>
                  </a:lnTo>
                  <a:lnTo>
                    <a:pt x="82" y="225"/>
                  </a:lnTo>
                  <a:lnTo>
                    <a:pt x="90" y="234"/>
                  </a:lnTo>
                  <a:lnTo>
                    <a:pt x="94" y="239"/>
                  </a:lnTo>
                  <a:lnTo>
                    <a:pt x="88" y="245"/>
                  </a:lnTo>
                  <a:lnTo>
                    <a:pt x="108" y="249"/>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67" name="Freeform 49"/>
            <p:cNvSpPr>
              <a:spLocks/>
            </p:cNvSpPr>
            <p:nvPr/>
          </p:nvSpPr>
          <p:spPr bwMode="auto">
            <a:xfrm>
              <a:off x="1857" y="1268"/>
              <a:ext cx="292" cy="355"/>
            </a:xfrm>
            <a:custGeom>
              <a:avLst/>
              <a:gdLst>
                <a:gd name="T0" fmla="*/ 182 w 292"/>
                <a:gd name="T1" fmla="*/ 326 h 355"/>
                <a:gd name="T2" fmla="*/ 205 w 292"/>
                <a:gd name="T3" fmla="*/ 332 h 355"/>
                <a:gd name="T4" fmla="*/ 228 w 292"/>
                <a:gd name="T5" fmla="*/ 314 h 355"/>
                <a:gd name="T6" fmla="*/ 205 w 292"/>
                <a:gd name="T7" fmla="*/ 263 h 355"/>
                <a:gd name="T8" fmla="*/ 211 w 292"/>
                <a:gd name="T9" fmla="*/ 231 h 355"/>
                <a:gd name="T10" fmla="*/ 237 w 292"/>
                <a:gd name="T11" fmla="*/ 265 h 355"/>
                <a:gd name="T12" fmla="*/ 272 w 292"/>
                <a:gd name="T13" fmla="*/ 254 h 355"/>
                <a:gd name="T14" fmla="*/ 283 w 292"/>
                <a:gd name="T15" fmla="*/ 225 h 355"/>
                <a:gd name="T16" fmla="*/ 245 w 292"/>
                <a:gd name="T17" fmla="*/ 196 h 355"/>
                <a:gd name="T18" fmla="*/ 243 w 292"/>
                <a:gd name="T19" fmla="*/ 165 h 355"/>
                <a:gd name="T20" fmla="*/ 251 w 292"/>
                <a:gd name="T21" fmla="*/ 150 h 355"/>
                <a:gd name="T22" fmla="*/ 243 w 292"/>
                <a:gd name="T23" fmla="*/ 130 h 355"/>
                <a:gd name="T24" fmla="*/ 222 w 292"/>
                <a:gd name="T25" fmla="*/ 104 h 355"/>
                <a:gd name="T26" fmla="*/ 199 w 292"/>
                <a:gd name="T27" fmla="*/ 101 h 355"/>
                <a:gd name="T28" fmla="*/ 191 w 292"/>
                <a:gd name="T29" fmla="*/ 78 h 355"/>
                <a:gd name="T30" fmla="*/ 191 w 292"/>
                <a:gd name="T31" fmla="*/ 61 h 355"/>
                <a:gd name="T32" fmla="*/ 150 w 292"/>
                <a:gd name="T33" fmla="*/ 57 h 355"/>
                <a:gd name="T34" fmla="*/ 132 w 292"/>
                <a:gd name="T35" fmla="*/ 57 h 355"/>
                <a:gd name="T36" fmla="*/ 138 w 292"/>
                <a:gd name="T37" fmla="*/ 32 h 355"/>
                <a:gd name="T38" fmla="*/ 107 w 292"/>
                <a:gd name="T39" fmla="*/ 17 h 355"/>
                <a:gd name="T40" fmla="*/ 75 w 292"/>
                <a:gd name="T41" fmla="*/ 46 h 355"/>
                <a:gd name="T42" fmla="*/ 67 w 292"/>
                <a:gd name="T43" fmla="*/ 67 h 355"/>
                <a:gd name="T44" fmla="*/ 55 w 292"/>
                <a:gd name="T45" fmla="*/ 69 h 355"/>
                <a:gd name="T46" fmla="*/ 57 w 292"/>
                <a:gd name="T47" fmla="*/ 29 h 355"/>
                <a:gd name="T48" fmla="*/ 101 w 292"/>
                <a:gd name="T49" fmla="*/ 3 h 355"/>
                <a:gd name="T50" fmla="*/ 32 w 292"/>
                <a:gd name="T51" fmla="*/ 20 h 355"/>
                <a:gd name="T52" fmla="*/ 8 w 292"/>
                <a:gd name="T53" fmla="*/ 40 h 355"/>
                <a:gd name="T54" fmla="*/ 20 w 292"/>
                <a:gd name="T55" fmla="*/ 75 h 355"/>
                <a:gd name="T56" fmla="*/ 23 w 292"/>
                <a:gd name="T57" fmla="*/ 95 h 355"/>
                <a:gd name="T58" fmla="*/ 75 w 292"/>
                <a:gd name="T59" fmla="*/ 118 h 355"/>
                <a:gd name="T60" fmla="*/ 101 w 292"/>
                <a:gd name="T61" fmla="*/ 124 h 355"/>
                <a:gd name="T62" fmla="*/ 107 w 292"/>
                <a:gd name="T63" fmla="*/ 107 h 355"/>
                <a:gd name="T64" fmla="*/ 127 w 292"/>
                <a:gd name="T65" fmla="*/ 136 h 355"/>
                <a:gd name="T66" fmla="*/ 124 w 292"/>
                <a:gd name="T67" fmla="*/ 159 h 355"/>
                <a:gd name="T68" fmla="*/ 156 w 292"/>
                <a:gd name="T69" fmla="*/ 176 h 355"/>
                <a:gd name="T70" fmla="*/ 144 w 292"/>
                <a:gd name="T71" fmla="*/ 213 h 355"/>
                <a:gd name="T72" fmla="*/ 127 w 292"/>
                <a:gd name="T73" fmla="*/ 236 h 355"/>
                <a:gd name="T74" fmla="*/ 101 w 292"/>
                <a:gd name="T75" fmla="*/ 248 h 355"/>
                <a:gd name="T76" fmla="*/ 63 w 292"/>
                <a:gd name="T77" fmla="*/ 251 h 355"/>
                <a:gd name="T78" fmla="*/ 87 w 292"/>
                <a:gd name="T79" fmla="*/ 271 h 355"/>
                <a:gd name="T80" fmla="*/ 107 w 292"/>
                <a:gd name="T81" fmla="*/ 268 h 355"/>
                <a:gd name="T82" fmla="*/ 132 w 292"/>
                <a:gd name="T83" fmla="*/ 297 h 355"/>
                <a:gd name="T84" fmla="*/ 136 w 292"/>
                <a:gd name="T85" fmla="*/ 320 h 355"/>
                <a:gd name="T86" fmla="*/ 182 w 292"/>
                <a:gd name="T87" fmla="*/ 355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2" h="355">
                  <a:moveTo>
                    <a:pt x="193" y="355"/>
                  </a:moveTo>
                  <a:lnTo>
                    <a:pt x="193" y="344"/>
                  </a:lnTo>
                  <a:lnTo>
                    <a:pt x="182" y="326"/>
                  </a:lnTo>
                  <a:lnTo>
                    <a:pt x="170" y="300"/>
                  </a:lnTo>
                  <a:lnTo>
                    <a:pt x="191" y="317"/>
                  </a:lnTo>
                  <a:lnTo>
                    <a:pt x="205" y="332"/>
                  </a:lnTo>
                  <a:lnTo>
                    <a:pt x="214" y="338"/>
                  </a:lnTo>
                  <a:lnTo>
                    <a:pt x="220" y="332"/>
                  </a:lnTo>
                  <a:lnTo>
                    <a:pt x="228" y="314"/>
                  </a:lnTo>
                  <a:lnTo>
                    <a:pt x="225" y="292"/>
                  </a:lnTo>
                  <a:lnTo>
                    <a:pt x="214" y="277"/>
                  </a:lnTo>
                  <a:lnTo>
                    <a:pt x="205" y="263"/>
                  </a:lnTo>
                  <a:lnTo>
                    <a:pt x="199" y="245"/>
                  </a:lnTo>
                  <a:lnTo>
                    <a:pt x="214" y="242"/>
                  </a:lnTo>
                  <a:lnTo>
                    <a:pt x="211" y="231"/>
                  </a:lnTo>
                  <a:lnTo>
                    <a:pt x="222" y="231"/>
                  </a:lnTo>
                  <a:lnTo>
                    <a:pt x="228" y="245"/>
                  </a:lnTo>
                  <a:lnTo>
                    <a:pt x="237" y="265"/>
                  </a:lnTo>
                  <a:lnTo>
                    <a:pt x="249" y="277"/>
                  </a:lnTo>
                  <a:lnTo>
                    <a:pt x="257" y="259"/>
                  </a:lnTo>
                  <a:lnTo>
                    <a:pt x="272" y="254"/>
                  </a:lnTo>
                  <a:lnTo>
                    <a:pt x="289" y="240"/>
                  </a:lnTo>
                  <a:lnTo>
                    <a:pt x="292" y="231"/>
                  </a:lnTo>
                  <a:lnTo>
                    <a:pt x="283" y="225"/>
                  </a:lnTo>
                  <a:lnTo>
                    <a:pt x="268" y="225"/>
                  </a:lnTo>
                  <a:lnTo>
                    <a:pt x="263" y="202"/>
                  </a:lnTo>
                  <a:lnTo>
                    <a:pt x="245" y="196"/>
                  </a:lnTo>
                  <a:lnTo>
                    <a:pt x="237" y="182"/>
                  </a:lnTo>
                  <a:lnTo>
                    <a:pt x="228" y="170"/>
                  </a:lnTo>
                  <a:lnTo>
                    <a:pt x="243" y="165"/>
                  </a:lnTo>
                  <a:lnTo>
                    <a:pt x="254" y="165"/>
                  </a:lnTo>
                  <a:lnTo>
                    <a:pt x="231" y="153"/>
                  </a:lnTo>
                  <a:lnTo>
                    <a:pt x="251" y="150"/>
                  </a:lnTo>
                  <a:lnTo>
                    <a:pt x="245" y="138"/>
                  </a:lnTo>
                  <a:lnTo>
                    <a:pt x="234" y="138"/>
                  </a:lnTo>
                  <a:lnTo>
                    <a:pt x="243" y="130"/>
                  </a:lnTo>
                  <a:lnTo>
                    <a:pt x="234" y="121"/>
                  </a:lnTo>
                  <a:lnTo>
                    <a:pt x="222" y="113"/>
                  </a:lnTo>
                  <a:lnTo>
                    <a:pt x="222" y="104"/>
                  </a:lnTo>
                  <a:lnTo>
                    <a:pt x="220" y="95"/>
                  </a:lnTo>
                  <a:lnTo>
                    <a:pt x="211" y="89"/>
                  </a:lnTo>
                  <a:lnTo>
                    <a:pt x="199" y="101"/>
                  </a:lnTo>
                  <a:lnTo>
                    <a:pt x="197" y="86"/>
                  </a:lnTo>
                  <a:lnTo>
                    <a:pt x="180" y="84"/>
                  </a:lnTo>
                  <a:lnTo>
                    <a:pt x="191" y="78"/>
                  </a:lnTo>
                  <a:lnTo>
                    <a:pt x="180" y="72"/>
                  </a:lnTo>
                  <a:lnTo>
                    <a:pt x="193" y="69"/>
                  </a:lnTo>
                  <a:lnTo>
                    <a:pt x="191" y="61"/>
                  </a:lnTo>
                  <a:lnTo>
                    <a:pt x="174" y="55"/>
                  </a:lnTo>
                  <a:lnTo>
                    <a:pt x="161" y="52"/>
                  </a:lnTo>
                  <a:lnTo>
                    <a:pt x="150" y="57"/>
                  </a:lnTo>
                  <a:lnTo>
                    <a:pt x="153" y="67"/>
                  </a:lnTo>
                  <a:lnTo>
                    <a:pt x="138" y="61"/>
                  </a:lnTo>
                  <a:lnTo>
                    <a:pt x="132" y="57"/>
                  </a:lnTo>
                  <a:lnTo>
                    <a:pt x="119" y="67"/>
                  </a:lnTo>
                  <a:lnTo>
                    <a:pt x="132" y="46"/>
                  </a:lnTo>
                  <a:lnTo>
                    <a:pt x="138" y="32"/>
                  </a:lnTo>
                  <a:lnTo>
                    <a:pt x="136" y="26"/>
                  </a:lnTo>
                  <a:lnTo>
                    <a:pt x="138" y="15"/>
                  </a:lnTo>
                  <a:lnTo>
                    <a:pt x="107" y="17"/>
                  </a:lnTo>
                  <a:lnTo>
                    <a:pt x="90" y="26"/>
                  </a:lnTo>
                  <a:lnTo>
                    <a:pt x="78" y="35"/>
                  </a:lnTo>
                  <a:lnTo>
                    <a:pt x="75" y="46"/>
                  </a:lnTo>
                  <a:lnTo>
                    <a:pt x="67" y="49"/>
                  </a:lnTo>
                  <a:lnTo>
                    <a:pt x="61" y="63"/>
                  </a:lnTo>
                  <a:lnTo>
                    <a:pt x="67" y="67"/>
                  </a:lnTo>
                  <a:lnTo>
                    <a:pt x="52" y="84"/>
                  </a:lnTo>
                  <a:lnTo>
                    <a:pt x="35" y="81"/>
                  </a:lnTo>
                  <a:lnTo>
                    <a:pt x="55" y="69"/>
                  </a:lnTo>
                  <a:lnTo>
                    <a:pt x="49" y="55"/>
                  </a:lnTo>
                  <a:lnTo>
                    <a:pt x="57" y="40"/>
                  </a:lnTo>
                  <a:lnTo>
                    <a:pt x="57" y="29"/>
                  </a:lnTo>
                  <a:lnTo>
                    <a:pt x="75" y="17"/>
                  </a:lnTo>
                  <a:lnTo>
                    <a:pt x="90" y="9"/>
                  </a:lnTo>
                  <a:lnTo>
                    <a:pt x="101" y="3"/>
                  </a:lnTo>
                  <a:lnTo>
                    <a:pt x="67" y="0"/>
                  </a:lnTo>
                  <a:lnTo>
                    <a:pt x="46" y="11"/>
                  </a:lnTo>
                  <a:lnTo>
                    <a:pt x="32" y="20"/>
                  </a:lnTo>
                  <a:lnTo>
                    <a:pt x="14" y="35"/>
                  </a:lnTo>
                  <a:lnTo>
                    <a:pt x="17" y="38"/>
                  </a:lnTo>
                  <a:lnTo>
                    <a:pt x="8" y="40"/>
                  </a:lnTo>
                  <a:lnTo>
                    <a:pt x="0" y="61"/>
                  </a:lnTo>
                  <a:lnTo>
                    <a:pt x="20" y="67"/>
                  </a:lnTo>
                  <a:lnTo>
                    <a:pt x="20" y="75"/>
                  </a:lnTo>
                  <a:lnTo>
                    <a:pt x="0" y="72"/>
                  </a:lnTo>
                  <a:lnTo>
                    <a:pt x="6" y="92"/>
                  </a:lnTo>
                  <a:lnTo>
                    <a:pt x="23" y="95"/>
                  </a:lnTo>
                  <a:lnTo>
                    <a:pt x="38" y="107"/>
                  </a:lnTo>
                  <a:lnTo>
                    <a:pt x="57" y="113"/>
                  </a:lnTo>
                  <a:lnTo>
                    <a:pt x="75" y="118"/>
                  </a:lnTo>
                  <a:lnTo>
                    <a:pt x="84" y="124"/>
                  </a:lnTo>
                  <a:lnTo>
                    <a:pt x="81" y="113"/>
                  </a:lnTo>
                  <a:lnTo>
                    <a:pt x="101" y="124"/>
                  </a:lnTo>
                  <a:lnTo>
                    <a:pt x="109" y="124"/>
                  </a:lnTo>
                  <a:lnTo>
                    <a:pt x="113" y="113"/>
                  </a:lnTo>
                  <a:lnTo>
                    <a:pt x="107" y="107"/>
                  </a:lnTo>
                  <a:lnTo>
                    <a:pt x="119" y="107"/>
                  </a:lnTo>
                  <a:lnTo>
                    <a:pt x="127" y="118"/>
                  </a:lnTo>
                  <a:lnTo>
                    <a:pt x="127" y="136"/>
                  </a:lnTo>
                  <a:lnTo>
                    <a:pt x="138" y="150"/>
                  </a:lnTo>
                  <a:lnTo>
                    <a:pt x="127" y="150"/>
                  </a:lnTo>
                  <a:lnTo>
                    <a:pt x="124" y="159"/>
                  </a:lnTo>
                  <a:lnTo>
                    <a:pt x="144" y="156"/>
                  </a:lnTo>
                  <a:lnTo>
                    <a:pt x="147" y="165"/>
                  </a:lnTo>
                  <a:lnTo>
                    <a:pt x="156" y="176"/>
                  </a:lnTo>
                  <a:lnTo>
                    <a:pt x="156" y="190"/>
                  </a:lnTo>
                  <a:lnTo>
                    <a:pt x="156" y="202"/>
                  </a:lnTo>
                  <a:lnTo>
                    <a:pt x="144" y="213"/>
                  </a:lnTo>
                  <a:lnTo>
                    <a:pt x="130" y="223"/>
                  </a:lnTo>
                  <a:lnTo>
                    <a:pt x="121" y="225"/>
                  </a:lnTo>
                  <a:lnTo>
                    <a:pt x="127" y="236"/>
                  </a:lnTo>
                  <a:lnTo>
                    <a:pt x="124" y="245"/>
                  </a:lnTo>
                  <a:lnTo>
                    <a:pt x="115" y="242"/>
                  </a:lnTo>
                  <a:lnTo>
                    <a:pt x="101" y="248"/>
                  </a:lnTo>
                  <a:lnTo>
                    <a:pt x="81" y="242"/>
                  </a:lnTo>
                  <a:lnTo>
                    <a:pt x="75" y="240"/>
                  </a:lnTo>
                  <a:lnTo>
                    <a:pt x="63" y="251"/>
                  </a:lnTo>
                  <a:lnTo>
                    <a:pt x="61" y="265"/>
                  </a:lnTo>
                  <a:lnTo>
                    <a:pt x="75" y="274"/>
                  </a:lnTo>
                  <a:lnTo>
                    <a:pt x="87" y="271"/>
                  </a:lnTo>
                  <a:lnTo>
                    <a:pt x="92" y="271"/>
                  </a:lnTo>
                  <a:lnTo>
                    <a:pt x="104" y="274"/>
                  </a:lnTo>
                  <a:lnTo>
                    <a:pt x="107" y="268"/>
                  </a:lnTo>
                  <a:lnTo>
                    <a:pt x="113" y="274"/>
                  </a:lnTo>
                  <a:lnTo>
                    <a:pt x="121" y="288"/>
                  </a:lnTo>
                  <a:lnTo>
                    <a:pt x="132" y="297"/>
                  </a:lnTo>
                  <a:lnTo>
                    <a:pt x="130" y="303"/>
                  </a:lnTo>
                  <a:lnTo>
                    <a:pt x="127" y="306"/>
                  </a:lnTo>
                  <a:lnTo>
                    <a:pt x="136" y="320"/>
                  </a:lnTo>
                  <a:lnTo>
                    <a:pt x="150" y="329"/>
                  </a:lnTo>
                  <a:lnTo>
                    <a:pt x="170" y="349"/>
                  </a:lnTo>
                  <a:lnTo>
                    <a:pt x="182" y="355"/>
                  </a:lnTo>
                  <a:lnTo>
                    <a:pt x="193" y="355"/>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68" name="Freeform 50"/>
            <p:cNvSpPr>
              <a:spLocks/>
            </p:cNvSpPr>
            <p:nvPr/>
          </p:nvSpPr>
          <p:spPr bwMode="auto">
            <a:xfrm>
              <a:off x="674" y="1104"/>
              <a:ext cx="1466" cy="1430"/>
            </a:xfrm>
            <a:custGeom>
              <a:avLst/>
              <a:gdLst>
                <a:gd name="T0" fmla="*/ 229 w 1466"/>
                <a:gd name="T1" fmla="*/ 35 h 1430"/>
                <a:gd name="T2" fmla="*/ 408 w 1466"/>
                <a:gd name="T3" fmla="*/ 0 h 1430"/>
                <a:gd name="T4" fmla="*/ 442 w 1466"/>
                <a:gd name="T5" fmla="*/ 49 h 1430"/>
                <a:gd name="T6" fmla="*/ 555 w 1466"/>
                <a:gd name="T7" fmla="*/ 115 h 1430"/>
                <a:gd name="T8" fmla="*/ 631 w 1466"/>
                <a:gd name="T9" fmla="*/ 150 h 1430"/>
                <a:gd name="T10" fmla="*/ 714 w 1466"/>
                <a:gd name="T11" fmla="*/ 167 h 1430"/>
                <a:gd name="T12" fmla="*/ 830 w 1466"/>
                <a:gd name="T13" fmla="*/ 213 h 1430"/>
                <a:gd name="T14" fmla="*/ 891 w 1466"/>
                <a:gd name="T15" fmla="*/ 297 h 1430"/>
                <a:gd name="T16" fmla="*/ 955 w 1466"/>
                <a:gd name="T17" fmla="*/ 268 h 1430"/>
                <a:gd name="T18" fmla="*/ 1043 w 1466"/>
                <a:gd name="T19" fmla="*/ 279 h 1430"/>
                <a:gd name="T20" fmla="*/ 1064 w 1466"/>
                <a:gd name="T21" fmla="*/ 294 h 1430"/>
                <a:gd name="T22" fmla="*/ 1102 w 1466"/>
                <a:gd name="T23" fmla="*/ 265 h 1430"/>
                <a:gd name="T24" fmla="*/ 1122 w 1466"/>
                <a:gd name="T25" fmla="*/ 204 h 1430"/>
                <a:gd name="T26" fmla="*/ 1137 w 1466"/>
                <a:gd name="T27" fmla="*/ 265 h 1430"/>
                <a:gd name="T28" fmla="*/ 1209 w 1466"/>
                <a:gd name="T29" fmla="*/ 297 h 1430"/>
                <a:gd name="T30" fmla="*/ 1227 w 1466"/>
                <a:gd name="T31" fmla="*/ 354 h 1430"/>
                <a:gd name="T32" fmla="*/ 1102 w 1466"/>
                <a:gd name="T33" fmla="*/ 363 h 1430"/>
                <a:gd name="T34" fmla="*/ 1049 w 1466"/>
                <a:gd name="T35" fmla="*/ 421 h 1430"/>
                <a:gd name="T36" fmla="*/ 978 w 1466"/>
                <a:gd name="T37" fmla="*/ 600 h 1430"/>
                <a:gd name="T38" fmla="*/ 1108 w 1466"/>
                <a:gd name="T39" fmla="*/ 741 h 1430"/>
                <a:gd name="T40" fmla="*/ 1209 w 1466"/>
                <a:gd name="T41" fmla="*/ 551 h 1430"/>
                <a:gd name="T42" fmla="*/ 1304 w 1466"/>
                <a:gd name="T43" fmla="*/ 583 h 1430"/>
                <a:gd name="T44" fmla="*/ 1397 w 1466"/>
                <a:gd name="T45" fmla="*/ 660 h 1430"/>
                <a:gd name="T46" fmla="*/ 1457 w 1466"/>
                <a:gd name="T47" fmla="*/ 726 h 1430"/>
                <a:gd name="T48" fmla="*/ 1296 w 1466"/>
                <a:gd name="T49" fmla="*/ 813 h 1430"/>
                <a:gd name="T50" fmla="*/ 1310 w 1466"/>
                <a:gd name="T51" fmla="*/ 911 h 1430"/>
                <a:gd name="T52" fmla="*/ 1246 w 1466"/>
                <a:gd name="T53" fmla="*/ 908 h 1430"/>
                <a:gd name="T54" fmla="*/ 1160 w 1466"/>
                <a:gd name="T55" fmla="*/ 980 h 1430"/>
                <a:gd name="T56" fmla="*/ 1120 w 1466"/>
                <a:gd name="T57" fmla="*/ 1001 h 1430"/>
                <a:gd name="T58" fmla="*/ 1099 w 1466"/>
                <a:gd name="T59" fmla="*/ 1066 h 1430"/>
                <a:gd name="T60" fmla="*/ 1027 w 1466"/>
                <a:gd name="T61" fmla="*/ 1228 h 1430"/>
                <a:gd name="T62" fmla="*/ 943 w 1466"/>
                <a:gd name="T63" fmla="*/ 1165 h 1430"/>
                <a:gd name="T64" fmla="*/ 798 w 1466"/>
                <a:gd name="T65" fmla="*/ 1185 h 1430"/>
                <a:gd name="T66" fmla="*/ 752 w 1466"/>
                <a:gd name="T67" fmla="*/ 1326 h 1430"/>
                <a:gd name="T68" fmla="*/ 882 w 1466"/>
                <a:gd name="T69" fmla="*/ 1317 h 1430"/>
                <a:gd name="T70" fmla="*/ 871 w 1466"/>
                <a:gd name="T71" fmla="*/ 1378 h 1430"/>
                <a:gd name="T72" fmla="*/ 778 w 1466"/>
                <a:gd name="T73" fmla="*/ 1407 h 1430"/>
                <a:gd name="T74" fmla="*/ 624 w 1466"/>
                <a:gd name="T75" fmla="*/ 1300 h 1430"/>
                <a:gd name="T76" fmla="*/ 538 w 1466"/>
                <a:gd name="T77" fmla="*/ 1136 h 1430"/>
                <a:gd name="T78" fmla="*/ 564 w 1466"/>
                <a:gd name="T79" fmla="*/ 1269 h 1430"/>
                <a:gd name="T80" fmla="*/ 501 w 1466"/>
                <a:gd name="T81" fmla="*/ 1165 h 1430"/>
                <a:gd name="T82" fmla="*/ 422 w 1466"/>
                <a:gd name="T83" fmla="*/ 1009 h 1430"/>
                <a:gd name="T84" fmla="*/ 448 w 1466"/>
                <a:gd name="T85" fmla="*/ 816 h 1430"/>
                <a:gd name="T86" fmla="*/ 440 w 1466"/>
                <a:gd name="T87" fmla="*/ 683 h 1430"/>
                <a:gd name="T88" fmla="*/ 428 w 1466"/>
                <a:gd name="T89" fmla="*/ 568 h 1430"/>
                <a:gd name="T90" fmla="*/ 419 w 1466"/>
                <a:gd name="T91" fmla="*/ 504 h 1430"/>
                <a:gd name="T92" fmla="*/ 405 w 1466"/>
                <a:gd name="T93" fmla="*/ 446 h 1430"/>
                <a:gd name="T94" fmla="*/ 371 w 1466"/>
                <a:gd name="T95" fmla="*/ 410 h 1430"/>
                <a:gd name="T96" fmla="*/ 306 w 1466"/>
                <a:gd name="T97" fmla="*/ 381 h 1430"/>
                <a:gd name="T98" fmla="*/ 272 w 1466"/>
                <a:gd name="T99" fmla="*/ 352 h 1430"/>
                <a:gd name="T100" fmla="*/ 206 w 1466"/>
                <a:gd name="T101" fmla="*/ 377 h 1430"/>
                <a:gd name="T102" fmla="*/ 223 w 1466"/>
                <a:gd name="T103" fmla="*/ 346 h 1430"/>
                <a:gd name="T104" fmla="*/ 104 w 1466"/>
                <a:gd name="T105" fmla="*/ 441 h 1430"/>
                <a:gd name="T106" fmla="*/ 0 w 1466"/>
                <a:gd name="T107" fmla="*/ 481 h 1430"/>
                <a:gd name="T108" fmla="*/ 67 w 1466"/>
                <a:gd name="T109" fmla="*/ 450 h 1430"/>
                <a:gd name="T110" fmla="*/ 84 w 1466"/>
                <a:gd name="T111" fmla="*/ 381 h 1430"/>
                <a:gd name="T112" fmla="*/ 43 w 1466"/>
                <a:gd name="T113" fmla="*/ 337 h 1430"/>
                <a:gd name="T114" fmla="*/ 46 w 1466"/>
                <a:gd name="T115" fmla="*/ 282 h 1430"/>
                <a:gd name="T116" fmla="*/ 118 w 1466"/>
                <a:gd name="T117" fmla="*/ 233 h 1430"/>
                <a:gd name="T118" fmla="*/ 139 w 1466"/>
                <a:gd name="T119" fmla="*/ 179 h 1430"/>
                <a:gd name="T120" fmla="*/ 113 w 1466"/>
                <a:gd name="T121" fmla="*/ 121 h 1430"/>
                <a:gd name="T122" fmla="*/ 211 w 1466"/>
                <a:gd name="T123" fmla="*/ 129 h 1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66" h="1430">
                  <a:moveTo>
                    <a:pt x="231" y="129"/>
                  </a:moveTo>
                  <a:lnTo>
                    <a:pt x="240" y="121"/>
                  </a:lnTo>
                  <a:lnTo>
                    <a:pt x="220" y="115"/>
                  </a:lnTo>
                  <a:lnTo>
                    <a:pt x="217" y="112"/>
                  </a:lnTo>
                  <a:lnTo>
                    <a:pt x="225" y="104"/>
                  </a:lnTo>
                  <a:lnTo>
                    <a:pt x="203" y="92"/>
                  </a:lnTo>
                  <a:lnTo>
                    <a:pt x="208" y="71"/>
                  </a:lnTo>
                  <a:lnTo>
                    <a:pt x="200" y="43"/>
                  </a:lnTo>
                  <a:lnTo>
                    <a:pt x="208" y="43"/>
                  </a:lnTo>
                  <a:lnTo>
                    <a:pt x="223" y="29"/>
                  </a:lnTo>
                  <a:lnTo>
                    <a:pt x="229" y="35"/>
                  </a:lnTo>
                  <a:lnTo>
                    <a:pt x="249" y="37"/>
                  </a:lnTo>
                  <a:lnTo>
                    <a:pt x="269" y="31"/>
                  </a:lnTo>
                  <a:lnTo>
                    <a:pt x="283" y="19"/>
                  </a:lnTo>
                  <a:lnTo>
                    <a:pt x="312" y="8"/>
                  </a:lnTo>
                  <a:lnTo>
                    <a:pt x="342" y="6"/>
                  </a:lnTo>
                  <a:lnTo>
                    <a:pt x="335" y="17"/>
                  </a:lnTo>
                  <a:lnTo>
                    <a:pt x="347" y="11"/>
                  </a:lnTo>
                  <a:lnTo>
                    <a:pt x="347" y="6"/>
                  </a:lnTo>
                  <a:lnTo>
                    <a:pt x="361" y="0"/>
                  </a:lnTo>
                  <a:lnTo>
                    <a:pt x="379" y="8"/>
                  </a:lnTo>
                  <a:lnTo>
                    <a:pt x="408" y="0"/>
                  </a:lnTo>
                  <a:lnTo>
                    <a:pt x="411" y="8"/>
                  </a:lnTo>
                  <a:lnTo>
                    <a:pt x="394" y="17"/>
                  </a:lnTo>
                  <a:lnTo>
                    <a:pt x="417" y="14"/>
                  </a:lnTo>
                  <a:lnTo>
                    <a:pt x="413" y="25"/>
                  </a:lnTo>
                  <a:lnTo>
                    <a:pt x="422" y="23"/>
                  </a:lnTo>
                  <a:lnTo>
                    <a:pt x="431" y="25"/>
                  </a:lnTo>
                  <a:lnTo>
                    <a:pt x="440" y="35"/>
                  </a:lnTo>
                  <a:lnTo>
                    <a:pt x="431" y="37"/>
                  </a:lnTo>
                  <a:lnTo>
                    <a:pt x="436" y="43"/>
                  </a:lnTo>
                  <a:lnTo>
                    <a:pt x="431" y="43"/>
                  </a:lnTo>
                  <a:lnTo>
                    <a:pt x="442" y="49"/>
                  </a:lnTo>
                  <a:lnTo>
                    <a:pt x="434" y="60"/>
                  </a:lnTo>
                  <a:lnTo>
                    <a:pt x="457" y="49"/>
                  </a:lnTo>
                  <a:lnTo>
                    <a:pt x="465" y="52"/>
                  </a:lnTo>
                  <a:lnTo>
                    <a:pt x="471" y="54"/>
                  </a:lnTo>
                  <a:lnTo>
                    <a:pt x="477" y="66"/>
                  </a:lnTo>
                  <a:lnTo>
                    <a:pt x="477" y="71"/>
                  </a:lnTo>
                  <a:lnTo>
                    <a:pt x="492" y="71"/>
                  </a:lnTo>
                  <a:lnTo>
                    <a:pt x="501" y="83"/>
                  </a:lnTo>
                  <a:lnTo>
                    <a:pt x="520" y="86"/>
                  </a:lnTo>
                  <a:lnTo>
                    <a:pt x="541" y="110"/>
                  </a:lnTo>
                  <a:lnTo>
                    <a:pt x="555" y="115"/>
                  </a:lnTo>
                  <a:lnTo>
                    <a:pt x="566" y="144"/>
                  </a:lnTo>
                  <a:lnTo>
                    <a:pt x="590" y="158"/>
                  </a:lnTo>
                  <a:lnTo>
                    <a:pt x="590" y="152"/>
                  </a:lnTo>
                  <a:lnTo>
                    <a:pt x="595" y="156"/>
                  </a:lnTo>
                  <a:lnTo>
                    <a:pt x="599" y="167"/>
                  </a:lnTo>
                  <a:lnTo>
                    <a:pt x="605" y="152"/>
                  </a:lnTo>
                  <a:lnTo>
                    <a:pt x="622" y="144"/>
                  </a:lnTo>
                  <a:lnTo>
                    <a:pt x="688" y="135"/>
                  </a:lnTo>
                  <a:lnTo>
                    <a:pt x="685" y="141"/>
                  </a:lnTo>
                  <a:lnTo>
                    <a:pt x="662" y="146"/>
                  </a:lnTo>
                  <a:lnTo>
                    <a:pt x="631" y="150"/>
                  </a:lnTo>
                  <a:lnTo>
                    <a:pt x="616" y="161"/>
                  </a:lnTo>
                  <a:lnTo>
                    <a:pt x="624" y="164"/>
                  </a:lnTo>
                  <a:lnTo>
                    <a:pt x="656" y="152"/>
                  </a:lnTo>
                  <a:lnTo>
                    <a:pt x="651" y="158"/>
                  </a:lnTo>
                  <a:lnTo>
                    <a:pt x="688" y="146"/>
                  </a:lnTo>
                  <a:lnTo>
                    <a:pt x="685" y="150"/>
                  </a:lnTo>
                  <a:lnTo>
                    <a:pt x="688" y="156"/>
                  </a:lnTo>
                  <a:lnTo>
                    <a:pt x="714" y="141"/>
                  </a:lnTo>
                  <a:lnTo>
                    <a:pt x="714" y="135"/>
                  </a:lnTo>
                  <a:lnTo>
                    <a:pt x="720" y="132"/>
                  </a:lnTo>
                  <a:lnTo>
                    <a:pt x="714" y="167"/>
                  </a:lnTo>
                  <a:lnTo>
                    <a:pt x="720" y="175"/>
                  </a:lnTo>
                  <a:lnTo>
                    <a:pt x="737" y="156"/>
                  </a:lnTo>
                  <a:lnTo>
                    <a:pt x="749" y="152"/>
                  </a:lnTo>
                  <a:lnTo>
                    <a:pt x="746" y="167"/>
                  </a:lnTo>
                  <a:lnTo>
                    <a:pt x="735" y="179"/>
                  </a:lnTo>
                  <a:lnTo>
                    <a:pt x="752" y="179"/>
                  </a:lnTo>
                  <a:lnTo>
                    <a:pt x="760" y="170"/>
                  </a:lnTo>
                  <a:lnTo>
                    <a:pt x="775" y="173"/>
                  </a:lnTo>
                  <a:lnTo>
                    <a:pt x="784" y="187"/>
                  </a:lnTo>
                  <a:lnTo>
                    <a:pt x="810" y="210"/>
                  </a:lnTo>
                  <a:lnTo>
                    <a:pt x="830" y="213"/>
                  </a:lnTo>
                  <a:lnTo>
                    <a:pt x="838" y="231"/>
                  </a:lnTo>
                  <a:lnTo>
                    <a:pt x="836" y="239"/>
                  </a:lnTo>
                  <a:lnTo>
                    <a:pt x="824" y="236"/>
                  </a:lnTo>
                  <a:lnTo>
                    <a:pt x="813" y="242"/>
                  </a:lnTo>
                  <a:lnTo>
                    <a:pt x="848" y="256"/>
                  </a:lnTo>
                  <a:lnTo>
                    <a:pt x="879" y="256"/>
                  </a:lnTo>
                  <a:lnTo>
                    <a:pt x="894" y="274"/>
                  </a:lnTo>
                  <a:lnTo>
                    <a:pt x="894" y="288"/>
                  </a:lnTo>
                  <a:lnTo>
                    <a:pt x="885" y="285"/>
                  </a:lnTo>
                  <a:lnTo>
                    <a:pt x="891" y="308"/>
                  </a:lnTo>
                  <a:lnTo>
                    <a:pt x="891" y="297"/>
                  </a:lnTo>
                  <a:lnTo>
                    <a:pt x="896" y="291"/>
                  </a:lnTo>
                  <a:lnTo>
                    <a:pt x="899" y="294"/>
                  </a:lnTo>
                  <a:lnTo>
                    <a:pt x="905" y="271"/>
                  </a:lnTo>
                  <a:lnTo>
                    <a:pt x="911" y="262"/>
                  </a:lnTo>
                  <a:lnTo>
                    <a:pt x="934" y="262"/>
                  </a:lnTo>
                  <a:lnTo>
                    <a:pt x="946" y="254"/>
                  </a:lnTo>
                  <a:lnTo>
                    <a:pt x="908" y="256"/>
                  </a:lnTo>
                  <a:lnTo>
                    <a:pt x="905" y="254"/>
                  </a:lnTo>
                  <a:lnTo>
                    <a:pt x="917" y="248"/>
                  </a:lnTo>
                  <a:lnTo>
                    <a:pt x="949" y="245"/>
                  </a:lnTo>
                  <a:lnTo>
                    <a:pt x="955" y="268"/>
                  </a:lnTo>
                  <a:lnTo>
                    <a:pt x="960" y="274"/>
                  </a:lnTo>
                  <a:lnTo>
                    <a:pt x="969" y="274"/>
                  </a:lnTo>
                  <a:lnTo>
                    <a:pt x="974" y="291"/>
                  </a:lnTo>
                  <a:lnTo>
                    <a:pt x="980" y="288"/>
                  </a:lnTo>
                  <a:lnTo>
                    <a:pt x="1018" y="297"/>
                  </a:lnTo>
                  <a:lnTo>
                    <a:pt x="1024" y="288"/>
                  </a:lnTo>
                  <a:lnTo>
                    <a:pt x="1029" y="297"/>
                  </a:lnTo>
                  <a:lnTo>
                    <a:pt x="1038" y="300"/>
                  </a:lnTo>
                  <a:lnTo>
                    <a:pt x="1029" y="288"/>
                  </a:lnTo>
                  <a:lnTo>
                    <a:pt x="1032" y="279"/>
                  </a:lnTo>
                  <a:lnTo>
                    <a:pt x="1043" y="279"/>
                  </a:lnTo>
                  <a:lnTo>
                    <a:pt x="1053" y="288"/>
                  </a:lnTo>
                  <a:lnTo>
                    <a:pt x="1047" y="294"/>
                  </a:lnTo>
                  <a:lnTo>
                    <a:pt x="1061" y="291"/>
                  </a:lnTo>
                  <a:lnTo>
                    <a:pt x="1043" y="311"/>
                  </a:lnTo>
                  <a:lnTo>
                    <a:pt x="1049" y="317"/>
                  </a:lnTo>
                  <a:lnTo>
                    <a:pt x="1041" y="317"/>
                  </a:lnTo>
                  <a:lnTo>
                    <a:pt x="1041" y="331"/>
                  </a:lnTo>
                  <a:lnTo>
                    <a:pt x="1043" y="323"/>
                  </a:lnTo>
                  <a:lnTo>
                    <a:pt x="1053" y="323"/>
                  </a:lnTo>
                  <a:lnTo>
                    <a:pt x="1059" y="302"/>
                  </a:lnTo>
                  <a:lnTo>
                    <a:pt x="1064" y="294"/>
                  </a:lnTo>
                  <a:lnTo>
                    <a:pt x="1073" y="297"/>
                  </a:lnTo>
                  <a:lnTo>
                    <a:pt x="1096" y="288"/>
                  </a:lnTo>
                  <a:lnTo>
                    <a:pt x="1099" y="277"/>
                  </a:lnTo>
                  <a:lnTo>
                    <a:pt x="1085" y="282"/>
                  </a:lnTo>
                  <a:lnTo>
                    <a:pt x="1091" y="274"/>
                  </a:lnTo>
                  <a:lnTo>
                    <a:pt x="1099" y="268"/>
                  </a:lnTo>
                  <a:lnTo>
                    <a:pt x="1105" y="265"/>
                  </a:lnTo>
                  <a:lnTo>
                    <a:pt x="1102" y="271"/>
                  </a:lnTo>
                  <a:lnTo>
                    <a:pt x="1108" y="268"/>
                  </a:lnTo>
                  <a:lnTo>
                    <a:pt x="1110" y="262"/>
                  </a:lnTo>
                  <a:lnTo>
                    <a:pt x="1102" y="265"/>
                  </a:lnTo>
                  <a:lnTo>
                    <a:pt x="1099" y="256"/>
                  </a:lnTo>
                  <a:lnTo>
                    <a:pt x="1093" y="256"/>
                  </a:lnTo>
                  <a:lnTo>
                    <a:pt x="1081" y="248"/>
                  </a:lnTo>
                  <a:lnTo>
                    <a:pt x="1081" y="242"/>
                  </a:lnTo>
                  <a:lnTo>
                    <a:pt x="1093" y="231"/>
                  </a:lnTo>
                  <a:lnTo>
                    <a:pt x="1099" y="231"/>
                  </a:lnTo>
                  <a:lnTo>
                    <a:pt x="1096" y="219"/>
                  </a:lnTo>
                  <a:lnTo>
                    <a:pt x="1105" y="213"/>
                  </a:lnTo>
                  <a:lnTo>
                    <a:pt x="1114" y="208"/>
                  </a:lnTo>
                  <a:lnTo>
                    <a:pt x="1116" y="213"/>
                  </a:lnTo>
                  <a:lnTo>
                    <a:pt x="1122" y="204"/>
                  </a:lnTo>
                  <a:lnTo>
                    <a:pt x="1116" y="202"/>
                  </a:lnTo>
                  <a:lnTo>
                    <a:pt x="1131" y="199"/>
                  </a:lnTo>
                  <a:lnTo>
                    <a:pt x="1145" y="204"/>
                  </a:lnTo>
                  <a:lnTo>
                    <a:pt x="1145" y="219"/>
                  </a:lnTo>
                  <a:lnTo>
                    <a:pt x="1139" y="236"/>
                  </a:lnTo>
                  <a:lnTo>
                    <a:pt x="1142" y="250"/>
                  </a:lnTo>
                  <a:lnTo>
                    <a:pt x="1133" y="248"/>
                  </a:lnTo>
                  <a:lnTo>
                    <a:pt x="1137" y="254"/>
                  </a:lnTo>
                  <a:lnTo>
                    <a:pt x="1125" y="260"/>
                  </a:lnTo>
                  <a:lnTo>
                    <a:pt x="1131" y="268"/>
                  </a:lnTo>
                  <a:lnTo>
                    <a:pt x="1137" y="265"/>
                  </a:lnTo>
                  <a:lnTo>
                    <a:pt x="1145" y="271"/>
                  </a:lnTo>
                  <a:lnTo>
                    <a:pt x="1137" y="274"/>
                  </a:lnTo>
                  <a:lnTo>
                    <a:pt x="1131" y="302"/>
                  </a:lnTo>
                  <a:lnTo>
                    <a:pt x="1160" y="279"/>
                  </a:lnTo>
                  <a:lnTo>
                    <a:pt x="1168" y="297"/>
                  </a:lnTo>
                  <a:lnTo>
                    <a:pt x="1162" y="308"/>
                  </a:lnTo>
                  <a:lnTo>
                    <a:pt x="1154" y="314"/>
                  </a:lnTo>
                  <a:lnTo>
                    <a:pt x="1154" y="337"/>
                  </a:lnTo>
                  <a:lnTo>
                    <a:pt x="1183" y="320"/>
                  </a:lnTo>
                  <a:lnTo>
                    <a:pt x="1197" y="300"/>
                  </a:lnTo>
                  <a:lnTo>
                    <a:pt x="1209" y="297"/>
                  </a:lnTo>
                  <a:lnTo>
                    <a:pt x="1206" y="291"/>
                  </a:lnTo>
                  <a:lnTo>
                    <a:pt x="1212" y="277"/>
                  </a:lnTo>
                  <a:lnTo>
                    <a:pt x="1246" y="288"/>
                  </a:lnTo>
                  <a:lnTo>
                    <a:pt x="1240" y="291"/>
                  </a:lnTo>
                  <a:lnTo>
                    <a:pt x="1252" y="302"/>
                  </a:lnTo>
                  <a:lnTo>
                    <a:pt x="1244" y="306"/>
                  </a:lnTo>
                  <a:lnTo>
                    <a:pt x="1250" y="308"/>
                  </a:lnTo>
                  <a:lnTo>
                    <a:pt x="1246" y="317"/>
                  </a:lnTo>
                  <a:lnTo>
                    <a:pt x="1229" y="317"/>
                  </a:lnTo>
                  <a:lnTo>
                    <a:pt x="1232" y="343"/>
                  </a:lnTo>
                  <a:lnTo>
                    <a:pt x="1227" y="354"/>
                  </a:lnTo>
                  <a:lnTo>
                    <a:pt x="1191" y="366"/>
                  </a:lnTo>
                  <a:lnTo>
                    <a:pt x="1191" y="352"/>
                  </a:lnTo>
                  <a:lnTo>
                    <a:pt x="1185" y="346"/>
                  </a:lnTo>
                  <a:lnTo>
                    <a:pt x="1180" y="349"/>
                  </a:lnTo>
                  <a:lnTo>
                    <a:pt x="1185" y="369"/>
                  </a:lnTo>
                  <a:lnTo>
                    <a:pt x="1151" y="354"/>
                  </a:lnTo>
                  <a:lnTo>
                    <a:pt x="1160" y="366"/>
                  </a:lnTo>
                  <a:lnTo>
                    <a:pt x="1133" y="386"/>
                  </a:lnTo>
                  <a:lnTo>
                    <a:pt x="1125" y="383"/>
                  </a:lnTo>
                  <a:lnTo>
                    <a:pt x="1108" y="363"/>
                  </a:lnTo>
                  <a:lnTo>
                    <a:pt x="1102" y="363"/>
                  </a:lnTo>
                  <a:lnTo>
                    <a:pt x="1110" y="381"/>
                  </a:lnTo>
                  <a:lnTo>
                    <a:pt x="1133" y="389"/>
                  </a:lnTo>
                  <a:lnTo>
                    <a:pt x="1114" y="415"/>
                  </a:lnTo>
                  <a:lnTo>
                    <a:pt x="1102" y="421"/>
                  </a:lnTo>
                  <a:lnTo>
                    <a:pt x="1091" y="418"/>
                  </a:lnTo>
                  <a:lnTo>
                    <a:pt x="1087" y="412"/>
                  </a:lnTo>
                  <a:lnTo>
                    <a:pt x="1076" y="429"/>
                  </a:lnTo>
                  <a:lnTo>
                    <a:pt x="1064" y="429"/>
                  </a:lnTo>
                  <a:lnTo>
                    <a:pt x="1035" y="410"/>
                  </a:lnTo>
                  <a:lnTo>
                    <a:pt x="1035" y="415"/>
                  </a:lnTo>
                  <a:lnTo>
                    <a:pt x="1049" y="421"/>
                  </a:lnTo>
                  <a:lnTo>
                    <a:pt x="1067" y="438"/>
                  </a:lnTo>
                  <a:lnTo>
                    <a:pt x="1061" y="446"/>
                  </a:lnTo>
                  <a:lnTo>
                    <a:pt x="1038" y="446"/>
                  </a:lnTo>
                  <a:lnTo>
                    <a:pt x="1041" y="452"/>
                  </a:lnTo>
                  <a:lnTo>
                    <a:pt x="1003" y="481"/>
                  </a:lnTo>
                  <a:lnTo>
                    <a:pt x="980" y="504"/>
                  </a:lnTo>
                  <a:lnTo>
                    <a:pt x="966" y="545"/>
                  </a:lnTo>
                  <a:lnTo>
                    <a:pt x="972" y="551"/>
                  </a:lnTo>
                  <a:lnTo>
                    <a:pt x="986" y="554"/>
                  </a:lnTo>
                  <a:lnTo>
                    <a:pt x="984" y="591"/>
                  </a:lnTo>
                  <a:lnTo>
                    <a:pt x="978" y="600"/>
                  </a:lnTo>
                  <a:lnTo>
                    <a:pt x="1006" y="597"/>
                  </a:lnTo>
                  <a:lnTo>
                    <a:pt x="1032" y="611"/>
                  </a:lnTo>
                  <a:lnTo>
                    <a:pt x="1038" y="625"/>
                  </a:lnTo>
                  <a:lnTo>
                    <a:pt x="1038" y="634"/>
                  </a:lnTo>
                  <a:lnTo>
                    <a:pt x="1059" y="643"/>
                  </a:lnTo>
                  <a:lnTo>
                    <a:pt x="1070" y="655"/>
                  </a:lnTo>
                  <a:lnTo>
                    <a:pt x="1108" y="663"/>
                  </a:lnTo>
                  <a:lnTo>
                    <a:pt x="1093" y="712"/>
                  </a:lnTo>
                  <a:lnTo>
                    <a:pt x="1096" y="726"/>
                  </a:lnTo>
                  <a:lnTo>
                    <a:pt x="1091" y="732"/>
                  </a:lnTo>
                  <a:lnTo>
                    <a:pt x="1108" y="741"/>
                  </a:lnTo>
                  <a:lnTo>
                    <a:pt x="1110" y="752"/>
                  </a:lnTo>
                  <a:lnTo>
                    <a:pt x="1116" y="758"/>
                  </a:lnTo>
                  <a:lnTo>
                    <a:pt x="1125" y="749"/>
                  </a:lnTo>
                  <a:lnTo>
                    <a:pt x="1128" y="755"/>
                  </a:lnTo>
                  <a:lnTo>
                    <a:pt x="1139" y="730"/>
                  </a:lnTo>
                  <a:lnTo>
                    <a:pt x="1137" y="677"/>
                  </a:lnTo>
                  <a:lnTo>
                    <a:pt x="1189" y="651"/>
                  </a:lnTo>
                  <a:lnTo>
                    <a:pt x="1197" y="629"/>
                  </a:lnTo>
                  <a:lnTo>
                    <a:pt x="1194" y="602"/>
                  </a:lnTo>
                  <a:lnTo>
                    <a:pt x="1180" y="583"/>
                  </a:lnTo>
                  <a:lnTo>
                    <a:pt x="1209" y="551"/>
                  </a:lnTo>
                  <a:lnTo>
                    <a:pt x="1206" y="525"/>
                  </a:lnTo>
                  <a:lnTo>
                    <a:pt x="1221" y="508"/>
                  </a:lnTo>
                  <a:lnTo>
                    <a:pt x="1217" y="490"/>
                  </a:lnTo>
                  <a:lnTo>
                    <a:pt x="1232" y="481"/>
                  </a:lnTo>
                  <a:lnTo>
                    <a:pt x="1264" y="499"/>
                  </a:lnTo>
                  <a:lnTo>
                    <a:pt x="1281" y="493"/>
                  </a:lnTo>
                  <a:lnTo>
                    <a:pt x="1298" y="519"/>
                  </a:lnTo>
                  <a:lnTo>
                    <a:pt x="1296" y="527"/>
                  </a:lnTo>
                  <a:lnTo>
                    <a:pt x="1325" y="536"/>
                  </a:lnTo>
                  <a:lnTo>
                    <a:pt x="1313" y="574"/>
                  </a:lnTo>
                  <a:lnTo>
                    <a:pt x="1304" y="583"/>
                  </a:lnTo>
                  <a:lnTo>
                    <a:pt x="1313" y="583"/>
                  </a:lnTo>
                  <a:lnTo>
                    <a:pt x="1313" y="588"/>
                  </a:lnTo>
                  <a:lnTo>
                    <a:pt x="1298" y="591"/>
                  </a:lnTo>
                  <a:lnTo>
                    <a:pt x="1302" y="597"/>
                  </a:lnTo>
                  <a:lnTo>
                    <a:pt x="1321" y="591"/>
                  </a:lnTo>
                  <a:lnTo>
                    <a:pt x="1327" y="611"/>
                  </a:lnTo>
                  <a:lnTo>
                    <a:pt x="1353" y="597"/>
                  </a:lnTo>
                  <a:lnTo>
                    <a:pt x="1382" y="556"/>
                  </a:lnTo>
                  <a:lnTo>
                    <a:pt x="1386" y="560"/>
                  </a:lnTo>
                  <a:lnTo>
                    <a:pt x="1405" y="645"/>
                  </a:lnTo>
                  <a:lnTo>
                    <a:pt x="1397" y="660"/>
                  </a:lnTo>
                  <a:lnTo>
                    <a:pt x="1411" y="677"/>
                  </a:lnTo>
                  <a:lnTo>
                    <a:pt x="1411" y="689"/>
                  </a:lnTo>
                  <a:lnTo>
                    <a:pt x="1428" y="689"/>
                  </a:lnTo>
                  <a:lnTo>
                    <a:pt x="1449" y="706"/>
                  </a:lnTo>
                  <a:lnTo>
                    <a:pt x="1417" y="718"/>
                  </a:lnTo>
                  <a:lnTo>
                    <a:pt x="1403" y="726"/>
                  </a:lnTo>
                  <a:lnTo>
                    <a:pt x="1403" y="735"/>
                  </a:lnTo>
                  <a:lnTo>
                    <a:pt x="1440" y="718"/>
                  </a:lnTo>
                  <a:lnTo>
                    <a:pt x="1449" y="724"/>
                  </a:lnTo>
                  <a:lnTo>
                    <a:pt x="1446" y="732"/>
                  </a:lnTo>
                  <a:lnTo>
                    <a:pt x="1457" y="726"/>
                  </a:lnTo>
                  <a:lnTo>
                    <a:pt x="1466" y="735"/>
                  </a:lnTo>
                  <a:lnTo>
                    <a:pt x="1463" y="752"/>
                  </a:lnTo>
                  <a:lnTo>
                    <a:pt x="1455" y="766"/>
                  </a:lnTo>
                  <a:lnTo>
                    <a:pt x="1422" y="778"/>
                  </a:lnTo>
                  <a:lnTo>
                    <a:pt x="1394" y="799"/>
                  </a:lnTo>
                  <a:lnTo>
                    <a:pt x="1319" y="793"/>
                  </a:lnTo>
                  <a:lnTo>
                    <a:pt x="1298" y="795"/>
                  </a:lnTo>
                  <a:lnTo>
                    <a:pt x="1250" y="830"/>
                  </a:lnTo>
                  <a:lnTo>
                    <a:pt x="1223" y="856"/>
                  </a:lnTo>
                  <a:lnTo>
                    <a:pt x="1258" y="830"/>
                  </a:lnTo>
                  <a:lnTo>
                    <a:pt x="1296" y="813"/>
                  </a:lnTo>
                  <a:lnTo>
                    <a:pt x="1313" y="816"/>
                  </a:lnTo>
                  <a:lnTo>
                    <a:pt x="1327" y="824"/>
                  </a:lnTo>
                  <a:lnTo>
                    <a:pt x="1321" y="833"/>
                  </a:lnTo>
                  <a:lnTo>
                    <a:pt x="1307" y="841"/>
                  </a:lnTo>
                  <a:lnTo>
                    <a:pt x="1292" y="839"/>
                  </a:lnTo>
                  <a:lnTo>
                    <a:pt x="1304" y="847"/>
                  </a:lnTo>
                  <a:lnTo>
                    <a:pt x="1313" y="847"/>
                  </a:lnTo>
                  <a:lnTo>
                    <a:pt x="1304" y="859"/>
                  </a:lnTo>
                  <a:lnTo>
                    <a:pt x="1319" y="880"/>
                  </a:lnTo>
                  <a:lnTo>
                    <a:pt x="1359" y="899"/>
                  </a:lnTo>
                  <a:lnTo>
                    <a:pt x="1310" y="911"/>
                  </a:lnTo>
                  <a:lnTo>
                    <a:pt x="1307" y="916"/>
                  </a:lnTo>
                  <a:lnTo>
                    <a:pt x="1287" y="931"/>
                  </a:lnTo>
                  <a:lnTo>
                    <a:pt x="1281" y="926"/>
                  </a:lnTo>
                  <a:lnTo>
                    <a:pt x="1284" y="914"/>
                  </a:lnTo>
                  <a:lnTo>
                    <a:pt x="1296" y="902"/>
                  </a:lnTo>
                  <a:lnTo>
                    <a:pt x="1321" y="894"/>
                  </a:lnTo>
                  <a:lnTo>
                    <a:pt x="1307" y="894"/>
                  </a:lnTo>
                  <a:lnTo>
                    <a:pt x="1313" y="885"/>
                  </a:lnTo>
                  <a:lnTo>
                    <a:pt x="1269" y="897"/>
                  </a:lnTo>
                  <a:lnTo>
                    <a:pt x="1267" y="908"/>
                  </a:lnTo>
                  <a:lnTo>
                    <a:pt x="1246" y="908"/>
                  </a:lnTo>
                  <a:lnTo>
                    <a:pt x="1235" y="920"/>
                  </a:lnTo>
                  <a:lnTo>
                    <a:pt x="1217" y="931"/>
                  </a:lnTo>
                  <a:lnTo>
                    <a:pt x="1206" y="949"/>
                  </a:lnTo>
                  <a:lnTo>
                    <a:pt x="1209" y="957"/>
                  </a:lnTo>
                  <a:lnTo>
                    <a:pt x="1217" y="957"/>
                  </a:lnTo>
                  <a:lnTo>
                    <a:pt x="1217" y="963"/>
                  </a:lnTo>
                  <a:lnTo>
                    <a:pt x="1197" y="966"/>
                  </a:lnTo>
                  <a:lnTo>
                    <a:pt x="1183" y="969"/>
                  </a:lnTo>
                  <a:lnTo>
                    <a:pt x="1160" y="974"/>
                  </a:lnTo>
                  <a:lnTo>
                    <a:pt x="1180" y="974"/>
                  </a:lnTo>
                  <a:lnTo>
                    <a:pt x="1160" y="980"/>
                  </a:lnTo>
                  <a:lnTo>
                    <a:pt x="1151" y="983"/>
                  </a:lnTo>
                  <a:lnTo>
                    <a:pt x="1154" y="986"/>
                  </a:lnTo>
                  <a:lnTo>
                    <a:pt x="1148" y="997"/>
                  </a:lnTo>
                  <a:lnTo>
                    <a:pt x="1137" y="1012"/>
                  </a:lnTo>
                  <a:lnTo>
                    <a:pt x="1128" y="1003"/>
                  </a:lnTo>
                  <a:lnTo>
                    <a:pt x="1128" y="1009"/>
                  </a:lnTo>
                  <a:lnTo>
                    <a:pt x="1131" y="1018"/>
                  </a:lnTo>
                  <a:lnTo>
                    <a:pt x="1120" y="1035"/>
                  </a:lnTo>
                  <a:lnTo>
                    <a:pt x="1116" y="1020"/>
                  </a:lnTo>
                  <a:lnTo>
                    <a:pt x="1114" y="1012"/>
                  </a:lnTo>
                  <a:lnTo>
                    <a:pt x="1120" y="1001"/>
                  </a:lnTo>
                  <a:lnTo>
                    <a:pt x="1110" y="1003"/>
                  </a:lnTo>
                  <a:lnTo>
                    <a:pt x="1108" y="1024"/>
                  </a:lnTo>
                  <a:lnTo>
                    <a:pt x="1096" y="1020"/>
                  </a:lnTo>
                  <a:lnTo>
                    <a:pt x="1110" y="1032"/>
                  </a:lnTo>
                  <a:lnTo>
                    <a:pt x="1108" y="1038"/>
                  </a:lnTo>
                  <a:lnTo>
                    <a:pt x="1105" y="1049"/>
                  </a:lnTo>
                  <a:lnTo>
                    <a:pt x="1114" y="1052"/>
                  </a:lnTo>
                  <a:lnTo>
                    <a:pt x="1114" y="1066"/>
                  </a:lnTo>
                  <a:lnTo>
                    <a:pt x="1110" y="1058"/>
                  </a:lnTo>
                  <a:lnTo>
                    <a:pt x="1108" y="1064"/>
                  </a:lnTo>
                  <a:lnTo>
                    <a:pt x="1099" y="1066"/>
                  </a:lnTo>
                  <a:lnTo>
                    <a:pt x="1114" y="1070"/>
                  </a:lnTo>
                  <a:lnTo>
                    <a:pt x="1108" y="1081"/>
                  </a:lnTo>
                  <a:lnTo>
                    <a:pt x="1096" y="1078"/>
                  </a:lnTo>
                  <a:lnTo>
                    <a:pt x="1102" y="1087"/>
                  </a:lnTo>
                  <a:lnTo>
                    <a:pt x="1073" y="1105"/>
                  </a:lnTo>
                  <a:lnTo>
                    <a:pt x="1053" y="1116"/>
                  </a:lnTo>
                  <a:lnTo>
                    <a:pt x="1032" y="1130"/>
                  </a:lnTo>
                  <a:lnTo>
                    <a:pt x="1015" y="1153"/>
                  </a:lnTo>
                  <a:lnTo>
                    <a:pt x="1018" y="1182"/>
                  </a:lnTo>
                  <a:lnTo>
                    <a:pt x="1021" y="1208"/>
                  </a:lnTo>
                  <a:lnTo>
                    <a:pt x="1027" y="1228"/>
                  </a:lnTo>
                  <a:lnTo>
                    <a:pt x="1018" y="1257"/>
                  </a:lnTo>
                  <a:lnTo>
                    <a:pt x="1006" y="1257"/>
                  </a:lnTo>
                  <a:lnTo>
                    <a:pt x="998" y="1245"/>
                  </a:lnTo>
                  <a:lnTo>
                    <a:pt x="992" y="1226"/>
                  </a:lnTo>
                  <a:lnTo>
                    <a:pt x="992" y="1211"/>
                  </a:lnTo>
                  <a:lnTo>
                    <a:pt x="986" y="1208"/>
                  </a:lnTo>
                  <a:lnTo>
                    <a:pt x="989" y="1197"/>
                  </a:lnTo>
                  <a:lnTo>
                    <a:pt x="984" y="1182"/>
                  </a:lnTo>
                  <a:lnTo>
                    <a:pt x="972" y="1170"/>
                  </a:lnTo>
                  <a:lnTo>
                    <a:pt x="955" y="1180"/>
                  </a:lnTo>
                  <a:lnTo>
                    <a:pt x="943" y="1165"/>
                  </a:lnTo>
                  <a:lnTo>
                    <a:pt x="920" y="1165"/>
                  </a:lnTo>
                  <a:lnTo>
                    <a:pt x="913" y="1162"/>
                  </a:lnTo>
                  <a:lnTo>
                    <a:pt x="894" y="1165"/>
                  </a:lnTo>
                  <a:lnTo>
                    <a:pt x="876" y="1165"/>
                  </a:lnTo>
                  <a:lnTo>
                    <a:pt x="891" y="1174"/>
                  </a:lnTo>
                  <a:lnTo>
                    <a:pt x="894" y="1182"/>
                  </a:lnTo>
                  <a:lnTo>
                    <a:pt x="879" y="1185"/>
                  </a:lnTo>
                  <a:lnTo>
                    <a:pt x="859" y="1176"/>
                  </a:lnTo>
                  <a:lnTo>
                    <a:pt x="836" y="1174"/>
                  </a:lnTo>
                  <a:lnTo>
                    <a:pt x="816" y="1174"/>
                  </a:lnTo>
                  <a:lnTo>
                    <a:pt x="798" y="1185"/>
                  </a:lnTo>
                  <a:lnTo>
                    <a:pt x="778" y="1194"/>
                  </a:lnTo>
                  <a:lnTo>
                    <a:pt x="760" y="1211"/>
                  </a:lnTo>
                  <a:lnTo>
                    <a:pt x="763" y="1234"/>
                  </a:lnTo>
                  <a:lnTo>
                    <a:pt x="760" y="1245"/>
                  </a:lnTo>
                  <a:lnTo>
                    <a:pt x="755" y="1249"/>
                  </a:lnTo>
                  <a:lnTo>
                    <a:pt x="752" y="1263"/>
                  </a:lnTo>
                  <a:lnTo>
                    <a:pt x="749" y="1280"/>
                  </a:lnTo>
                  <a:lnTo>
                    <a:pt x="746" y="1300"/>
                  </a:lnTo>
                  <a:lnTo>
                    <a:pt x="752" y="1315"/>
                  </a:lnTo>
                  <a:lnTo>
                    <a:pt x="746" y="1311"/>
                  </a:lnTo>
                  <a:lnTo>
                    <a:pt x="752" y="1326"/>
                  </a:lnTo>
                  <a:lnTo>
                    <a:pt x="760" y="1344"/>
                  </a:lnTo>
                  <a:lnTo>
                    <a:pt x="766" y="1361"/>
                  </a:lnTo>
                  <a:lnTo>
                    <a:pt x="781" y="1367"/>
                  </a:lnTo>
                  <a:lnTo>
                    <a:pt x="790" y="1372"/>
                  </a:lnTo>
                  <a:lnTo>
                    <a:pt x="813" y="1369"/>
                  </a:lnTo>
                  <a:lnTo>
                    <a:pt x="827" y="1363"/>
                  </a:lnTo>
                  <a:lnTo>
                    <a:pt x="848" y="1355"/>
                  </a:lnTo>
                  <a:lnTo>
                    <a:pt x="853" y="1346"/>
                  </a:lnTo>
                  <a:lnTo>
                    <a:pt x="859" y="1329"/>
                  </a:lnTo>
                  <a:lnTo>
                    <a:pt x="865" y="1323"/>
                  </a:lnTo>
                  <a:lnTo>
                    <a:pt x="882" y="1317"/>
                  </a:lnTo>
                  <a:lnTo>
                    <a:pt x="894" y="1315"/>
                  </a:lnTo>
                  <a:lnTo>
                    <a:pt x="911" y="1317"/>
                  </a:lnTo>
                  <a:lnTo>
                    <a:pt x="911" y="1329"/>
                  </a:lnTo>
                  <a:lnTo>
                    <a:pt x="902" y="1340"/>
                  </a:lnTo>
                  <a:lnTo>
                    <a:pt x="894" y="1349"/>
                  </a:lnTo>
                  <a:lnTo>
                    <a:pt x="899" y="1352"/>
                  </a:lnTo>
                  <a:lnTo>
                    <a:pt x="894" y="1369"/>
                  </a:lnTo>
                  <a:lnTo>
                    <a:pt x="888" y="1363"/>
                  </a:lnTo>
                  <a:lnTo>
                    <a:pt x="885" y="1369"/>
                  </a:lnTo>
                  <a:lnTo>
                    <a:pt x="879" y="1369"/>
                  </a:lnTo>
                  <a:lnTo>
                    <a:pt x="871" y="1378"/>
                  </a:lnTo>
                  <a:lnTo>
                    <a:pt x="844" y="1378"/>
                  </a:lnTo>
                  <a:lnTo>
                    <a:pt x="838" y="1390"/>
                  </a:lnTo>
                  <a:lnTo>
                    <a:pt x="850" y="1401"/>
                  </a:lnTo>
                  <a:lnTo>
                    <a:pt x="848" y="1407"/>
                  </a:lnTo>
                  <a:lnTo>
                    <a:pt x="830" y="1407"/>
                  </a:lnTo>
                  <a:lnTo>
                    <a:pt x="821" y="1419"/>
                  </a:lnTo>
                  <a:lnTo>
                    <a:pt x="824" y="1424"/>
                  </a:lnTo>
                  <a:lnTo>
                    <a:pt x="819" y="1430"/>
                  </a:lnTo>
                  <a:lnTo>
                    <a:pt x="810" y="1419"/>
                  </a:lnTo>
                  <a:lnTo>
                    <a:pt x="790" y="1407"/>
                  </a:lnTo>
                  <a:lnTo>
                    <a:pt x="778" y="1407"/>
                  </a:lnTo>
                  <a:lnTo>
                    <a:pt x="755" y="1415"/>
                  </a:lnTo>
                  <a:lnTo>
                    <a:pt x="723" y="1398"/>
                  </a:lnTo>
                  <a:lnTo>
                    <a:pt x="697" y="1390"/>
                  </a:lnTo>
                  <a:lnTo>
                    <a:pt x="674" y="1375"/>
                  </a:lnTo>
                  <a:lnTo>
                    <a:pt x="654" y="1369"/>
                  </a:lnTo>
                  <a:lnTo>
                    <a:pt x="633" y="1355"/>
                  </a:lnTo>
                  <a:lnTo>
                    <a:pt x="622" y="1334"/>
                  </a:lnTo>
                  <a:lnTo>
                    <a:pt x="627" y="1332"/>
                  </a:lnTo>
                  <a:lnTo>
                    <a:pt x="627" y="1323"/>
                  </a:lnTo>
                  <a:lnTo>
                    <a:pt x="631" y="1317"/>
                  </a:lnTo>
                  <a:lnTo>
                    <a:pt x="624" y="1300"/>
                  </a:lnTo>
                  <a:lnTo>
                    <a:pt x="616" y="1280"/>
                  </a:lnTo>
                  <a:lnTo>
                    <a:pt x="601" y="1260"/>
                  </a:lnTo>
                  <a:lnTo>
                    <a:pt x="576" y="1234"/>
                  </a:lnTo>
                  <a:lnTo>
                    <a:pt x="581" y="1226"/>
                  </a:lnTo>
                  <a:lnTo>
                    <a:pt x="578" y="1216"/>
                  </a:lnTo>
                  <a:lnTo>
                    <a:pt x="564" y="1205"/>
                  </a:lnTo>
                  <a:lnTo>
                    <a:pt x="564" y="1197"/>
                  </a:lnTo>
                  <a:lnTo>
                    <a:pt x="558" y="1197"/>
                  </a:lnTo>
                  <a:lnTo>
                    <a:pt x="549" y="1182"/>
                  </a:lnTo>
                  <a:lnTo>
                    <a:pt x="538" y="1159"/>
                  </a:lnTo>
                  <a:lnTo>
                    <a:pt x="538" y="1136"/>
                  </a:lnTo>
                  <a:lnTo>
                    <a:pt x="512" y="1119"/>
                  </a:lnTo>
                  <a:lnTo>
                    <a:pt x="509" y="1151"/>
                  </a:lnTo>
                  <a:lnTo>
                    <a:pt x="520" y="1165"/>
                  </a:lnTo>
                  <a:lnTo>
                    <a:pt x="530" y="1185"/>
                  </a:lnTo>
                  <a:lnTo>
                    <a:pt x="530" y="1194"/>
                  </a:lnTo>
                  <a:lnTo>
                    <a:pt x="535" y="1199"/>
                  </a:lnTo>
                  <a:lnTo>
                    <a:pt x="544" y="1220"/>
                  </a:lnTo>
                  <a:lnTo>
                    <a:pt x="544" y="1211"/>
                  </a:lnTo>
                  <a:lnTo>
                    <a:pt x="555" y="1249"/>
                  </a:lnTo>
                  <a:lnTo>
                    <a:pt x="561" y="1260"/>
                  </a:lnTo>
                  <a:lnTo>
                    <a:pt x="564" y="1269"/>
                  </a:lnTo>
                  <a:lnTo>
                    <a:pt x="566" y="1283"/>
                  </a:lnTo>
                  <a:lnTo>
                    <a:pt x="561" y="1288"/>
                  </a:lnTo>
                  <a:lnTo>
                    <a:pt x="555" y="1277"/>
                  </a:lnTo>
                  <a:lnTo>
                    <a:pt x="530" y="1249"/>
                  </a:lnTo>
                  <a:lnTo>
                    <a:pt x="532" y="1226"/>
                  </a:lnTo>
                  <a:lnTo>
                    <a:pt x="520" y="1211"/>
                  </a:lnTo>
                  <a:lnTo>
                    <a:pt x="515" y="1214"/>
                  </a:lnTo>
                  <a:lnTo>
                    <a:pt x="497" y="1194"/>
                  </a:lnTo>
                  <a:lnTo>
                    <a:pt x="509" y="1197"/>
                  </a:lnTo>
                  <a:lnTo>
                    <a:pt x="512" y="1182"/>
                  </a:lnTo>
                  <a:lnTo>
                    <a:pt x="501" y="1165"/>
                  </a:lnTo>
                  <a:lnTo>
                    <a:pt x="492" y="1153"/>
                  </a:lnTo>
                  <a:lnTo>
                    <a:pt x="486" y="1124"/>
                  </a:lnTo>
                  <a:lnTo>
                    <a:pt x="480" y="1105"/>
                  </a:lnTo>
                  <a:lnTo>
                    <a:pt x="477" y="1087"/>
                  </a:lnTo>
                  <a:lnTo>
                    <a:pt x="465" y="1076"/>
                  </a:lnTo>
                  <a:lnTo>
                    <a:pt x="454" y="1066"/>
                  </a:lnTo>
                  <a:lnTo>
                    <a:pt x="436" y="1064"/>
                  </a:lnTo>
                  <a:lnTo>
                    <a:pt x="436" y="1047"/>
                  </a:lnTo>
                  <a:lnTo>
                    <a:pt x="425" y="1024"/>
                  </a:lnTo>
                  <a:lnTo>
                    <a:pt x="428" y="1015"/>
                  </a:lnTo>
                  <a:lnTo>
                    <a:pt x="422" y="1009"/>
                  </a:lnTo>
                  <a:lnTo>
                    <a:pt x="422" y="997"/>
                  </a:lnTo>
                  <a:lnTo>
                    <a:pt x="428" y="1001"/>
                  </a:lnTo>
                  <a:lnTo>
                    <a:pt x="425" y="986"/>
                  </a:lnTo>
                  <a:lnTo>
                    <a:pt x="417" y="989"/>
                  </a:lnTo>
                  <a:lnTo>
                    <a:pt x="411" y="969"/>
                  </a:lnTo>
                  <a:lnTo>
                    <a:pt x="411" y="949"/>
                  </a:lnTo>
                  <a:lnTo>
                    <a:pt x="408" y="940"/>
                  </a:lnTo>
                  <a:lnTo>
                    <a:pt x="417" y="914"/>
                  </a:lnTo>
                  <a:lnTo>
                    <a:pt x="419" y="882"/>
                  </a:lnTo>
                  <a:lnTo>
                    <a:pt x="436" y="847"/>
                  </a:lnTo>
                  <a:lnTo>
                    <a:pt x="448" y="816"/>
                  </a:lnTo>
                  <a:lnTo>
                    <a:pt x="454" y="793"/>
                  </a:lnTo>
                  <a:lnTo>
                    <a:pt x="457" y="755"/>
                  </a:lnTo>
                  <a:lnTo>
                    <a:pt x="477" y="764"/>
                  </a:lnTo>
                  <a:lnTo>
                    <a:pt x="477" y="776"/>
                  </a:lnTo>
                  <a:lnTo>
                    <a:pt x="474" y="787"/>
                  </a:lnTo>
                  <a:lnTo>
                    <a:pt x="486" y="778"/>
                  </a:lnTo>
                  <a:lnTo>
                    <a:pt x="489" y="752"/>
                  </a:lnTo>
                  <a:lnTo>
                    <a:pt x="486" y="741"/>
                  </a:lnTo>
                  <a:lnTo>
                    <a:pt x="474" y="726"/>
                  </a:lnTo>
                  <a:lnTo>
                    <a:pt x="469" y="703"/>
                  </a:lnTo>
                  <a:lnTo>
                    <a:pt x="440" y="683"/>
                  </a:lnTo>
                  <a:lnTo>
                    <a:pt x="436" y="674"/>
                  </a:lnTo>
                  <a:lnTo>
                    <a:pt x="442" y="617"/>
                  </a:lnTo>
                  <a:lnTo>
                    <a:pt x="451" y="606"/>
                  </a:lnTo>
                  <a:lnTo>
                    <a:pt x="434" y="617"/>
                  </a:lnTo>
                  <a:lnTo>
                    <a:pt x="428" y="588"/>
                  </a:lnTo>
                  <a:lnTo>
                    <a:pt x="442" y="571"/>
                  </a:lnTo>
                  <a:lnTo>
                    <a:pt x="451" y="548"/>
                  </a:lnTo>
                  <a:lnTo>
                    <a:pt x="448" y="554"/>
                  </a:lnTo>
                  <a:lnTo>
                    <a:pt x="436" y="571"/>
                  </a:lnTo>
                  <a:lnTo>
                    <a:pt x="428" y="577"/>
                  </a:lnTo>
                  <a:lnTo>
                    <a:pt x="428" y="568"/>
                  </a:lnTo>
                  <a:lnTo>
                    <a:pt x="436" y="556"/>
                  </a:lnTo>
                  <a:lnTo>
                    <a:pt x="434" y="545"/>
                  </a:lnTo>
                  <a:lnTo>
                    <a:pt x="428" y="545"/>
                  </a:lnTo>
                  <a:lnTo>
                    <a:pt x="419" y="551"/>
                  </a:lnTo>
                  <a:lnTo>
                    <a:pt x="417" y="551"/>
                  </a:lnTo>
                  <a:lnTo>
                    <a:pt x="425" y="542"/>
                  </a:lnTo>
                  <a:lnTo>
                    <a:pt x="428" y="531"/>
                  </a:lnTo>
                  <a:lnTo>
                    <a:pt x="431" y="522"/>
                  </a:lnTo>
                  <a:lnTo>
                    <a:pt x="425" y="522"/>
                  </a:lnTo>
                  <a:lnTo>
                    <a:pt x="425" y="516"/>
                  </a:lnTo>
                  <a:lnTo>
                    <a:pt x="419" y="504"/>
                  </a:lnTo>
                  <a:lnTo>
                    <a:pt x="425" y="496"/>
                  </a:lnTo>
                  <a:lnTo>
                    <a:pt x="428" y="499"/>
                  </a:lnTo>
                  <a:lnTo>
                    <a:pt x="425" y="487"/>
                  </a:lnTo>
                  <a:lnTo>
                    <a:pt x="419" y="479"/>
                  </a:lnTo>
                  <a:lnTo>
                    <a:pt x="425" y="470"/>
                  </a:lnTo>
                  <a:lnTo>
                    <a:pt x="422" y="473"/>
                  </a:lnTo>
                  <a:lnTo>
                    <a:pt x="417" y="467"/>
                  </a:lnTo>
                  <a:lnTo>
                    <a:pt x="419" y="441"/>
                  </a:lnTo>
                  <a:lnTo>
                    <a:pt x="408" y="470"/>
                  </a:lnTo>
                  <a:lnTo>
                    <a:pt x="402" y="464"/>
                  </a:lnTo>
                  <a:lnTo>
                    <a:pt x="405" y="446"/>
                  </a:lnTo>
                  <a:lnTo>
                    <a:pt x="399" y="452"/>
                  </a:lnTo>
                  <a:lnTo>
                    <a:pt x="394" y="444"/>
                  </a:lnTo>
                  <a:lnTo>
                    <a:pt x="396" y="464"/>
                  </a:lnTo>
                  <a:lnTo>
                    <a:pt x="388" y="467"/>
                  </a:lnTo>
                  <a:lnTo>
                    <a:pt x="382" y="458"/>
                  </a:lnTo>
                  <a:lnTo>
                    <a:pt x="376" y="438"/>
                  </a:lnTo>
                  <a:lnTo>
                    <a:pt x="379" y="435"/>
                  </a:lnTo>
                  <a:lnTo>
                    <a:pt x="373" y="435"/>
                  </a:lnTo>
                  <a:lnTo>
                    <a:pt x="365" y="421"/>
                  </a:lnTo>
                  <a:lnTo>
                    <a:pt x="367" y="415"/>
                  </a:lnTo>
                  <a:lnTo>
                    <a:pt x="371" y="410"/>
                  </a:lnTo>
                  <a:lnTo>
                    <a:pt x="373" y="418"/>
                  </a:lnTo>
                  <a:lnTo>
                    <a:pt x="379" y="412"/>
                  </a:lnTo>
                  <a:lnTo>
                    <a:pt x="376" y="406"/>
                  </a:lnTo>
                  <a:lnTo>
                    <a:pt x="365" y="412"/>
                  </a:lnTo>
                  <a:lnTo>
                    <a:pt x="355" y="412"/>
                  </a:lnTo>
                  <a:lnTo>
                    <a:pt x="350" y="406"/>
                  </a:lnTo>
                  <a:lnTo>
                    <a:pt x="353" y="400"/>
                  </a:lnTo>
                  <a:lnTo>
                    <a:pt x="344" y="404"/>
                  </a:lnTo>
                  <a:lnTo>
                    <a:pt x="335" y="395"/>
                  </a:lnTo>
                  <a:lnTo>
                    <a:pt x="315" y="392"/>
                  </a:lnTo>
                  <a:lnTo>
                    <a:pt x="306" y="381"/>
                  </a:lnTo>
                  <a:lnTo>
                    <a:pt x="312" y="377"/>
                  </a:lnTo>
                  <a:lnTo>
                    <a:pt x="312" y="371"/>
                  </a:lnTo>
                  <a:lnTo>
                    <a:pt x="304" y="377"/>
                  </a:lnTo>
                  <a:lnTo>
                    <a:pt x="298" y="371"/>
                  </a:lnTo>
                  <a:lnTo>
                    <a:pt x="289" y="363"/>
                  </a:lnTo>
                  <a:lnTo>
                    <a:pt x="292" y="357"/>
                  </a:lnTo>
                  <a:lnTo>
                    <a:pt x="300" y="352"/>
                  </a:lnTo>
                  <a:lnTo>
                    <a:pt x="286" y="354"/>
                  </a:lnTo>
                  <a:lnTo>
                    <a:pt x="277" y="354"/>
                  </a:lnTo>
                  <a:lnTo>
                    <a:pt x="275" y="352"/>
                  </a:lnTo>
                  <a:lnTo>
                    <a:pt x="272" y="352"/>
                  </a:lnTo>
                  <a:lnTo>
                    <a:pt x="266" y="360"/>
                  </a:lnTo>
                  <a:lnTo>
                    <a:pt x="269" y="366"/>
                  </a:lnTo>
                  <a:lnTo>
                    <a:pt x="252" y="381"/>
                  </a:lnTo>
                  <a:lnTo>
                    <a:pt x="240" y="377"/>
                  </a:lnTo>
                  <a:lnTo>
                    <a:pt x="220" y="389"/>
                  </a:lnTo>
                  <a:lnTo>
                    <a:pt x="208" y="395"/>
                  </a:lnTo>
                  <a:lnTo>
                    <a:pt x="197" y="395"/>
                  </a:lnTo>
                  <a:lnTo>
                    <a:pt x="200" y="389"/>
                  </a:lnTo>
                  <a:lnTo>
                    <a:pt x="217" y="381"/>
                  </a:lnTo>
                  <a:lnTo>
                    <a:pt x="206" y="381"/>
                  </a:lnTo>
                  <a:lnTo>
                    <a:pt x="206" y="377"/>
                  </a:lnTo>
                  <a:lnTo>
                    <a:pt x="214" y="369"/>
                  </a:lnTo>
                  <a:lnTo>
                    <a:pt x="229" y="352"/>
                  </a:lnTo>
                  <a:lnTo>
                    <a:pt x="243" y="346"/>
                  </a:lnTo>
                  <a:lnTo>
                    <a:pt x="246" y="349"/>
                  </a:lnTo>
                  <a:lnTo>
                    <a:pt x="254" y="346"/>
                  </a:lnTo>
                  <a:lnTo>
                    <a:pt x="252" y="343"/>
                  </a:lnTo>
                  <a:lnTo>
                    <a:pt x="260" y="337"/>
                  </a:lnTo>
                  <a:lnTo>
                    <a:pt x="249" y="337"/>
                  </a:lnTo>
                  <a:lnTo>
                    <a:pt x="252" y="329"/>
                  </a:lnTo>
                  <a:lnTo>
                    <a:pt x="240" y="337"/>
                  </a:lnTo>
                  <a:lnTo>
                    <a:pt x="223" y="346"/>
                  </a:lnTo>
                  <a:lnTo>
                    <a:pt x="206" y="360"/>
                  </a:lnTo>
                  <a:lnTo>
                    <a:pt x="200" y="360"/>
                  </a:lnTo>
                  <a:lnTo>
                    <a:pt x="203" y="366"/>
                  </a:lnTo>
                  <a:lnTo>
                    <a:pt x="197" y="369"/>
                  </a:lnTo>
                  <a:lnTo>
                    <a:pt x="182" y="377"/>
                  </a:lnTo>
                  <a:lnTo>
                    <a:pt x="162" y="392"/>
                  </a:lnTo>
                  <a:lnTo>
                    <a:pt x="168" y="395"/>
                  </a:lnTo>
                  <a:lnTo>
                    <a:pt x="170" y="400"/>
                  </a:lnTo>
                  <a:lnTo>
                    <a:pt x="147" y="418"/>
                  </a:lnTo>
                  <a:lnTo>
                    <a:pt x="124" y="429"/>
                  </a:lnTo>
                  <a:lnTo>
                    <a:pt x="104" y="441"/>
                  </a:lnTo>
                  <a:lnTo>
                    <a:pt x="78" y="458"/>
                  </a:lnTo>
                  <a:lnTo>
                    <a:pt x="64" y="467"/>
                  </a:lnTo>
                  <a:lnTo>
                    <a:pt x="52" y="475"/>
                  </a:lnTo>
                  <a:lnTo>
                    <a:pt x="35" y="485"/>
                  </a:lnTo>
                  <a:lnTo>
                    <a:pt x="35" y="479"/>
                  </a:lnTo>
                  <a:lnTo>
                    <a:pt x="26" y="481"/>
                  </a:lnTo>
                  <a:lnTo>
                    <a:pt x="6" y="487"/>
                  </a:lnTo>
                  <a:lnTo>
                    <a:pt x="9" y="481"/>
                  </a:lnTo>
                  <a:lnTo>
                    <a:pt x="3" y="485"/>
                  </a:lnTo>
                  <a:lnTo>
                    <a:pt x="0" y="487"/>
                  </a:lnTo>
                  <a:lnTo>
                    <a:pt x="0" y="481"/>
                  </a:lnTo>
                  <a:lnTo>
                    <a:pt x="0" y="475"/>
                  </a:lnTo>
                  <a:lnTo>
                    <a:pt x="6" y="470"/>
                  </a:lnTo>
                  <a:lnTo>
                    <a:pt x="23" y="470"/>
                  </a:lnTo>
                  <a:lnTo>
                    <a:pt x="20" y="473"/>
                  </a:lnTo>
                  <a:lnTo>
                    <a:pt x="23" y="475"/>
                  </a:lnTo>
                  <a:lnTo>
                    <a:pt x="26" y="473"/>
                  </a:lnTo>
                  <a:lnTo>
                    <a:pt x="29" y="475"/>
                  </a:lnTo>
                  <a:lnTo>
                    <a:pt x="29" y="467"/>
                  </a:lnTo>
                  <a:lnTo>
                    <a:pt x="38" y="458"/>
                  </a:lnTo>
                  <a:lnTo>
                    <a:pt x="58" y="446"/>
                  </a:lnTo>
                  <a:lnTo>
                    <a:pt x="67" y="450"/>
                  </a:lnTo>
                  <a:lnTo>
                    <a:pt x="72" y="438"/>
                  </a:lnTo>
                  <a:lnTo>
                    <a:pt x="90" y="429"/>
                  </a:lnTo>
                  <a:lnTo>
                    <a:pt x="93" y="429"/>
                  </a:lnTo>
                  <a:lnTo>
                    <a:pt x="93" y="427"/>
                  </a:lnTo>
                  <a:lnTo>
                    <a:pt x="101" y="410"/>
                  </a:lnTo>
                  <a:lnTo>
                    <a:pt x="107" y="404"/>
                  </a:lnTo>
                  <a:lnTo>
                    <a:pt x="124" y="386"/>
                  </a:lnTo>
                  <a:lnTo>
                    <a:pt x="99" y="392"/>
                  </a:lnTo>
                  <a:lnTo>
                    <a:pt x="104" y="377"/>
                  </a:lnTo>
                  <a:lnTo>
                    <a:pt x="87" y="398"/>
                  </a:lnTo>
                  <a:lnTo>
                    <a:pt x="84" y="381"/>
                  </a:lnTo>
                  <a:lnTo>
                    <a:pt x="81" y="383"/>
                  </a:lnTo>
                  <a:lnTo>
                    <a:pt x="78" y="375"/>
                  </a:lnTo>
                  <a:lnTo>
                    <a:pt x="58" y="383"/>
                  </a:lnTo>
                  <a:lnTo>
                    <a:pt x="49" y="381"/>
                  </a:lnTo>
                  <a:lnTo>
                    <a:pt x="55" y="377"/>
                  </a:lnTo>
                  <a:lnTo>
                    <a:pt x="58" y="366"/>
                  </a:lnTo>
                  <a:lnTo>
                    <a:pt x="67" y="357"/>
                  </a:lnTo>
                  <a:lnTo>
                    <a:pt x="75" y="325"/>
                  </a:lnTo>
                  <a:lnTo>
                    <a:pt x="67" y="340"/>
                  </a:lnTo>
                  <a:lnTo>
                    <a:pt x="55" y="340"/>
                  </a:lnTo>
                  <a:lnTo>
                    <a:pt x="43" y="337"/>
                  </a:lnTo>
                  <a:lnTo>
                    <a:pt x="43" y="323"/>
                  </a:lnTo>
                  <a:lnTo>
                    <a:pt x="38" y="311"/>
                  </a:lnTo>
                  <a:lnTo>
                    <a:pt x="49" y="302"/>
                  </a:lnTo>
                  <a:lnTo>
                    <a:pt x="61" y="311"/>
                  </a:lnTo>
                  <a:lnTo>
                    <a:pt x="61" y="317"/>
                  </a:lnTo>
                  <a:lnTo>
                    <a:pt x="70" y="308"/>
                  </a:lnTo>
                  <a:lnTo>
                    <a:pt x="72" y="294"/>
                  </a:lnTo>
                  <a:lnTo>
                    <a:pt x="64" y="300"/>
                  </a:lnTo>
                  <a:lnTo>
                    <a:pt x="58" y="302"/>
                  </a:lnTo>
                  <a:lnTo>
                    <a:pt x="49" y="297"/>
                  </a:lnTo>
                  <a:lnTo>
                    <a:pt x="46" y="282"/>
                  </a:lnTo>
                  <a:lnTo>
                    <a:pt x="49" y="274"/>
                  </a:lnTo>
                  <a:lnTo>
                    <a:pt x="52" y="268"/>
                  </a:lnTo>
                  <a:lnTo>
                    <a:pt x="58" y="268"/>
                  </a:lnTo>
                  <a:lnTo>
                    <a:pt x="64" y="256"/>
                  </a:lnTo>
                  <a:lnTo>
                    <a:pt x="78" y="245"/>
                  </a:lnTo>
                  <a:lnTo>
                    <a:pt x="93" y="239"/>
                  </a:lnTo>
                  <a:lnTo>
                    <a:pt x="87" y="239"/>
                  </a:lnTo>
                  <a:lnTo>
                    <a:pt x="99" y="227"/>
                  </a:lnTo>
                  <a:lnTo>
                    <a:pt x="110" y="225"/>
                  </a:lnTo>
                  <a:lnTo>
                    <a:pt x="107" y="233"/>
                  </a:lnTo>
                  <a:lnTo>
                    <a:pt x="118" y="233"/>
                  </a:lnTo>
                  <a:lnTo>
                    <a:pt x="136" y="221"/>
                  </a:lnTo>
                  <a:lnTo>
                    <a:pt x="142" y="225"/>
                  </a:lnTo>
                  <a:lnTo>
                    <a:pt x="162" y="216"/>
                  </a:lnTo>
                  <a:lnTo>
                    <a:pt x="168" y="202"/>
                  </a:lnTo>
                  <a:lnTo>
                    <a:pt x="168" y="193"/>
                  </a:lnTo>
                  <a:lnTo>
                    <a:pt x="179" y="187"/>
                  </a:lnTo>
                  <a:lnTo>
                    <a:pt x="182" y="179"/>
                  </a:lnTo>
                  <a:lnTo>
                    <a:pt x="174" y="181"/>
                  </a:lnTo>
                  <a:lnTo>
                    <a:pt x="150" y="190"/>
                  </a:lnTo>
                  <a:lnTo>
                    <a:pt x="145" y="185"/>
                  </a:lnTo>
                  <a:lnTo>
                    <a:pt x="139" y="179"/>
                  </a:lnTo>
                  <a:lnTo>
                    <a:pt x="124" y="179"/>
                  </a:lnTo>
                  <a:lnTo>
                    <a:pt x="110" y="167"/>
                  </a:lnTo>
                  <a:lnTo>
                    <a:pt x="116" y="156"/>
                  </a:lnTo>
                  <a:lnTo>
                    <a:pt x="116" y="141"/>
                  </a:lnTo>
                  <a:lnTo>
                    <a:pt x="122" y="146"/>
                  </a:lnTo>
                  <a:lnTo>
                    <a:pt x="128" y="152"/>
                  </a:lnTo>
                  <a:lnTo>
                    <a:pt x="136" y="150"/>
                  </a:lnTo>
                  <a:lnTo>
                    <a:pt x="128" y="146"/>
                  </a:lnTo>
                  <a:lnTo>
                    <a:pt x="116" y="135"/>
                  </a:lnTo>
                  <a:lnTo>
                    <a:pt x="110" y="129"/>
                  </a:lnTo>
                  <a:lnTo>
                    <a:pt x="113" y="121"/>
                  </a:lnTo>
                  <a:lnTo>
                    <a:pt x="116" y="121"/>
                  </a:lnTo>
                  <a:lnTo>
                    <a:pt x="147" y="112"/>
                  </a:lnTo>
                  <a:lnTo>
                    <a:pt x="147" y="115"/>
                  </a:lnTo>
                  <a:lnTo>
                    <a:pt x="156" y="115"/>
                  </a:lnTo>
                  <a:lnTo>
                    <a:pt x="156" y="112"/>
                  </a:lnTo>
                  <a:lnTo>
                    <a:pt x="176" y="104"/>
                  </a:lnTo>
                  <a:lnTo>
                    <a:pt x="188" y="106"/>
                  </a:lnTo>
                  <a:lnTo>
                    <a:pt x="179" y="115"/>
                  </a:lnTo>
                  <a:lnTo>
                    <a:pt x="176" y="124"/>
                  </a:lnTo>
                  <a:lnTo>
                    <a:pt x="200" y="135"/>
                  </a:lnTo>
                  <a:lnTo>
                    <a:pt x="211" y="129"/>
                  </a:lnTo>
                  <a:lnTo>
                    <a:pt x="208" y="138"/>
                  </a:lnTo>
                  <a:lnTo>
                    <a:pt x="214" y="129"/>
                  </a:lnTo>
                  <a:lnTo>
                    <a:pt x="211" y="124"/>
                  </a:lnTo>
                  <a:lnTo>
                    <a:pt x="206" y="124"/>
                  </a:lnTo>
                  <a:lnTo>
                    <a:pt x="211" y="104"/>
                  </a:lnTo>
                  <a:lnTo>
                    <a:pt x="214" y="104"/>
                  </a:lnTo>
                  <a:lnTo>
                    <a:pt x="214" y="118"/>
                  </a:lnTo>
                  <a:lnTo>
                    <a:pt x="220" y="127"/>
                  </a:lnTo>
                  <a:lnTo>
                    <a:pt x="231" y="129"/>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69" name="Freeform 51"/>
            <p:cNvSpPr>
              <a:spLocks/>
            </p:cNvSpPr>
            <p:nvPr/>
          </p:nvSpPr>
          <p:spPr bwMode="auto">
            <a:xfrm>
              <a:off x="1591" y="1899"/>
              <a:ext cx="168" cy="154"/>
            </a:xfrm>
            <a:custGeom>
              <a:avLst/>
              <a:gdLst>
                <a:gd name="T0" fmla="*/ 136 w 168"/>
                <a:gd name="T1" fmla="*/ 121 h 154"/>
                <a:gd name="T2" fmla="*/ 147 w 168"/>
                <a:gd name="T3" fmla="*/ 99 h 154"/>
                <a:gd name="T4" fmla="*/ 144 w 168"/>
                <a:gd name="T5" fmla="*/ 87 h 154"/>
                <a:gd name="T6" fmla="*/ 147 w 168"/>
                <a:gd name="T7" fmla="*/ 87 h 154"/>
                <a:gd name="T8" fmla="*/ 151 w 168"/>
                <a:gd name="T9" fmla="*/ 99 h 154"/>
                <a:gd name="T10" fmla="*/ 165 w 168"/>
                <a:gd name="T11" fmla="*/ 102 h 154"/>
                <a:gd name="T12" fmla="*/ 168 w 168"/>
                <a:gd name="T13" fmla="*/ 93 h 154"/>
                <a:gd name="T14" fmla="*/ 162 w 168"/>
                <a:gd name="T15" fmla="*/ 75 h 154"/>
                <a:gd name="T16" fmla="*/ 144 w 168"/>
                <a:gd name="T17" fmla="*/ 70 h 154"/>
                <a:gd name="T18" fmla="*/ 115 w 168"/>
                <a:gd name="T19" fmla="*/ 58 h 154"/>
                <a:gd name="T20" fmla="*/ 107 w 168"/>
                <a:gd name="T21" fmla="*/ 50 h 154"/>
                <a:gd name="T22" fmla="*/ 109 w 168"/>
                <a:gd name="T23" fmla="*/ 23 h 154"/>
                <a:gd name="T24" fmla="*/ 101 w 168"/>
                <a:gd name="T25" fmla="*/ 27 h 154"/>
                <a:gd name="T26" fmla="*/ 90 w 168"/>
                <a:gd name="T27" fmla="*/ 6 h 154"/>
                <a:gd name="T28" fmla="*/ 67 w 168"/>
                <a:gd name="T29" fmla="*/ 0 h 154"/>
                <a:gd name="T30" fmla="*/ 49 w 168"/>
                <a:gd name="T31" fmla="*/ 18 h 154"/>
                <a:gd name="T32" fmla="*/ 29 w 168"/>
                <a:gd name="T33" fmla="*/ 23 h 154"/>
                <a:gd name="T34" fmla="*/ 15 w 168"/>
                <a:gd name="T35" fmla="*/ 32 h 154"/>
                <a:gd name="T36" fmla="*/ 0 w 168"/>
                <a:gd name="T37" fmla="*/ 44 h 154"/>
                <a:gd name="T38" fmla="*/ 6 w 168"/>
                <a:gd name="T39" fmla="*/ 44 h 154"/>
                <a:gd name="T40" fmla="*/ 17 w 168"/>
                <a:gd name="T41" fmla="*/ 41 h 154"/>
                <a:gd name="T42" fmla="*/ 15 w 168"/>
                <a:gd name="T43" fmla="*/ 46 h 154"/>
                <a:gd name="T44" fmla="*/ 43 w 168"/>
                <a:gd name="T45" fmla="*/ 44 h 154"/>
                <a:gd name="T46" fmla="*/ 61 w 168"/>
                <a:gd name="T47" fmla="*/ 32 h 154"/>
                <a:gd name="T48" fmla="*/ 67 w 168"/>
                <a:gd name="T49" fmla="*/ 32 h 154"/>
                <a:gd name="T50" fmla="*/ 57 w 168"/>
                <a:gd name="T51" fmla="*/ 38 h 154"/>
                <a:gd name="T52" fmla="*/ 52 w 168"/>
                <a:gd name="T53" fmla="*/ 46 h 154"/>
                <a:gd name="T54" fmla="*/ 63 w 168"/>
                <a:gd name="T55" fmla="*/ 46 h 154"/>
                <a:gd name="T56" fmla="*/ 67 w 168"/>
                <a:gd name="T57" fmla="*/ 52 h 154"/>
                <a:gd name="T58" fmla="*/ 75 w 168"/>
                <a:gd name="T59" fmla="*/ 56 h 154"/>
                <a:gd name="T60" fmla="*/ 84 w 168"/>
                <a:gd name="T61" fmla="*/ 52 h 154"/>
                <a:gd name="T62" fmla="*/ 101 w 168"/>
                <a:gd name="T63" fmla="*/ 50 h 154"/>
                <a:gd name="T64" fmla="*/ 101 w 168"/>
                <a:gd name="T65" fmla="*/ 58 h 154"/>
                <a:gd name="T66" fmla="*/ 109 w 168"/>
                <a:gd name="T67" fmla="*/ 61 h 154"/>
                <a:gd name="T68" fmla="*/ 113 w 168"/>
                <a:gd name="T69" fmla="*/ 67 h 154"/>
                <a:gd name="T70" fmla="*/ 104 w 168"/>
                <a:gd name="T71" fmla="*/ 67 h 154"/>
                <a:gd name="T72" fmla="*/ 90 w 168"/>
                <a:gd name="T73" fmla="*/ 64 h 154"/>
                <a:gd name="T74" fmla="*/ 72 w 168"/>
                <a:gd name="T75" fmla="*/ 70 h 154"/>
                <a:gd name="T76" fmla="*/ 49 w 168"/>
                <a:gd name="T77" fmla="*/ 93 h 154"/>
                <a:gd name="T78" fmla="*/ 67 w 168"/>
                <a:gd name="T79" fmla="*/ 79 h 154"/>
                <a:gd name="T80" fmla="*/ 52 w 168"/>
                <a:gd name="T81" fmla="*/ 104 h 154"/>
                <a:gd name="T82" fmla="*/ 46 w 168"/>
                <a:gd name="T83" fmla="*/ 121 h 154"/>
                <a:gd name="T84" fmla="*/ 43 w 168"/>
                <a:gd name="T85" fmla="*/ 139 h 154"/>
                <a:gd name="T86" fmla="*/ 43 w 168"/>
                <a:gd name="T87" fmla="*/ 154 h 154"/>
                <a:gd name="T88" fmla="*/ 55 w 168"/>
                <a:gd name="T89" fmla="*/ 154 h 154"/>
                <a:gd name="T90" fmla="*/ 63 w 168"/>
                <a:gd name="T91" fmla="*/ 142 h 154"/>
                <a:gd name="T92" fmla="*/ 63 w 168"/>
                <a:gd name="T93" fmla="*/ 125 h 154"/>
                <a:gd name="T94" fmla="*/ 67 w 168"/>
                <a:gd name="T95" fmla="*/ 110 h 154"/>
                <a:gd name="T96" fmla="*/ 72 w 168"/>
                <a:gd name="T97" fmla="*/ 96 h 154"/>
                <a:gd name="T98" fmla="*/ 84 w 168"/>
                <a:gd name="T99" fmla="*/ 87 h 154"/>
                <a:gd name="T100" fmla="*/ 90 w 168"/>
                <a:gd name="T101" fmla="*/ 85 h 154"/>
                <a:gd name="T102" fmla="*/ 96 w 168"/>
                <a:gd name="T103" fmla="*/ 75 h 154"/>
                <a:gd name="T104" fmla="*/ 101 w 168"/>
                <a:gd name="T105" fmla="*/ 73 h 154"/>
                <a:gd name="T106" fmla="*/ 118 w 168"/>
                <a:gd name="T107" fmla="*/ 85 h 154"/>
                <a:gd name="T108" fmla="*/ 118 w 168"/>
                <a:gd name="T109" fmla="*/ 96 h 154"/>
                <a:gd name="T110" fmla="*/ 109 w 168"/>
                <a:gd name="T111" fmla="*/ 107 h 154"/>
                <a:gd name="T112" fmla="*/ 104 w 168"/>
                <a:gd name="T113" fmla="*/ 119 h 154"/>
                <a:gd name="T114" fmla="*/ 109 w 168"/>
                <a:gd name="T115" fmla="*/ 113 h 154"/>
                <a:gd name="T116" fmla="*/ 121 w 168"/>
                <a:gd name="T117" fmla="*/ 110 h 154"/>
                <a:gd name="T118" fmla="*/ 121 w 168"/>
                <a:gd name="T119" fmla="*/ 119 h 154"/>
                <a:gd name="T120" fmla="*/ 121 w 168"/>
                <a:gd name="T121" fmla="*/ 131 h 154"/>
                <a:gd name="T122" fmla="*/ 136 w 168"/>
                <a:gd name="T123" fmla="*/ 12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8" h="154">
                  <a:moveTo>
                    <a:pt x="136" y="121"/>
                  </a:moveTo>
                  <a:lnTo>
                    <a:pt x="147" y="99"/>
                  </a:lnTo>
                  <a:lnTo>
                    <a:pt x="144" y="87"/>
                  </a:lnTo>
                  <a:lnTo>
                    <a:pt x="147" y="87"/>
                  </a:lnTo>
                  <a:lnTo>
                    <a:pt x="151" y="99"/>
                  </a:lnTo>
                  <a:lnTo>
                    <a:pt x="165" y="102"/>
                  </a:lnTo>
                  <a:lnTo>
                    <a:pt x="168" y="93"/>
                  </a:lnTo>
                  <a:lnTo>
                    <a:pt x="162" y="75"/>
                  </a:lnTo>
                  <a:lnTo>
                    <a:pt x="144" y="70"/>
                  </a:lnTo>
                  <a:lnTo>
                    <a:pt x="115" y="58"/>
                  </a:lnTo>
                  <a:lnTo>
                    <a:pt x="107" y="50"/>
                  </a:lnTo>
                  <a:lnTo>
                    <a:pt x="109" y="23"/>
                  </a:lnTo>
                  <a:lnTo>
                    <a:pt x="101" y="27"/>
                  </a:lnTo>
                  <a:lnTo>
                    <a:pt x="90" y="6"/>
                  </a:lnTo>
                  <a:lnTo>
                    <a:pt x="67" y="0"/>
                  </a:lnTo>
                  <a:lnTo>
                    <a:pt x="49" y="18"/>
                  </a:lnTo>
                  <a:lnTo>
                    <a:pt x="29" y="23"/>
                  </a:lnTo>
                  <a:lnTo>
                    <a:pt x="15" y="32"/>
                  </a:lnTo>
                  <a:lnTo>
                    <a:pt x="0" y="44"/>
                  </a:lnTo>
                  <a:lnTo>
                    <a:pt x="6" y="44"/>
                  </a:lnTo>
                  <a:lnTo>
                    <a:pt x="17" y="41"/>
                  </a:lnTo>
                  <a:lnTo>
                    <a:pt x="15" y="46"/>
                  </a:lnTo>
                  <a:lnTo>
                    <a:pt x="43" y="44"/>
                  </a:lnTo>
                  <a:lnTo>
                    <a:pt x="61" y="32"/>
                  </a:lnTo>
                  <a:lnTo>
                    <a:pt x="67" y="32"/>
                  </a:lnTo>
                  <a:lnTo>
                    <a:pt x="57" y="38"/>
                  </a:lnTo>
                  <a:lnTo>
                    <a:pt x="52" y="46"/>
                  </a:lnTo>
                  <a:lnTo>
                    <a:pt x="63" y="46"/>
                  </a:lnTo>
                  <a:lnTo>
                    <a:pt x="67" y="52"/>
                  </a:lnTo>
                  <a:lnTo>
                    <a:pt x="75" y="56"/>
                  </a:lnTo>
                  <a:lnTo>
                    <a:pt x="84" y="52"/>
                  </a:lnTo>
                  <a:lnTo>
                    <a:pt x="101" y="50"/>
                  </a:lnTo>
                  <a:lnTo>
                    <a:pt x="101" y="58"/>
                  </a:lnTo>
                  <a:lnTo>
                    <a:pt x="109" y="61"/>
                  </a:lnTo>
                  <a:lnTo>
                    <a:pt x="113" y="67"/>
                  </a:lnTo>
                  <a:lnTo>
                    <a:pt x="104" y="67"/>
                  </a:lnTo>
                  <a:lnTo>
                    <a:pt x="90" y="64"/>
                  </a:lnTo>
                  <a:lnTo>
                    <a:pt x="72" y="70"/>
                  </a:lnTo>
                  <a:lnTo>
                    <a:pt x="49" y="93"/>
                  </a:lnTo>
                  <a:lnTo>
                    <a:pt x="67" y="79"/>
                  </a:lnTo>
                  <a:lnTo>
                    <a:pt x="52" y="104"/>
                  </a:lnTo>
                  <a:lnTo>
                    <a:pt x="46" y="121"/>
                  </a:lnTo>
                  <a:lnTo>
                    <a:pt x="43" y="139"/>
                  </a:lnTo>
                  <a:lnTo>
                    <a:pt x="43" y="154"/>
                  </a:lnTo>
                  <a:lnTo>
                    <a:pt x="55" y="154"/>
                  </a:lnTo>
                  <a:lnTo>
                    <a:pt x="63" y="142"/>
                  </a:lnTo>
                  <a:lnTo>
                    <a:pt x="63" y="125"/>
                  </a:lnTo>
                  <a:lnTo>
                    <a:pt x="67" y="110"/>
                  </a:lnTo>
                  <a:lnTo>
                    <a:pt x="72" y="96"/>
                  </a:lnTo>
                  <a:lnTo>
                    <a:pt x="84" y="87"/>
                  </a:lnTo>
                  <a:lnTo>
                    <a:pt x="90" y="85"/>
                  </a:lnTo>
                  <a:lnTo>
                    <a:pt x="96" y="75"/>
                  </a:lnTo>
                  <a:lnTo>
                    <a:pt x="101" y="73"/>
                  </a:lnTo>
                  <a:lnTo>
                    <a:pt x="118" y="85"/>
                  </a:lnTo>
                  <a:lnTo>
                    <a:pt x="118" y="96"/>
                  </a:lnTo>
                  <a:lnTo>
                    <a:pt x="109" y="107"/>
                  </a:lnTo>
                  <a:lnTo>
                    <a:pt x="104" y="119"/>
                  </a:lnTo>
                  <a:lnTo>
                    <a:pt x="109" y="113"/>
                  </a:lnTo>
                  <a:lnTo>
                    <a:pt x="121" y="110"/>
                  </a:lnTo>
                  <a:lnTo>
                    <a:pt x="121" y="119"/>
                  </a:lnTo>
                  <a:lnTo>
                    <a:pt x="121" y="131"/>
                  </a:lnTo>
                  <a:lnTo>
                    <a:pt x="136" y="121"/>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70" name="Freeform 52"/>
            <p:cNvSpPr>
              <a:spLocks/>
            </p:cNvSpPr>
            <p:nvPr/>
          </p:nvSpPr>
          <p:spPr bwMode="auto">
            <a:xfrm>
              <a:off x="1493" y="2473"/>
              <a:ext cx="875" cy="1257"/>
            </a:xfrm>
            <a:custGeom>
              <a:avLst/>
              <a:gdLst>
                <a:gd name="T0" fmla="*/ 89 w 875"/>
                <a:gd name="T1" fmla="*/ 110 h 1257"/>
                <a:gd name="T2" fmla="*/ 115 w 875"/>
                <a:gd name="T3" fmla="*/ 144 h 1257"/>
                <a:gd name="T4" fmla="*/ 138 w 875"/>
                <a:gd name="T5" fmla="*/ 171 h 1257"/>
                <a:gd name="T6" fmla="*/ 182 w 875"/>
                <a:gd name="T7" fmla="*/ 179 h 1257"/>
                <a:gd name="T8" fmla="*/ 207 w 875"/>
                <a:gd name="T9" fmla="*/ 168 h 1257"/>
                <a:gd name="T10" fmla="*/ 219 w 875"/>
                <a:gd name="T11" fmla="*/ 229 h 1257"/>
                <a:gd name="T12" fmla="*/ 184 w 875"/>
                <a:gd name="T13" fmla="*/ 281 h 1257"/>
                <a:gd name="T14" fmla="*/ 170 w 875"/>
                <a:gd name="T15" fmla="*/ 323 h 1257"/>
                <a:gd name="T16" fmla="*/ 178 w 875"/>
                <a:gd name="T17" fmla="*/ 346 h 1257"/>
                <a:gd name="T18" fmla="*/ 207 w 875"/>
                <a:gd name="T19" fmla="*/ 448 h 1257"/>
                <a:gd name="T20" fmla="*/ 283 w 875"/>
                <a:gd name="T21" fmla="*/ 549 h 1257"/>
                <a:gd name="T22" fmla="*/ 343 w 875"/>
                <a:gd name="T23" fmla="*/ 660 h 1257"/>
                <a:gd name="T24" fmla="*/ 337 w 875"/>
                <a:gd name="T25" fmla="*/ 788 h 1257"/>
                <a:gd name="T26" fmla="*/ 332 w 875"/>
                <a:gd name="T27" fmla="*/ 906 h 1257"/>
                <a:gd name="T28" fmla="*/ 343 w 875"/>
                <a:gd name="T29" fmla="*/ 999 h 1257"/>
                <a:gd name="T30" fmla="*/ 358 w 875"/>
                <a:gd name="T31" fmla="*/ 1064 h 1257"/>
                <a:gd name="T32" fmla="*/ 332 w 875"/>
                <a:gd name="T33" fmla="*/ 1105 h 1257"/>
                <a:gd name="T34" fmla="*/ 358 w 875"/>
                <a:gd name="T35" fmla="*/ 1134 h 1257"/>
                <a:gd name="T36" fmla="*/ 360 w 875"/>
                <a:gd name="T37" fmla="*/ 1177 h 1257"/>
                <a:gd name="T38" fmla="*/ 398 w 875"/>
                <a:gd name="T39" fmla="*/ 1211 h 1257"/>
                <a:gd name="T40" fmla="*/ 402 w 875"/>
                <a:gd name="T41" fmla="*/ 1238 h 1257"/>
                <a:gd name="T42" fmla="*/ 416 w 875"/>
                <a:gd name="T43" fmla="*/ 1226 h 1257"/>
                <a:gd name="T44" fmla="*/ 430 w 875"/>
                <a:gd name="T45" fmla="*/ 1252 h 1257"/>
                <a:gd name="T46" fmla="*/ 442 w 875"/>
                <a:gd name="T47" fmla="*/ 1186 h 1257"/>
                <a:gd name="T48" fmla="*/ 462 w 875"/>
                <a:gd name="T49" fmla="*/ 1105 h 1257"/>
                <a:gd name="T50" fmla="*/ 467 w 875"/>
                <a:gd name="T51" fmla="*/ 1030 h 1257"/>
                <a:gd name="T52" fmla="*/ 488 w 875"/>
                <a:gd name="T53" fmla="*/ 1016 h 1257"/>
                <a:gd name="T54" fmla="*/ 462 w 875"/>
                <a:gd name="T55" fmla="*/ 978 h 1257"/>
                <a:gd name="T56" fmla="*/ 502 w 875"/>
                <a:gd name="T57" fmla="*/ 949 h 1257"/>
                <a:gd name="T58" fmla="*/ 575 w 875"/>
                <a:gd name="T59" fmla="*/ 900 h 1257"/>
                <a:gd name="T60" fmla="*/ 546 w 875"/>
                <a:gd name="T61" fmla="*/ 866 h 1257"/>
                <a:gd name="T62" fmla="*/ 601 w 875"/>
                <a:gd name="T63" fmla="*/ 866 h 1257"/>
                <a:gd name="T64" fmla="*/ 655 w 875"/>
                <a:gd name="T65" fmla="*/ 788 h 1257"/>
                <a:gd name="T66" fmla="*/ 696 w 875"/>
                <a:gd name="T67" fmla="*/ 687 h 1257"/>
                <a:gd name="T68" fmla="*/ 791 w 875"/>
                <a:gd name="T69" fmla="*/ 629 h 1257"/>
                <a:gd name="T70" fmla="*/ 814 w 875"/>
                <a:gd name="T71" fmla="*/ 506 h 1257"/>
                <a:gd name="T72" fmla="*/ 875 w 875"/>
                <a:gd name="T73" fmla="*/ 407 h 1257"/>
                <a:gd name="T74" fmla="*/ 768 w 875"/>
                <a:gd name="T75" fmla="*/ 341 h 1257"/>
                <a:gd name="T76" fmla="*/ 676 w 875"/>
                <a:gd name="T77" fmla="*/ 306 h 1257"/>
                <a:gd name="T78" fmla="*/ 624 w 875"/>
                <a:gd name="T79" fmla="*/ 315 h 1257"/>
                <a:gd name="T80" fmla="*/ 632 w 875"/>
                <a:gd name="T81" fmla="*/ 265 h 1257"/>
                <a:gd name="T82" fmla="*/ 584 w 875"/>
                <a:gd name="T83" fmla="*/ 208 h 1257"/>
                <a:gd name="T84" fmla="*/ 513 w 875"/>
                <a:gd name="T85" fmla="*/ 182 h 1257"/>
                <a:gd name="T86" fmla="*/ 454 w 875"/>
                <a:gd name="T87" fmla="*/ 142 h 1257"/>
                <a:gd name="T88" fmla="*/ 402 w 875"/>
                <a:gd name="T89" fmla="*/ 136 h 1257"/>
                <a:gd name="T90" fmla="*/ 343 w 875"/>
                <a:gd name="T91" fmla="*/ 116 h 1257"/>
                <a:gd name="T92" fmla="*/ 320 w 875"/>
                <a:gd name="T93" fmla="*/ 142 h 1257"/>
                <a:gd name="T94" fmla="*/ 308 w 875"/>
                <a:gd name="T95" fmla="*/ 116 h 1257"/>
                <a:gd name="T96" fmla="*/ 274 w 875"/>
                <a:gd name="T97" fmla="*/ 119 h 1257"/>
                <a:gd name="T98" fmla="*/ 230 w 875"/>
                <a:gd name="T99" fmla="*/ 159 h 1257"/>
                <a:gd name="T100" fmla="*/ 178 w 875"/>
                <a:gd name="T101" fmla="*/ 150 h 1257"/>
                <a:gd name="T102" fmla="*/ 138 w 875"/>
                <a:gd name="T103" fmla="*/ 139 h 1257"/>
                <a:gd name="T104" fmla="*/ 136 w 875"/>
                <a:gd name="T105" fmla="*/ 73 h 1257"/>
                <a:gd name="T106" fmla="*/ 115 w 875"/>
                <a:gd name="T107" fmla="*/ 44 h 1257"/>
                <a:gd name="T108" fmla="*/ 51 w 875"/>
                <a:gd name="T109" fmla="*/ 41 h 1257"/>
                <a:gd name="T110" fmla="*/ 60 w 875"/>
                <a:gd name="T111" fmla="*/ 0 h 1257"/>
                <a:gd name="T112" fmla="*/ 11 w 875"/>
                <a:gd name="T113" fmla="*/ 38 h 1257"/>
                <a:gd name="T114" fmla="*/ 46 w 875"/>
                <a:gd name="T115" fmla="*/ 81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5" h="1257">
                  <a:moveTo>
                    <a:pt x="69" y="81"/>
                  </a:moveTo>
                  <a:lnTo>
                    <a:pt x="71" y="84"/>
                  </a:lnTo>
                  <a:lnTo>
                    <a:pt x="75" y="87"/>
                  </a:lnTo>
                  <a:lnTo>
                    <a:pt x="69" y="87"/>
                  </a:lnTo>
                  <a:lnTo>
                    <a:pt x="80" y="101"/>
                  </a:lnTo>
                  <a:lnTo>
                    <a:pt x="89" y="110"/>
                  </a:lnTo>
                  <a:lnTo>
                    <a:pt x="94" y="119"/>
                  </a:lnTo>
                  <a:lnTo>
                    <a:pt x="94" y="127"/>
                  </a:lnTo>
                  <a:lnTo>
                    <a:pt x="92" y="133"/>
                  </a:lnTo>
                  <a:lnTo>
                    <a:pt x="107" y="142"/>
                  </a:lnTo>
                  <a:lnTo>
                    <a:pt x="104" y="133"/>
                  </a:lnTo>
                  <a:lnTo>
                    <a:pt x="115" y="144"/>
                  </a:lnTo>
                  <a:lnTo>
                    <a:pt x="126" y="150"/>
                  </a:lnTo>
                  <a:lnTo>
                    <a:pt x="126" y="159"/>
                  </a:lnTo>
                  <a:lnTo>
                    <a:pt x="130" y="162"/>
                  </a:lnTo>
                  <a:lnTo>
                    <a:pt x="132" y="159"/>
                  </a:lnTo>
                  <a:lnTo>
                    <a:pt x="136" y="168"/>
                  </a:lnTo>
                  <a:lnTo>
                    <a:pt x="138" y="171"/>
                  </a:lnTo>
                  <a:lnTo>
                    <a:pt x="141" y="165"/>
                  </a:lnTo>
                  <a:lnTo>
                    <a:pt x="153" y="168"/>
                  </a:lnTo>
                  <a:lnTo>
                    <a:pt x="161" y="174"/>
                  </a:lnTo>
                  <a:lnTo>
                    <a:pt x="164" y="174"/>
                  </a:lnTo>
                  <a:lnTo>
                    <a:pt x="170" y="182"/>
                  </a:lnTo>
                  <a:lnTo>
                    <a:pt x="182" y="179"/>
                  </a:lnTo>
                  <a:lnTo>
                    <a:pt x="176" y="168"/>
                  </a:lnTo>
                  <a:lnTo>
                    <a:pt x="190" y="156"/>
                  </a:lnTo>
                  <a:lnTo>
                    <a:pt x="199" y="156"/>
                  </a:lnTo>
                  <a:lnTo>
                    <a:pt x="205" y="162"/>
                  </a:lnTo>
                  <a:lnTo>
                    <a:pt x="211" y="162"/>
                  </a:lnTo>
                  <a:lnTo>
                    <a:pt x="207" y="168"/>
                  </a:lnTo>
                  <a:lnTo>
                    <a:pt x="213" y="182"/>
                  </a:lnTo>
                  <a:lnTo>
                    <a:pt x="219" y="190"/>
                  </a:lnTo>
                  <a:lnTo>
                    <a:pt x="222" y="196"/>
                  </a:lnTo>
                  <a:lnTo>
                    <a:pt x="219" y="208"/>
                  </a:lnTo>
                  <a:lnTo>
                    <a:pt x="222" y="219"/>
                  </a:lnTo>
                  <a:lnTo>
                    <a:pt x="219" y="229"/>
                  </a:lnTo>
                  <a:lnTo>
                    <a:pt x="222" y="234"/>
                  </a:lnTo>
                  <a:lnTo>
                    <a:pt x="219" y="243"/>
                  </a:lnTo>
                  <a:lnTo>
                    <a:pt x="201" y="254"/>
                  </a:lnTo>
                  <a:lnTo>
                    <a:pt x="196" y="265"/>
                  </a:lnTo>
                  <a:lnTo>
                    <a:pt x="199" y="271"/>
                  </a:lnTo>
                  <a:lnTo>
                    <a:pt x="184" y="281"/>
                  </a:lnTo>
                  <a:lnTo>
                    <a:pt x="178" y="283"/>
                  </a:lnTo>
                  <a:lnTo>
                    <a:pt x="178" y="292"/>
                  </a:lnTo>
                  <a:lnTo>
                    <a:pt x="173" y="300"/>
                  </a:lnTo>
                  <a:lnTo>
                    <a:pt x="173" y="306"/>
                  </a:lnTo>
                  <a:lnTo>
                    <a:pt x="167" y="310"/>
                  </a:lnTo>
                  <a:lnTo>
                    <a:pt x="170" y="323"/>
                  </a:lnTo>
                  <a:lnTo>
                    <a:pt x="164" y="329"/>
                  </a:lnTo>
                  <a:lnTo>
                    <a:pt x="176" y="335"/>
                  </a:lnTo>
                  <a:lnTo>
                    <a:pt x="182" y="329"/>
                  </a:lnTo>
                  <a:lnTo>
                    <a:pt x="184" y="335"/>
                  </a:lnTo>
                  <a:lnTo>
                    <a:pt x="182" y="346"/>
                  </a:lnTo>
                  <a:lnTo>
                    <a:pt x="178" y="346"/>
                  </a:lnTo>
                  <a:lnTo>
                    <a:pt x="167" y="352"/>
                  </a:lnTo>
                  <a:lnTo>
                    <a:pt x="161" y="361"/>
                  </a:lnTo>
                  <a:lnTo>
                    <a:pt x="161" y="385"/>
                  </a:lnTo>
                  <a:lnTo>
                    <a:pt x="184" y="404"/>
                  </a:lnTo>
                  <a:lnTo>
                    <a:pt x="199" y="427"/>
                  </a:lnTo>
                  <a:lnTo>
                    <a:pt x="207" y="448"/>
                  </a:lnTo>
                  <a:lnTo>
                    <a:pt x="219" y="465"/>
                  </a:lnTo>
                  <a:lnTo>
                    <a:pt x="224" y="482"/>
                  </a:lnTo>
                  <a:lnTo>
                    <a:pt x="236" y="491"/>
                  </a:lnTo>
                  <a:lnTo>
                    <a:pt x="242" y="514"/>
                  </a:lnTo>
                  <a:lnTo>
                    <a:pt x="262" y="537"/>
                  </a:lnTo>
                  <a:lnTo>
                    <a:pt x="283" y="549"/>
                  </a:lnTo>
                  <a:lnTo>
                    <a:pt x="308" y="563"/>
                  </a:lnTo>
                  <a:lnTo>
                    <a:pt x="323" y="574"/>
                  </a:lnTo>
                  <a:lnTo>
                    <a:pt x="337" y="585"/>
                  </a:lnTo>
                  <a:lnTo>
                    <a:pt x="343" y="612"/>
                  </a:lnTo>
                  <a:lnTo>
                    <a:pt x="343" y="643"/>
                  </a:lnTo>
                  <a:lnTo>
                    <a:pt x="343" y="660"/>
                  </a:lnTo>
                  <a:lnTo>
                    <a:pt x="341" y="670"/>
                  </a:lnTo>
                  <a:lnTo>
                    <a:pt x="343" y="693"/>
                  </a:lnTo>
                  <a:lnTo>
                    <a:pt x="343" y="716"/>
                  </a:lnTo>
                  <a:lnTo>
                    <a:pt x="341" y="739"/>
                  </a:lnTo>
                  <a:lnTo>
                    <a:pt x="337" y="764"/>
                  </a:lnTo>
                  <a:lnTo>
                    <a:pt x="337" y="788"/>
                  </a:lnTo>
                  <a:lnTo>
                    <a:pt x="337" y="805"/>
                  </a:lnTo>
                  <a:lnTo>
                    <a:pt x="343" y="828"/>
                  </a:lnTo>
                  <a:lnTo>
                    <a:pt x="343" y="837"/>
                  </a:lnTo>
                  <a:lnTo>
                    <a:pt x="343" y="857"/>
                  </a:lnTo>
                  <a:lnTo>
                    <a:pt x="337" y="883"/>
                  </a:lnTo>
                  <a:lnTo>
                    <a:pt x="332" y="906"/>
                  </a:lnTo>
                  <a:lnTo>
                    <a:pt x="326" y="918"/>
                  </a:lnTo>
                  <a:lnTo>
                    <a:pt x="332" y="943"/>
                  </a:lnTo>
                  <a:lnTo>
                    <a:pt x="337" y="964"/>
                  </a:lnTo>
                  <a:lnTo>
                    <a:pt x="335" y="981"/>
                  </a:lnTo>
                  <a:lnTo>
                    <a:pt x="337" y="995"/>
                  </a:lnTo>
                  <a:lnTo>
                    <a:pt x="343" y="999"/>
                  </a:lnTo>
                  <a:lnTo>
                    <a:pt x="355" y="999"/>
                  </a:lnTo>
                  <a:lnTo>
                    <a:pt x="355" y="1018"/>
                  </a:lnTo>
                  <a:lnTo>
                    <a:pt x="355" y="1039"/>
                  </a:lnTo>
                  <a:lnTo>
                    <a:pt x="355" y="1051"/>
                  </a:lnTo>
                  <a:lnTo>
                    <a:pt x="364" y="1053"/>
                  </a:lnTo>
                  <a:lnTo>
                    <a:pt x="358" y="1064"/>
                  </a:lnTo>
                  <a:lnTo>
                    <a:pt x="355" y="1068"/>
                  </a:lnTo>
                  <a:lnTo>
                    <a:pt x="360" y="1088"/>
                  </a:lnTo>
                  <a:lnTo>
                    <a:pt x="355" y="1102"/>
                  </a:lnTo>
                  <a:lnTo>
                    <a:pt x="349" y="1088"/>
                  </a:lnTo>
                  <a:lnTo>
                    <a:pt x="335" y="1088"/>
                  </a:lnTo>
                  <a:lnTo>
                    <a:pt x="332" y="1105"/>
                  </a:lnTo>
                  <a:lnTo>
                    <a:pt x="337" y="1102"/>
                  </a:lnTo>
                  <a:lnTo>
                    <a:pt x="355" y="1110"/>
                  </a:lnTo>
                  <a:lnTo>
                    <a:pt x="349" y="1122"/>
                  </a:lnTo>
                  <a:lnTo>
                    <a:pt x="360" y="1122"/>
                  </a:lnTo>
                  <a:lnTo>
                    <a:pt x="369" y="1134"/>
                  </a:lnTo>
                  <a:lnTo>
                    <a:pt x="358" y="1134"/>
                  </a:lnTo>
                  <a:lnTo>
                    <a:pt x="358" y="1143"/>
                  </a:lnTo>
                  <a:lnTo>
                    <a:pt x="360" y="1159"/>
                  </a:lnTo>
                  <a:lnTo>
                    <a:pt x="369" y="1165"/>
                  </a:lnTo>
                  <a:lnTo>
                    <a:pt x="364" y="1165"/>
                  </a:lnTo>
                  <a:lnTo>
                    <a:pt x="366" y="1174"/>
                  </a:lnTo>
                  <a:lnTo>
                    <a:pt x="360" y="1177"/>
                  </a:lnTo>
                  <a:lnTo>
                    <a:pt x="372" y="1188"/>
                  </a:lnTo>
                  <a:lnTo>
                    <a:pt x="372" y="1191"/>
                  </a:lnTo>
                  <a:lnTo>
                    <a:pt x="378" y="1205"/>
                  </a:lnTo>
                  <a:lnTo>
                    <a:pt x="387" y="1215"/>
                  </a:lnTo>
                  <a:lnTo>
                    <a:pt x="390" y="1209"/>
                  </a:lnTo>
                  <a:lnTo>
                    <a:pt x="398" y="1211"/>
                  </a:lnTo>
                  <a:lnTo>
                    <a:pt x="398" y="1220"/>
                  </a:lnTo>
                  <a:lnTo>
                    <a:pt x="387" y="1220"/>
                  </a:lnTo>
                  <a:lnTo>
                    <a:pt x="387" y="1232"/>
                  </a:lnTo>
                  <a:lnTo>
                    <a:pt x="393" y="1226"/>
                  </a:lnTo>
                  <a:lnTo>
                    <a:pt x="390" y="1234"/>
                  </a:lnTo>
                  <a:lnTo>
                    <a:pt x="402" y="1238"/>
                  </a:lnTo>
                  <a:lnTo>
                    <a:pt x="398" y="1243"/>
                  </a:lnTo>
                  <a:lnTo>
                    <a:pt x="408" y="1246"/>
                  </a:lnTo>
                  <a:lnTo>
                    <a:pt x="408" y="1243"/>
                  </a:lnTo>
                  <a:lnTo>
                    <a:pt x="413" y="1238"/>
                  </a:lnTo>
                  <a:lnTo>
                    <a:pt x="402" y="1229"/>
                  </a:lnTo>
                  <a:lnTo>
                    <a:pt x="416" y="1226"/>
                  </a:lnTo>
                  <a:lnTo>
                    <a:pt x="425" y="1238"/>
                  </a:lnTo>
                  <a:lnTo>
                    <a:pt x="416" y="1240"/>
                  </a:lnTo>
                  <a:lnTo>
                    <a:pt x="410" y="1246"/>
                  </a:lnTo>
                  <a:lnTo>
                    <a:pt x="416" y="1255"/>
                  </a:lnTo>
                  <a:lnTo>
                    <a:pt x="425" y="1257"/>
                  </a:lnTo>
                  <a:lnTo>
                    <a:pt x="430" y="1252"/>
                  </a:lnTo>
                  <a:lnTo>
                    <a:pt x="430" y="1238"/>
                  </a:lnTo>
                  <a:lnTo>
                    <a:pt x="433" y="1229"/>
                  </a:lnTo>
                  <a:lnTo>
                    <a:pt x="444" y="1220"/>
                  </a:lnTo>
                  <a:lnTo>
                    <a:pt x="456" y="1217"/>
                  </a:lnTo>
                  <a:lnTo>
                    <a:pt x="448" y="1200"/>
                  </a:lnTo>
                  <a:lnTo>
                    <a:pt x="442" y="1186"/>
                  </a:lnTo>
                  <a:lnTo>
                    <a:pt x="444" y="1171"/>
                  </a:lnTo>
                  <a:lnTo>
                    <a:pt x="456" y="1157"/>
                  </a:lnTo>
                  <a:lnTo>
                    <a:pt x="456" y="1143"/>
                  </a:lnTo>
                  <a:lnTo>
                    <a:pt x="471" y="1128"/>
                  </a:lnTo>
                  <a:lnTo>
                    <a:pt x="477" y="1108"/>
                  </a:lnTo>
                  <a:lnTo>
                    <a:pt x="462" y="1105"/>
                  </a:lnTo>
                  <a:lnTo>
                    <a:pt x="444" y="1091"/>
                  </a:lnTo>
                  <a:lnTo>
                    <a:pt x="448" y="1076"/>
                  </a:lnTo>
                  <a:lnTo>
                    <a:pt x="459" y="1062"/>
                  </a:lnTo>
                  <a:lnTo>
                    <a:pt x="471" y="1062"/>
                  </a:lnTo>
                  <a:lnTo>
                    <a:pt x="471" y="1045"/>
                  </a:lnTo>
                  <a:lnTo>
                    <a:pt x="467" y="1030"/>
                  </a:lnTo>
                  <a:lnTo>
                    <a:pt x="477" y="1024"/>
                  </a:lnTo>
                  <a:lnTo>
                    <a:pt x="471" y="1018"/>
                  </a:lnTo>
                  <a:lnTo>
                    <a:pt x="471" y="1013"/>
                  </a:lnTo>
                  <a:lnTo>
                    <a:pt x="479" y="1013"/>
                  </a:lnTo>
                  <a:lnTo>
                    <a:pt x="483" y="1018"/>
                  </a:lnTo>
                  <a:lnTo>
                    <a:pt x="488" y="1016"/>
                  </a:lnTo>
                  <a:lnTo>
                    <a:pt x="488" y="1007"/>
                  </a:lnTo>
                  <a:lnTo>
                    <a:pt x="485" y="1004"/>
                  </a:lnTo>
                  <a:lnTo>
                    <a:pt x="471" y="1004"/>
                  </a:lnTo>
                  <a:lnTo>
                    <a:pt x="465" y="995"/>
                  </a:lnTo>
                  <a:lnTo>
                    <a:pt x="462" y="987"/>
                  </a:lnTo>
                  <a:lnTo>
                    <a:pt x="462" y="978"/>
                  </a:lnTo>
                  <a:lnTo>
                    <a:pt x="477" y="984"/>
                  </a:lnTo>
                  <a:lnTo>
                    <a:pt x="497" y="984"/>
                  </a:lnTo>
                  <a:lnTo>
                    <a:pt x="502" y="976"/>
                  </a:lnTo>
                  <a:lnTo>
                    <a:pt x="500" y="970"/>
                  </a:lnTo>
                  <a:lnTo>
                    <a:pt x="502" y="958"/>
                  </a:lnTo>
                  <a:lnTo>
                    <a:pt x="502" y="949"/>
                  </a:lnTo>
                  <a:lnTo>
                    <a:pt x="494" y="941"/>
                  </a:lnTo>
                  <a:lnTo>
                    <a:pt x="517" y="941"/>
                  </a:lnTo>
                  <a:lnTo>
                    <a:pt x="540" y="938"/>
                  </a:lnTo>
                  <a:lnTo>
                    <a:pt x="563" y="929"/>
                  </a:lnTo>
                  <a:lnTo>
                    <a:pt x="569" y="914"/>
                  </a:lnTo>
                  <a:lnTo>
                    <a:pt x="575" y="900"/>
                  </a:lnTo>
                  <a:lnTo>
                    <a:pt x="575" y="895"/>
                  </a:lnTo>
                  <a:lnTo>
                    <a:pt x="563" y="889"/>
                  </a:lnTo>
                  <a:lnTo>
                    <a:pt x="563" y="880"/>
                  </a:lnTo>
                  <a:lnTo>
                    <a:pt x="563" y="877"/>
                  </a:lnTo>
                  <a:lnTo>
                    <a:pt x="555" y="868"/>
                  </a:lnTo>
                  <a:lnTo>
                    <a:pt x="546" y="866"/>
                  </a:lnTo>
                  <a:lnTo>
                    <a:pt x="543" y="857"/>
                  </a:lnTo>
                  <a:lnTo>
                    <a:pt x="543" y="851"/>
                  </a:lnTo>
                  <a:lnTo>
                    <a:pt x="555" y="857"/>
                  </a:lnTo>
                  <a:lnTo>
                    <a:pt x="566" y="860"/>
                  </a:lnTo>
                  <a:lnTo>
                    <a:pt x="580" y="868"/>
                  </a:lnTo>
                  <a:lnTo>
                    <a:pt x="601" y="866"/>
                  </a:lnTo>
                  <a:lnTo>
                    <a:pt x="609" y="857"/>
                  </a:lnTo>
                  <a:lnTo>
                    <a:pt x="618" y="843"/>
                  </a:lnTo>
                  <a:lnTo>
                    <a:pt x="630" y="828"/>
                  </a:lnTo>
                  <a:lnTo>
                    <a:pt x="636" y="814"/>
                  </a:lnTo>
                  <a:lnTo>
                    <a:pt x="647" y="802"/>
                  </a:lnTo>
                  <a:lnTo>
                    <a:pt x="655" y="788"/>
                  </a:lnTo>
                  <a:lnTo>
                    <a:pt x="661" y="774"/>
                  </a:lnTo>
                  <a:lnTo>
                    <a:pt x="673" y="756"/>
                  </a:lnTo>
                  <a:lnTo>
                    <a:pt x="679" y="745"/>
                  </a:lnTo>
                  <a:lnTo>
                    <a:pt x="679" y="724"/>
                  </a:lnTo>
                  <a:lnTo>
                    <a:pt x="682" y="701"/>
                  </a:lnTo>
                  <a:lnTo>
                    <a:pt x="696" y="687"/>
                  </a:lnTo>
                  <a:lnTo>
                    <a:pt x="716" y="675"/>
                  </a:lnTo>
                  <a:lnTo>
                    <a:pt x="739" y="664"/>
                  </a:lnTo>
                  <a:lnTo>
                    <a:pt x="762" y="658"/>
                  </a:lnTo>
                  <a:lnTo>
                    <a:pt x="777" y="658"/>
                  </a:lnTo>
                  <a:lnTo>
                    <a:pt x="789" y="643"/>
                  </a:lnTo>
                  <a:lnTo>
                    <a:pt x="791" y="629"/>
                  </a:lnTo>
                  <a:lnTo>
                    <a:pt x="806" y="600"/>
                  </a:lnTo>
                  <a:lnTo>
                    <a:pt x="809" y="583"/>
                  </a:lnTo>
                  <a:lnTo>
                    <a:pt x="814" y="571"/>
                  </a:lnTo>
                  <a:lnTo>
                    <a:pt x="818" y="543"/>
                  </a:lnTo>
                  <a:lnTo>
                    <a:pt x="814" y="525"/>
                  </a:lnTo>
                  <a:lnTo>
                    <a:pt x="814" y="506"/>
                  </a:lnTo>
                  <a:lnTo>
                    <a:pt x="823" y="494"/>
                  </a:lnTo>
                  <a:lnTo>
                    <a:pt x="835" y="488"/>
                  </a:lnTo>
                  <a:lnTo>
                    <a:pt x="846" y="468"/>
                  </a:lnTo>
                  <a:lnTo>
                    <a:pt x="858" y="450"/>
                  </a:lnTo>
                  <a:lnTo>
                    <a:pt x="870" y="436"/>
                  </a:lnTo>
                  <a:lnTo>
                    <a:pt x="875" y="407"/>
                  </a:lnTo>
                  <a:lnTo>
                    <a:pt x="870" y="390"/>
                  </a:lnTo>
                  <a:lnTo>
                    <a:pt x="861" y="375"/>
                  </a:lnTo>
                  <a:lnTo>
                    <a:pt x="838" y="373"/>
                  </a:lnTo>
                  <a:lnTo>
                    <a:pt x="818" y="356"/>
                  </a:lnTo>
                  <a:lnTo>
                    <a:pt x="791" y="341"/>
                  </a:lnTo>
                  <a:lnTo>
                    <a:pt x="768" y="341"/>
                  </a:lnTo>
                  <a:lnTo>
                    <a:pt x="745" y="335"/>
                  </a:lnTo>
                  <a:lnTo>
                    <a:pt x="725" y="341"/>
                  </a:lnTo>
                  <a:lnTo>
                    <a:pt x="728" y="329"/>
                  </a:lnTo>
                  <a:lnTo>
                    <a:pt x="714" y="318"/>
                  </a:lnTo>
                  <a:lnTo>
                    <a:pt x="693" y="312"/>
                  </a:lnTo>
                  <a:lnTo>
                    <a:pt x="676" y="306"/>
                  </a:lnTo>
                  <a:lnTo>
                    <a:pt x="653" y="329"/>
                  </a:lnTo>
                  <a:lnTo>
                    <a:pt x="632" y="327"/>
                  </a:lnTo>
                  <a:lnTo>
                    <a:pt x="659" y="321"/>
                  </a:lnTo>
                  <a:lnTo>
                    <a:pt x="667" y="304"/>
                  </a:lnTo>
                  <a:lnTo>
                    <a:pt x="636" y="300"/>
                  </a:lnTo>
                  <a:lnTo>
                    <a:pt x="624" y="315"/>
                  </a:lnTo>
                  <a:lnTo>
                    <a:pt x="603" y="321"/>
                  </a:lnTo>
                  <a:lnTo>
                    <a:pt x="615" y="306"/>
                  </a:lnTo>
                  <a:lnTo>
                    <a:pt x="624" y="295"/>
                  </a:lnTo>
                  <a:lnTo>
                    <a:pt x="641" y="281"/>
                  </a:lnTo>
                  <a:lnTo>
                    <a:pt x="644" y="269"/>
                  </a:lnTo>
                  <a:lnTo>
                    <a:pt x="632" y="265"/>
                  </a:lnTo>
                  <a:lnTo>
                    <a:pt x="624" y="237"/>
                  </a:lnTo>
                  <a:lnTo>
                    <a:pt x="618" y="231"/>
                  </a:lnTo>
                  <a:lnTo>
                    <a:pt x="615" y="234"/>
                  </a:lnTo>
                  <a:lnTo>
                    <a:pt x="612" y="225"/>
                  </a:lnTo>
                  <a:lnTo>
                    <a:pt x="598" y="214"/>
                  </a:lnTo>
                  <a:lnTo>
                    <a:pt x="584" y="208"/>
                  </a:lnTo>
                  <a:lnTo>
                    <a:pt x="566" y="202"/>
                  </a:lnTo>
                  <a:lnTo>
                    <a:pt x="552" y="208"/>
                  </a:lnTo>
                  <a:lnTo>
                    <a:pt x="534" y="202"/>
                  </a:lnTo>
                  <a:lnTo>
                    <a:pt x="517" y="190"/>
                  </a:lnTo>
                  <a:lnTo>
                    <a:pt x="508" y="196"/>
                  </a:lnTo>
                  <a:lnTo>
                    <a:pt x="513" y="182"/>
                  </a:lnTo>
                  <a:lnTo>
                    <a:pt x="494" y="168"/>
                  </a:lnTo>
                  <a:lnTo>
                    <a:pt x="485" y="162"/>
                  </a:lnTo>
                  <a:lnTo>
                    <a:pt x="479" y="162"/>
                  </a:lnTo>
                  <a:lnTo>
                    <a:pt x="477" y="150"/>
                  </a:lnTo>
                  <a:lnTo>
                    <a:pt x="467" y="142"/>
                  </a:lnTo>
                  <a:lnTo>
                    <a:pt x="454" y="142"/>
                  </a:lnTo>
                  <a:lnTo>
                    <a:pt x="448" y="133"/>
                  </a:lnTo>
                  <a:lnTo>
                    <a:pt x="462" y="131"/>
                  </a:lnTo>
                  <a:lnTo>
                    <a:pt x="425" y="131"/>
                  </a:lnTo>
                  <a:lnTo>
                    <a:pt x="433" y="133"/>
                  </a:lnTo>
                  <a:lnTo>
                    <a:pt x="419" y="139"/>
                  </a:lnTo>
                  <a:lnTo>
                    <a:pt x="402" y="136"/>
                  </a:lnTo>
                  <a:lnTo>
                    <a:pt x="396" y="131"/>
                  </a:lnTo>
                  <a:lnTo>
                    <a:pt x="381" y="131"/>
                  </a:lnTo>
                  <a:lnTo>
                    <a:pt x="364" y="131"/>
                  </a:lnTo>
                  <a:lnTo>
                    <a:pt x="360" y="121"/>
                  </a:lnTo>
                  <a:lnTo>
                    <a:pt x="349" y="116"/>
                  </a:lnTo>
                  <a:lnTo>
                    <a:pt x="343" y="116"/>
                  </a:lnTo>
                  <a:lnTo>
                    <a:pt x="337" y="104"/>
                  </a:lnTo>
                  <a:lnTo>
                    <a:pt x="335" y="113"/>
                  </a:lnTo>
                  <a:lnTo>
                    <a:pt x="337" y="119"/>
                  </a:lnTo>
                  <a:lnTo>
                    <a:pt x="323" y="121"/>
                  </a:lnTo>
                  <a:lnTo>
                    <a:pt x="318" y="127"/>
                  </a:lnTo>
                  <a:lnTo>
                    <a:pt x="320" y="142"/>
                  </a:lnTo>
                  <a:lnTo>
                    <a:pt x="318" y="154"/>
                  </a:lnTo>
                  <a:lnTo>
                    <a:pt x="308" y="154"/>
                  </a:lnTo>
                  <a:lnTo>
                    <a:pt x="303" y="142"/>
                  </a:lnTo>
                  <a:lnTo>
                    <a:pt x="308" y="133"/>
                  </a:lnTo>
                  <a:lnTo>
                    <a:pt x="308" y="121"/>
                  </a:lnTo>
                  <a:lnTo>
                    <a:pt x="308" y="116"/>
                  </a:lnTo>
                  <a:lnTo>
                    <a:pt x="320" y="104"/>
                  </a:lnTo>
                  <a:lnTo>
                    <a:pt x="314" y="98"/>
                  </a:lnTo>
                  <a:lnTo>
                    <a:pt x="306" y="104"/>
                  </a:lnTo>
                  <a:lnTo>
                    <a:pt x="303" y="110"/>
                  </a:lnTo>
                  <a:lnTo>
                    <a:pt x="297" y="113"/>
                  </a:lnTo>
                  <a:lnTo>
                    <a:pt x="274" y="119"/>
                  </a:lnTo>
                  <a:lnTo>
                    <a:pt x="272" y="125"/>
                  </a:lnTo>
                  <a:lnTo>
                    <a:pt x="266" y="121"/>
                  </a:lnTo>
                  <a:lnTo>
                    <a:pt x="254" y="131"/>
                  </a:lnTo>
                  <a:lnTo>
                    <a:pt x="251" y="144"/>
                  </a:lnTo>
                  <a:lnTo>
                    <a:pt x="242" y="148"/>
                  </a:lnTo>
                  <a:lnTo>
                    <a:pt x="230" y="159"/>
                  </a:lnTo>
                  <a:lnTo>
                    <a:pt x="230" y="171"/>
                  </a:lnTo>
                  <a:lnTo>
                    <a:pt x="224" y="159"/>
                  </a:lnTo>
                  <a:lnTo>
                    <a:pt x="219" y="156"/>
                  </a:lnTo>
                  <a:lnTo>
                    <a:pt x="205" y="148"/>
                  </a:lnTo>
                  <a:lnTo>
                    <a:pt x="187" y="144"/>
                  </a:lnTo>
                  <a:lnTo>
                    <a:pt x="178" y="150"/>
                  </a:lnTo>
                  <a:lnTo>
                    <a:pt x="164" y="156"/>
                  </a:lnTo>
                  <a:lnTo>
                    <a:pt x="155" y="150"/>
                  </a:lnTo>
                  <a:lnTo>
                    <a:pt x="150" y="150"/>
                  </a:lnTo>
                  <a:lnTo>
                    <a:pt x="147" y="144"/>
                  </a:lnTo>
                  <a:lnTo>
                    <a:pt x="144" y="142"/>
                  </a:lnTo>
                  <a:lnTo>
                    <a:pt x="138" y="139"/>
                  </a:lnTo>
                  <a:lnTo>
                    <a:pt x="136" y="133"/>
                  </a:lnTo>
                  <a:lnTo>
                    <a:pt x="130" y="125"/>
                  </a:lnTo>
                  <a:lnTo>
                    <a:pt x="130" y="113"/>
                  </a:lnTo>
                  <a:lnTo>
                    <a:pt x="130" y="98"/>
                  </a:lnTo>
                  <a:lnTo>
                    <a:pt x="132" y="84"/>
                  </a:lnTo>
                  <a:lnTo>
                    <a:pt x="136" y="73"/>
                  </a:lnTo>
                  <a:lnTo>
                    <a:pt x="138" y="64"/>
                  </a:lnTo>
                  <a:lnTo>
                    <a:pt x="138" y="55"/>
                  </a:lnTo>
                  <a:lnTo>
                    <a:pt x="124" y="52"/>
                  </a:lnTo>
                  <a:lnTo>
                    <a:pt x="130" y="50"/>
                  </a:lnTo>
                  <a:lnTo>
                    <a:pt x="126" y="44"/>
                  </a:lnTo>
                  <a:lnTo>
                    <a:pt x="115" y="44"/>
                  </a:lnTo>
                  <a:lnTo>
                    <a:pt x="104" y="41"/>
                  </a:lnTo>
                  <a:lnTo>
                    <a:pt x="83" y="44"/>
                  </a:lnTo>
                  <a:lnTo>
                    <a:pt x="65" y="44"/>
                  </a:lnTo>
                  <a:lnTo>
                    <a:pt x="57" y="44"/>
                  </a:lnTo>
                  <a:lnTo>
                    <a:pt x="54" y="44"/>
                  </a:lnTo>
                  <a:lnTo>
                    <a:pt x="51" y="41"/>
                  </a:lnTo>
                  <a:lnTo>
                    <a:pt x="57" y="35"/>
                  </a:lnTo>
                  <a:lnTo>
                    <a:pt x="63" y="29"/>
                  </a:lnTo>
                  <a:lnTo>
                    <a:pt x="65" y="18"/>
                  </a:lnTo>
                  <a:lnTo>
                    <a:pt x="69" y="4"/>
                  </a:lnTo>
                  <a:lnTo>
                    <a:pt x="65" y="0"/>
                  </a:lnTo>
                  <a:lnTo>
                    <a:pt x="60" y="0"/>
                  </a:lnTo>
                  <a:lnTo>
                    <a:pt x="51" y="9"/>
                  </a:lnTo>
                  <a:lnTo>
                    <a:pt x="25" y="9"/>
                  </a:lnTo>
                  <a:lnTo>
                    <a:pt x="19" y="21"/>
                  </a:lnTo>
                  <a:lnTo>
                    <a:pt x="31" y="32"/>
                  </a:lnTo>
                  <a:lnTo>
                    <a:pt x="29" y="38"/>
                  </a:lnTo>
                  <a:lnTo>
                    <a:pt x="11" y="38"/>
                  </a:lnTo>
                  <a:lnTo>
                    <a:pt x="2" y="50"/>
                  </a:lnTo>
                  <a:lnTo>
                    <a:pt x="5" y="55"/>
                  </a:lnTo>
                  <a:lnTo>
                    <a:pt x="0" y="61"/>
                  </a:lnTo>
                  <a:lnTo>
                    <a:pt x="14" y="73"/>
                  </a:lnTo>
                  <a:lnTo>
                    <a:pt x="34" y="75"/>
                  </a:lnTo>
                  <a:lnTo>
                    <a:pt x="46" y="81"/>
                  </a:lnTo>
                  <a:lnTo>
                    <a:pt x="63" y="84"/>
                  </a:lnTo>
                  <a:lnTo>
                    <a:pt x="69" y="81"/>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71" name="Freeform 53"/>
            <p:cNvSpPr>
              <a:spLocks/>
            </p:cNvSpPr>
            <p:nvPr/>
          </p:nvSpPr>
          <p:spPr bwMode="auto">
            <a:xfrm>
              <a:off x="1918" y="3699"/>
              <a:ext cx="92" cy="52"/>
            </a:xfrm>
            <a:custGeom>
              <a:avLst/>
              <a:gdLst>
                <a:gd name="T0" fmla="*/ 40 w 92"/>
                <a:gd name="T1" fmla="*/ 8 h 52"/>
                <a:gd name="T2" fmla="*/ 43 w 92"/>
                <a:gd name="T3" fmla="*/ 17 h 52"/>
                <a:gd name="T4" fmla="*/ 63 w 92"/>
                <a:gd name="T5" fmla="*/ 29 h 52"/>
                <a:gd name="T6" fmla="*/ 77 w 92"/>
                <a:gd name="T7" fmla="*/ 41 h 52"/>
                <a:gd name="T8" fmla="*/ 92 w 92"/>
                <a:gd name="T9" fmla="*/ 43 h 52"/>
                <a:gd name="T10" fmla="*/ 75 w 92"/>
                <a:gd name="T11" fmla="*/ 52 h 52"/>
                <a:gd name="T12" fmla="*/ 58 w 92"/>
                <a:gd name="T13" fmla="*/ 49 h 52"/>
                <a:gd name="T14" fmla="*/ 43 w 92"/>
                <a:gd name="T15" fmla="*/ 49 h 52"/>
                <a:gd name="T16" fmla="*/ 25 w 92"/>
                <a:gd name="T17" fmla="*/ 52 h 52"/>
                <a:gd name="T18" fmla="*/ 0 w 92"/>
                <a:gd name="T19" fmla="*/ 43 h 52"/>
                <a:gd name="T20" fmla="*/ 34 w 92"/>
                <a:gd name="T21" fmla="*/ 41 h 52"/>
                <a:gd name="T22" fmla="*/ 20 w 92"/>
                <a:gd name="T23" fmla="*/ 26 h 52"/>
                <a:gd name="T24" fmla="*/ 25 w 92"/>
                <a:gd name="T25" fmla="*/ 17 h 52"/>
                <a:gd name="T26" fmla="*/ 14 w 92"/>
                <a:gd name="T27" fmla="*/ 20 h 52"/>
                <a:gd name="T28" fmla="*/ 14 w 92"/>
                <a:gd name="T29" fmla="*/ 6 h 52"/>
                <a:gd name="T30" fmla="*/ 20 w 92"/>
                <a:gd name="T31" fmla="*/ 0 h 52"/>
                <a:gd name="T32" fmla="*/ 31 w 92"/>
                <a:gd name="T33" fmla="*/ 0 h 52"/>
                <a:gd name="T34" fmla="*/ 40 w 92"/>
                <a:gd name="T35"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52">
                  <a:moveTo>
                    <a:pt x="40" y="8"/>
                  </a:moveTo>
                  <a:lnTo>
                    <a:pt x="43" y="17"/>
                  </a:lnTo>
                  <a:lnTo>
                    <a:pt x="63" y="29"/>
                  </a:lnTo>
                  <a:lnTo>
                    <a:pt x="77" y="41"/>
                  </a:lnTo>
                  <a:lnTo>
                    <a:pt x="92" y="43"/>
                  </a:lnTo>
                  <a:lnTo>
                    <a:pt x="75" y="52"/>
                  </a:lnTo>
                  <a:lnTo>
                    <a:pt x="58" y="49"/>
                  </a:lnTo>
                  <a:lnTo>
                    <a:pt x="43" y="49"/>
                  </a:lnTo>
                  <a:lnTo>
                    <a:pt x="25" y="52"/>
                  </a:lnTo>
                  <a:lnTo>
                    <a:pt x="0" y="43"/>
                  </a:lnTo>
                  <a:lnTo>
                    <a:pt x="34" y="41"/>
                  </a:lnTo>
                  <a:lnTo>
                    <a:pt x="20" y="26"/>
                  </a:lnTo>
                  <a:lnTo>
                    <a:pt x="25" y="17"/>
                  </a:lnTo>
                  <a:lnTo>
                    <a:pt x="14" y="20"/>
                  </a:lnTo>
                  <a:lnTo>
                    <a:pt x="14" y="6"/>
                  </a:lnTo>
                  <a:lnTo>
                    <a:pt x="20" y="0"/>
                  </a:lnTo>
                  <a:lnTo>
                    <a:pt x="31" y="0"/>
                  </a:lnTo>
                  <a:lnTo>
                    <a:pt x="40" y="8"/>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72" name="Freeform 54"/>
            <p:cNvSpPr>
              <a:spLocks/>
            </p:cNvSpPr>
            <p:nvPr/>
          </p:nvSpPr>
          <p:spPr bwMode="auto">
            <a:xfrm>
              <a:off x="1989" y="2563"/>
              <a:ext cx="6" cy="8"/>
            </a:xfrm>
            <a:custGeom>
              <a:avLst/>
              <a:gdLst>
                <a:gd name="T0" fmla="*/ 4 w 6"/>
                <a:gd name="T1" fmla="*/ 8 h 8"/>
                <a:gd name="T2" fmla="*/ 6 w 6"/>
                <a:gd name="T3" fmla="*/ 6 h 8"/>
                <a:gd name="T4" fmla="*/ 4 w 6"/>
                <a:gd name="T5" fmla="*/ 0 h 8"/>
                <a:gd name="T6" fmla="*/ 0 w 6"/>
                <a:gd name="T7" fmla="*/ 0 h 8"/>
                <a:gd name="T8" fmla="*/ 4 w 6"/>
                <a:gd name="T9" fmla="*/ 8 h 8"/>
              </a:gdLst>
              <a:ahLst/>
              <a:cxnLst>
                <a:cxn ang="0">
                  <a:pos x="T0" y="T1"/>
                </a:cxn>
                <a:cxn ang="0">
                  <a:pos x="T2" y="T3"/>
                </a:cxn>
                <a:cxn ang="0">
                  <a:pos x="T4" y="T5"/>
                </a:cxn>
                <a:cxn ang="0">
                  <a:pos x="T6" y="T7"/>
                </a:cxn>
                <a:cxn ang="0">
                  <a:pos x="T8" y="T9"/>
                </a:cxn>
              </a:cxnLst>
              <a:rect l="0" t="0" r="r" b="b"/>
              <a:pathLst>
                <a:path w="6" h="8">
                  <a:moveTo>
                    <a:pt x="4" y="8"/>
                  </a:moveTo>
                  <a:lnTo>
                    <a:pt x="6" y="6"/>
                  </a:lnTo>
                  <a:lnTo>
                    <a:pt x="4" y="0"/>
                  </a:lnTo>
                  <a:lnTo>
                    <a:pt x="0" y="0"/>
                  </a:lnTo>
                  <a:lnTo>
                    <a:pt x="4" y="8"/>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73" name="Freeform 55"/>
            <p:cNvSpPr>
              <a:spLocks/>
            </p:cNvSpPr>
            <p:nvPr/>
          </p:nvSpPr>
          <p:spPr bwMode="auto">
            <a:xfrm>
              <a:off x="1834" y="3007"/>
              <a:ext cx="23" cy="20"/>
            </a:xfrm>
            <a:custGeom>
              <a:avLst/>
              <a:gdLst>
                <a:gd name="T0" fmla="*/ 17 w 23"/>
                <a:gd name="T1" fmla="*/ 20 h 20"/>
                <a:gd name="T2" fmla="*/ 23 w 23"/>
                <a:gd name="T3" fmla="*/ 15 h 20"/>
                <a:gd name="T4" fmla="*/ 8 w 23"/>
                <a:gd name="T5" fmla="*/ 3 h 20"/>
                <a:gd name="T6" fmla="*/ 0 w 23"/>
                <a:gd name="T7" fmla="*/ 0 h 20"/>
                <a:gd name="T8" fmla="*/ 0 w 23"/>
                <a:gd name="T9" fmla="*/ 9 h 20"/>
                <a:gd name="T10" fmla="*/ 11 w 23"/>
                <a:gd name="T11" fmla="*/ 17 h 20"/>
                <a:gd name="T12" fmla="*/ 14 w 23"/>
                <a:gd name="T13" fmla="*/ 17 h 20"/>
                <a:gd name="T14" fmla="*/ 17 w 23"/>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0">
                  <a:moveTo>
                    <a:pt x="17" y="20"/>
                  </a:moveTo>
                  <a:lnTo>
                    <a:pt x="23" y="15"/>
                  </a:lnTo>
                  <a:lnTo>
                    <a:pt x="8" y="3"/>
                  </a:lnTo>
                  <a:lnTo>
                    <a:pt x="0" y="0"/>
                  </a:lnTo>
                  <a:lnTo>
                    <a:pt x="0" y="9"/>
                  </a:lnTo>
                  <a:lnTo>
                    <a:pt x="11" y="17"/>
                  </a:lnTo>
                  <a:lnTo>
                    <a:pt x="14" y="17"/>
                  </a:lnTo>
                  <a:lnTo>
                    <a:pt x="17" y="20"/>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74" name="Freeform 56"/>
            <p:cNvSpPr>
              <a:spLocks/>
            </p:cNvSpPr>
            <p:nvPr/>
          </p:nvSpPr>
          <p:spPr bwMode="auto">
            <a:xfrm>
              <a:off x="1587" y="2577"/>
              <a:ext cx="19" cy="15"/>
            </a:xfrm>
            <a:custGeom>
              <a:avLst/>
              <a:gdLst>
                <a:gd name="T0" fmla="*/ 13 w 19"/>
                <a:gd name="T1" fmla="*/ 15 h 15"/>
                <a:gd name="T2" fmla="*/ 19 w 19"/>
                <a:gd name="T3" fmla="*/ 15 h 15"/>
                <a:gd name="T4" fmla="*/ 10 w 19"/>
                <a:gd name="T5" fmla="*/ 3 h 15"/>
                <a:gd name="T6" fmla="*/ 0 w 19"/>
                <a:gd name="T7" fmla="*/ 0 h 15"/>
                <a:gd name="T8" fmla="*/ 7 w 19"/>
                <a:gd name="T9" fmla="*/ 15 h 15"/>
                <a:gd name="T10" fmla="*/ 13 w 19"/>
                <a:gd name="T11" fmla="*/ 15 h 15"/>
              </a:gdLst>
              <a:ahLst/>
              <a:cxnLst>
                <a:cxn ang="0">
                  <a:pos x="T0" y="T1"/>
                </a:cxn>
                <a:cxn ang="0">
                  <a:pos x="T2" y="T3"/>
                </a:cxn>
                <a:cxn ang="0">
                  <a:pos x="T4" y="T5"/>
                </a:cxn>
                <a:cxn ang="0">
                  <a:pos x="T6" y="T7"/>
                </a:cxn>
                <a:cxn ang="0">
                  <a:pos x="T8" y="T9"/>
                </a:cxn>
                <a:cxn ang="0">
                  <a:pos x="T10" y="T11"/>
                </a:cxn>
              </a:cxnLst>
              <a:rect l="0" t="0" r="r" b="b"/>
              <a:pathLst>
                <a:path w="19" h="15">
                  <a:moveTo>
                    <a:pt x="13" y="15"/>
                  </a:moveTo>
                  <a:lnTo>
                    <a:pt x="19" y="15"/>
                  </a:lnTo>
                  <a:lnTo>
                    <a:pt x="10" y="3"/>
                  </a:lnTo>
                  <a:lnTo>
                    <a:pt x="0" y="0"/>
                  </a:lnTo>
                  <a:lnTo>
                    <a:pt x="7" y="15"/>
                  </a:lnTo>
                  <a:lnTo>
                    <a:pt x="13" y="15"/>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75" name="Freeform 57"/>
            <p:cNvSpPr>
              <a:spLocks/>
            </p:cNvSpPr>
            <p:nvPr/>
          </p:nvSpPr>
          <p:spPr bwMode="auto">
            <a:xfrm>
              <a:off x="1770" y="2453"/>
              <a:ext cx="95" cy="38"/>
            </a:xfrm>
            <a:custGeom>
              <a:avLst/>
              <a:gdLst>
                <a:gd name="T0" fmla="*/ 43 w 95"/>
                <a:gd name="T1" fmla="*/ 3 h 38"/>
                <a:gd name="T2" fmla="*/ 55 w 95"/>
                <a:gd name="T3" fmla="*/ 3 h 38"/>
                <a:gd name="T4" fmla="*/ 70 w 95"/>
                <a:gd name="T5" fmla="*/ 6 h 38"/>
                <a:gd name="T6" fmla="*/ 75 w 95"/>
                <a:gd name="T7" fmla="*/ 12 h 38"/>
                <a:gd name="T8" fmla="*/ 95 w 95"/>
                <a:gd name="T9" fmla="*/ 18 h 38"/>
                <a:gd name="T10" fmla="*/ 89 w 95"/>
                <a:gd name="T11" fmla="*/ 26 h 38"/>
                <a:gd name="T12" fmla="*/ 66 w 95"/>
                <a:gd name="T13" fmla="*/ 26 h 38"/>
                <a:gd name="T14" fmla="*/ 58 w 95"/>
                <a:gd name="T15" fmla="*/ 26 h 38"/>
                <a:gd name="T16" fmla="*/ 46 w 95"/>
                <a:gd name="T17" fmla="*/ 38 h 38"/>
                <a:gd name="T18" fmla="*/ 41 w 95"/>
                <a:gd name="T19" fmla="*/ 29 h 38"/>
                <a:gd name="T20" fmla="*/ 9 w 95"/>
                <a:gd name="T21" fmla="*/ 29 h 38"/>
                <a:gd name="T22" fmla="*/ 0 w 95"/>
                <a:gd name="T23" fmla="*/ 26 h 38"/>
                <a:gd name="T24" fmla="*/ 3 w 95"/>
                <a:gd name="T25" fmla="*/ 18 h 38"/>
                <a:gd name="T26" fmla="*/ 35 w 95"/>
                <a:gd name="T27" fmla="*/ 20 h 38"/>
                <a:gd name="T28" fmla="*/ 26 w 95"/>
                <a:gd name="T29" fmla="*/ 14 h 38"/>
                <a:gd name="T30" fmla="*/ 24 w 95"/>
                <a:gd name="T31" fmla="*/ 9 h 38"/>
                <a:gd name="T32" fmla="*/ 18 w 95"/>
                <a:gd name="T33" fmla="*/ 0 h 38"/>
                <a:gd name="T34" fmla="*/ 32 w 95"/>
                <a:gd name="T35" fmla="*/ 0 h 38"/>
                <a:gd name="T36" fmla="*/ 41 w 95"/>
                <a:gd name="T37" fmla="*/ 3 h 38"/>
                <a:gd name="T38" fmla="*/ 43 w 95"/>
                <a:gd name="T39"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5" h="38">
                  <a:moveTo>
                    <a:pt x="43" y="3"/>
                  </a:moveTo>
                  <a:lnTo>
                    <a:pt x="55" y="3"/>
                  </a:lnTo>
                  <a:lnTo>
                    <a:pt x="70" y="6"/>
                  </a:lnTo>
                  <a:lnTo>
                    <a:pt x="75" y="12"/>
                  </a:lnTo>
                  <a:lnTo>
                    <a:pt x="95" y="18"/>
                  </a:lnTo>
                  <a:lnTo>
                    <a:pt x="89" y="26"/>
                  </a:lnTo>
                  <a:lnTo>
                    <a:pt x="66" y="26"/>
                  </a:lnTo>
                  <a:lnTo>
                    <a:pt x="58" y="26"/>
                  </a:lnTo>
                  <a:lnTo>
                    <a:pt x="46" y="38"/>
                  </a:lnTo>
                  <a:lnTo>
                    <a:pt x="41" y="29"/>
                  </a:lnTo>
                  <a:lnTo>
                    <a:pt x="9" y="29"/>
                  </a:lnTo>
                  <a:lnTo>
                    <a:pt x="0" y="26"/>
                  </a:lnTo>
                  <a:lnTo>
                    <a:pt x="3" y="18"/>
                  </a:lnTo>
                  <a:lnTo>
                    <a:pt x="35" y="20"/>
                  </a:lnTo>
                  <a:lnTo>
                    <a:pt x="26" y="14"/>
                  </a:lnTo>
                  <a:lnTo>
                    <a:pt x="24" y="9"/>
                  </a:lnTo>
                  <a:lnTo>
                    <a:pt x="18" y="0"/>
                  </a:lnTo>
                  <a:lnTo>
                    <a:pt x="32" y="0"/>
                  </a:lnTo>
                  <a:lnTo>
                    <a:pt x="41" y="3"/>
                  </a:lnTo>
                  <a:lnTo>
                    <a:pt x="43" y="3"/>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76" name="Freeform 58"/>
            <p:cNvSpPr>
              <a:spLocks/>
            </p:cNvSpPr>
            <p:nvPr/>
          </p:nvSpPr>
          <p:spPr bwMode="auto">
            <a:xfrm>
              <a:off x="1712" y="2473"/>
              <a:ext cx="29" cy="12"/>
            </a:xfrm>
            <a:custGeom>
              <a:avLst/>
              <a:gdLst>
                <a:gd name="T0" fmla="*/ 17 w 29"/>
                <a:gd name="T1" fmla="*/ 12 h 12"/>
                <a:gd name="T2" fmla="*/ 29 w 29"/>
                <a:gd name="T3" fmla="*/ 12 h 12"/>
                <a:gd name="T4" fmla="*/ 23 w 29"/>
                <a:gd name="T5" fmla="*/ 4 h 12"/>
                <a:gd name="T6" fmla="*/ 5 w 29"/>
                <a:gd name="T7" fmla="*/ 0 h 12"/>
                <a:gd name="T8" fmla="*/ 0 w 29"/>
                <a:gd name="T9" fmla="*/ 6 h 12"/>
                <a:gd name="T10" fmla="*/ 5 w 29"/>
                <a:gd name="T11" fmla="*/ 12 h 12"/>
                <a:gd name="T12" fmla="*/ 17 w 29"/>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9" h="12">
                  <a:moveTo>
                    <a:pt x="17" y="12"/>
                  </a:moveTo>
                  <a:lnTo>
                    <a:pt x="29" y="12"/>
                  </a:lnTo>
                  <a:lnTo>
                    <a:pt x="23" y="4"/>
                  </a:lnTo>
                  <a:lnTo>
                    <a:pt x="5" y="0"/>
                  </a:lnTo>
                  <a:lnTo>
                    <a:pt x="0" y="6"/>
                  </a:lnTo>
                  <a:lnTo>
                    <a:pt x="5" y="12"/>
                  </a:lnTo>
                  <a:lnTo>
                    <a:pt x="17" y="12"/>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77" name="Freeform 59"/>
            <p:cNvSpPr>
              <a:spLocks/>
            </p:cNvSpPr>
            <p:nvPr/>
          </p:nvSpPr>
          <p:spPr bwMode="auto">
            <a:xfrm>
              <a:off x="1614" y="2396"/>
              <a:ext cx="165" cy="58"/>
            </a:xfrm>
            <a:custGeom>
              <a:avLst/>
              <a:gdLst>
                <a:gd name="T0" fmla="*/ 119 w 165"/>
                <a:gd name="T1" fmla="*/ 46 h 58"/>
                <a:gd name="T2" fmla="*/ 101 w 165"/>
                <a:gd name="T3" fmla="*/ 40 h 58"/>
                <a:gd name="T4" fmla="*/ 95 w 165"/>
                <a:gd name="T5" fmla="*/ 25 h 58"/>
                <a:gd name="T6" fmla="*/ 75 w 165"/>
                <a:gd name="T7" fmla="*/ 25 h 58"/>
                <a:gd name="T8" fmla="*/ 46 w 165"/>
                <a:gd name="T9" fmla="*/ 14 h 58"/>
                <a:gd name="T10" fmla="*/ 52 w 165"/>
                <a:gd name="T11" fmla="*/ 11 h 58"/>
                <a:gd name="T12" fmla="*/ 35 w 165"/>
                <a:gd name="T13" fmla="*/ 8 h 58"/>
                <a:gd name="T14" fmla="*/ 20 w 165"/>
                <a:gd name="T15" fmla="*/ 20 h 58"/>
                <a:gd name="T16" fmla="*/ 0 w 165"/>
                <a:gd name="T17" fmla="*/ 20 h 58"/>
                <a:gd name="T18" fmla="*/ 11 w 165"/>
                <a:gd name="T19" fmla="*/ 14 h 58"/>
                <a:gd name="T20" fmla="*/ 23 w 165"/>
                <a:gd name="T21" fmla="*/ 6 h 58"/>
                <a:gd name="T22" fmla="*/ 44 w 165"/>
                <a:gd name="T23" fmla="*/ 0 h 58"/>
                <a:gd name="T24" fmla="*/ 61 w 165"/>
                <a:gd name="T25" fmla="*/ 0 h 58"/>
                <a:gd name="T26" fmla="*/ 81 w 165"/>
                <a:gd name="T27" fmla="*/ 6 h 58"/>
                <a:gd name="T28" fmla="*/ 101 w 165"/>
                <a:gd name="T29" fmla="*/ 17 h 58"/>
                <a:gd name="T30" fmla="*/ 119 w 165"/>
                <a:gd name="T31" fmla="*/ 25 h 58"/>
                <a:gd name="T32" fmla="*/ 142 w 165"/>
                <a:gd name="T33" fmla="*/ 37 h 58"/>
                <a:gd name="T34" fmla="*/ 139 w 165"/>
                <a:gd name="T35" fmla="*/ 43 h 58"/>
                <a:gd name="T36" fmla="*/ 153 w 165"/>
                <a:gd name="T37" fmla="*/ 46 h 58"/>
                <a:gd name="T38" fmla="*/ 165 w 165"/>
                <a:gd name="T39" fmla="*/ 52 h 58"/>
                <a:gd name="T40" fmla="*/ 110 w 165"/>
                <a:gd name="T41" fmla="*/ 58 h 58"/>
                <a:gd name="T42" fmla="*/ 119 w 165"/>
                <a:gd name="T43" fmla="*/ 4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5" h="58">
                  <a:moveTo>
                    <a:pt x="119" y="46"/>
                  </a:moveTo>
                  <a:lnTo>
                    <a:pt x="101" y="40"/>
                  </a:lnTo>
                  <a:lnTo>
                    <a:pt x="95" y="25"/>
                  </a:lnTo>
                  <a:lnTo>
                    <a:pt x="75" y="25"/>
                  </a:lnTo>
                  <a:lnTo>
                    <a:pt x="46" y="14"/>
                  </a:lnTo>
                  <a:lnTo>
                    <a:pt x="52" y="11"/>
                  </a:lnTo>
                  <a:lnTo>
                    <a:pt x="35" y="8"/>
                  </a:lnTo>
                  <a:lnTo>
                    <a:pt x="20" y="20"/>
                  </a:lnTo>
                  <a:lnTo>
                    <a:pt x="0" y="20"/>
                  </a:lnTo>
                  <a:lnTo>
                    <a:pt x="11" y="14"/>
                  </a:lnTo>
                  <a:lnTo>
                    <a:pt x="23" y="6"/>
                  </a:lnTo>
                  <a:lnTo>
                    <a:pt x="44" y="0"/>
                  </a:lnTo>
                  <a:lnTo>
                    <a:pt x="61" y="0"/>
                  </a:lnTo>
                  <a:lnTo>
                    <a:pt x="81" y="6"/>
                  </a:lnTo>
                  <a:lnTo>
                    <a:pt x="101" y="17"/>
                  </a:lnTo>
                  <a:lnTo>
                    <a:pt x="119" y="25"/>
                  </a:lnTo>
                  <a:lnTo>
                    <a:pt x="142" y="37"/>
                  </a:lnTo>
                  <a:lnTo>
                    <a:pt x="139" y="43"/>
                  </a:lnTo>
                  <a:lnTo>
                    <a:pt x="153" y="46"/>
                  </a:lnTo>
                  <a:lnTo>
                    <a:pt x="165" y="52"/>
                  </a:lnTo>
                  <a:lnTo>
                    <a:pt x="110" y="58"/>
                  </a:lnTo>
                  <a:lnTo>
                    <a:pt x="119" y="46"/>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78" name="Freeform 60"/>
            <p:cNvSpPr>
              <a:spLocks/>
            </p:cNvSpPr>
            <p:nvPr/>
          </p:nvSpPr>
          <p:spPr bwMode="auto">
            <a:xfrm>
              <a:off x="1970" y="2552"/>
              <a:ext cx="2" cy="5"/>
            </a:xfrm>
            <a:custGeom>
              <a:avLst/>
              <a:gdLst>
                <a:gd name="T0" fmla="*/ 0 w 2"/>
                <a:gd name="T1" fmla="*/ 0 h 5"/>
                <a:gd name="T2" fmla="*/ 2 w 2"/>
                <a:gd name="T3" fmla="*/ 0 h 5"/>
                <a:gd name="T4" fmla="*/ 2 w 2"/>
                <a:gd name="T5" fmla="*/ 2 h 5"/>
                <a:gd name="T6" fmla="*/ 0 w 2"/>
                <a:gd name="T7" fmla="*/ 5 h 5"/>
                <a:gd name="T8" fmla="*/ 0 w 2"/>
                <a:gd name="T9" fmla="*/ 0 h 5"/>
              </a:gdLst>
              <a:ahLst/>
              <a:cxnLst>
                <a:cxn ang="0">
                  <a:pos x="T0" y="T1"/>
                </a:cxn>
                <a:cxn ang="0">
                  <a:pos x="T2" y="T3"/>
                </a:cxn>
                <a:cxn ang="0">
                  <a:pos x="T4" y="T5"/>
                </a:cxn>
                <a:cxn ang="0">
                  <a:pos x="T6" y="T7"/>
                </a:cxn>
                <a:cxn ang="0">
                  <a:pos x="T8" y="T9"/>
                </a:cxn>
              </a:cxnLst>
              <a:rect l="0" t="0" r="r" b="b"/>
              <a:pathLst>
                <a:path w="2" h="5">
                  <a:moveTo>
                    <a:pt x="0" y="0"/>
                  </a:moveTo>
                  <a:lnTo>
                    <a:pt x="2" y="0"/>
                  </a:lnTo>
                  <a:lnTo>
                    <a:pt x="2" y="2"/>
                  </a:lnTo>
                  <a:lnTo>
                    <a:pt x="0" y="5"/>
                  </a:lnTo>
                  <a:lnTo>
                    <a:pt x="0" y="0"/>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79" name="Freeform 61"/>
            <p:cNvSpPr>
              <a:spLocks/>
            </p:cNvSpPr>
            <p:nvPr/>
          </p:nvSpPr>
          <p:spPr bwMode="auto">
            <a:xfrm>
              <a:off x="2056" y="3664"/>
              <a:ext cx="21" cy="18"/>
            </a:xfrm>
            <a:custGeom>
              <a:avLst/>
              <a:gdLst>
                <a:gd name="T0" fmla="*/ 6 w 21"/>
                <a:gd name="T1" fmla="*/ 18 h 18"/>
                <a:gd name="T2" fmla="*/ 15 w 21"/>
                <a:gd name="T3" fmla="*/ 12 h 18"/>
                <a:gd name="T4" fmla="*/ 21 w 21"/>
                <a:gd name="T5" fmla="*/ 0 h 18"/>
                <a:gd name="T6" fmla="*/ 4 w 21"/>
                <a:gd name="T7" fmla="*/ 0 h 18"/>
                <a:gd name="T8" fmla="*/ 0 w 21"/>
                <a:gd name="T9" fmla="*/ 14 h 18"/>
                <a:gd name="T10" fmla="*/ 6 w 21"/>
                <a:gd name="T11" fmla="*/ 18 h 18"/>
              </a:gdLst>
              <a:ahLst/>
              <a:cxnLst>
                <a:cxn ang="0">
                  <a:pos x="T0" y="T1"/>
                </a:cxn>
                <a:cxn ang="0">
                  <a:pos x="T2" y="T3"/>
                </a:cxn>
                <a:cxn ang="0">
                  <a:pos x="T4" y="T5"/>
                </a:cxn>
                <a:cxn ang="0">
                  <a:pos x="T6" y="T7"/>
                </a:cxn>
                <a:cxn ang="0">
                  <a:pos x="T8" y="T9"/>
                </a:cxn>
                <a:cxn ang="0">
                  <a:pos x="T10" y="T11"/>
                </a:cxn>
              </a:cxnLst>
              <a:rect l="0" t="0" r="r" b="b"/>
              <a:pathLst>
                <a:path w="21" h="18">
                  <a:moveTo>
                    <a:pt x="6" y="18"/>
                  </a:moveTo>
                  <a:lnTo>
                    <a:pt x="15" y="12"/>
                  </a:lnTo>
                  <a:lnTo>
                    <a:pt x="21" y="0"/>
                  </a:lnTo>
                  <a:lnTo>
                    <a:pt x="4" y="0"/>
                  </a:lnTo>
                  <a:lnTo>
                    <a:pt x="0" y="14"/>
                  </a:lnTo>
                  <a:lnTo>
                    <a:pt x="6" y="18"/>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80" name="Freeform 62"/>
            <p:cNvSpPr>
              <a:spLocks/>
            </p:cNvSpPr>
            <p:nvPr/>
          </p:nvSpPr>
          <p:spPr bwMode="auto">
            <a:xfrm>
              <a:off x="2074" y="3661"/>
              <a:ext cx="26" cy="23"/>
            </a:xfrm>
            <a:custGeom>
              <a:avLst/>
              <a:gdLst>
                <a:gd name="T0" fmla="*/ 5 w 26"/>
                <a:gd name="T1" fmla="*/ 23 h 23"/>
                <a:gd name="T2" fmla="*/ 15 w 26"/>
                <a:gd name="T3" fmla="*/ 15 h 23"/>
                <a:gd name="T4" fmla="*/ 26 w 26"/>
                <a:gd name="T5" fmla="*/ 9 h 23"/>
                <a:gd name="T6" fmla="*/ 23 w 26"/>
                <a:gd name="T7" fmla="*/ 6 h 23"/>
                <a:gd name="T8" fmla="*/ 20 w 26"/>
                <a:gd name="T9" fmla="*/ 0 h 23"/>
                <a:gd name="T10" fmla="*/ 15 w 26"/>
                <a:gd name="T11" fmla="*/ 0 h 23"/>
                <a:gd name="T12" fmla="*/ 9 w 26"/>
                <a:gd name="T13" fmla="*/ 0 h 23"/>
                <a:gd name="T14" fmla="*/ 5 w 26"/>
                <a:gd name="T15" fmla="*/ 9 h 23"/>
                <a:gd name="T16" fmla="*/ 0 w 26"/>
                <a:gd name="T17" fmla="*/ 18 h 23"/>
                <a:gd name="T18" fmla="*/ 5 w 26"/>
                <a:gd name="T1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3">
                  <a:moveTo>
                    <a:pt x="5" y="23"/>
                  </a:moveTo>
                  <a:lnTo>
                    <a:pt x="15" y="15"/>
                  </a:lnTo>
                  <a:lnTo>
                    <a:pt x="26" y="9"/>
                  </a:lnTo>
                  <a:lnTo>
                    <a:pt x="23" y="6"/>
                  </a:lnTo>
                  <a:lnTo>
                    <a:pt x="20" y="0"/>
                  </a:lnTo>
                  <a:lnTo>
                    <a:pt x="15" y="0"/>
                  </a:lnTo>
                  <a:lnTo>
                    <a:pt x="9" y="0"/>
                  </a:lnTo>
                  <a:lnTo>
                    <a:pt x="5" y="9"/>
                  </a:lnTo>
                  <a:lnTo>
                    <a:pt x="0" y="18"/>
                  </a:lnTo>
                  <a:lnTo>
                    <a:pt x="5" y="23"/>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81" name="Freeform 63"/>
            <p:cNvSpPr>
              <a:spLocks/>
            </p:cNvSpPr>
            <p:nvPr/>
          </p:nvSpPr>
          <p:spPr bwMode="auto">
            <a:xfrm>
              <a:off x="1880" y="2477"/>
              <a:ext cx="27" cy="11"/>
            </a:xfrm>
            <a:custGeom>
              <a:avLst/>
              <a:gdLst>
                <a:gd name="T0" fmla="*/ 21 w 27"/>
                <a:gd name="T1" fmla="*/ 11 h 11"/>
                <a:gd name="T2" fmla="*/ 27 w 27"/>
                <a:gd name="T3" fmla="*/ 5 h 11"/>
                <a:gd name="T4" fmla="*/ 17 w 27"/>
                <a:gd name="T5" fmla="*/ 2 h 11"/>
                <a:gd name="T6" fmla="*/ 4 w 27"/>
                <a:gd name="T7" fmla="*/ 0 h 11"/>
                <a:gd name="T8" fmla="*/ 0 w 27"/>
                <a:gd name="T9" fmla="*/ 8 h 11"/>
                <a:gd name="T10" fmla="*/ 21 w 27"/>
                <a:gd name="T11" fmla="*/ 11 h 11"/>
              </a:gdLst>
              <a:ahLst/>
              <a:cxnLst>
                <a:cxn ang="0">
                  <a:pos x="T0" y="T1"/>
                </a:cxn>
                <a:cxn ang="0">
                  <a:pos x="T2" y="T3"/>
                </a:cxn>
                <a:cxn ang="0">
                  <a:pos x="T4" y="T5"/>
                </a:cxn>
                <a:cxn ang="0">
                  <a:pos x="T6" y="T7"/>
                </a:cxn>
                <a:cxn ang="0">
                  <a:pos x="T8" y="T9"/>
                </a:cxn>
                <a:cxn ang="0">
                  <a:pos x="T10" y="T11"/>
                </a:cxn>
              </a:cxnLst>
              <a:rect l="0" t="0" r="r" b="b"/>
              <a:pathLst>
                <a:path w="27" h="11">
                  <a:moveTo>
                    <a:pt x="21" y="11"/>
                  </a:moveTo>
                  <a:lnTo>
                    <a:pt x="27" y="5"/>
                  </a:lnTo>
                  <a:lnTo>
                    <a:pt x="17" y="2"/>
                  </a:lnTo>
                  <a:lnTo>
                    <a:pt x="4" y="0"/>
                  </a:lnTo>
                  <a:lnTo>
                    <a:pt x="0" y="8"/>
                  </a:lnTo>
                  <a:lnTo>
                    <a:pt x="21" y="11"/>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82" name="Freeform 64"/>
            <p:cNvSpPr>
              <a:spLocks/>
            </p:cNvSpPr>
            <p:nvPr/>
          </p:nvSpPr>
          <p:spPr bwMode="auto">
            <a:xfrm>
              <a:off x="1955" y="2603"/>
              <a:ext cx="15" cy="9"/>
            </a:xfrm>
            <a:custGeom>
              <a:avLst/>
              <a:gdLst>
                <a:gd name="T0" fmla="*/ 12 w 15"/>
                <a:gd name="T1" fmla="*/ 9 h 9"/>
                <a:gd name="T2" fmla="*/ 15 w 15"/>
                <a:gd name="T3" fmla="*/ 0 h 9"/>
                <a:gd name="T4" fmla="*/ 6 w 15"/>
                <a:gd name="T5" fmla="*/ 0 h 9"/>
                <a:gd name="T6" fmla="*/ 6 w 15"/>
                <a:gd name="T7" fmla="*/ 6 h 9"/>
                <a:gd name="T8" fmla="*/ 0 w 15"/>
                <a:gd name="T9" fmla="*/ 9 h 9"/>
                <a:gd name="T10" fmla="*/ 12 w 15"/>
                <a:gd name="T11" fmla="*/ 9 h 9"/>
              </a:gdLst>
              <a:ahLst/>
              <a:cxnLst>
                <a:cxn ang="0">
                  <a:pos x="T0" y="T1"/>
                </a:cxn>
                <a:cxn ang="0">
                  <a:pos x="T2" y="T3"/>
                </a:cxn>
                <a:cxn ang="0">
                  <a:pos x="T4" y="T5"/>
                </a:cxn>
                <a:cxn ang="0">
                  <a:pos x="T6" y="T7"/>
                </a:cxn>
                <a:cxn ang="0">
                  <a:pos x="T8" y="T9"/>
                </a:cxn>
                <a:cxn ang="0">
                  <a:pos x="T10" y="T11"/>
                </a:cxn>
              </a:cxnLst>
              <a:rect l="0" t="0" r="r" b="b"/>
              <a:pathLst>
                <a:path w="15" h="9">
                  <a:moveTo>
                    <a:pt x="12" y="9"/>
                  </a:moveTo>
                  <a:lnTo>
                    <a:pt x="15" y="0"/>
                  </a:lnTo>
                  <a:lnTo>
                    <a:pt x="6" y="0"/>
                  </a:lnTo>
                  <a:lnTo>
                    <a:pt x="6" y="6"/>
                  </a:lnTo>
                  <a:lnTo>
                    <a:pt x="0" y="9"/>
                  </a:lnTo>
                  <a:lnTo>
                    <a:pt x="12" y="9"/>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83" name="Freeform 65"/>
            <p:cNvSpPr>
              <a:spLocks/>
            </p:cNvSpPr>
            <p:nvPr/>
          </p:nvSpPr>
          <p:spPr bwMode="auto">
            <a:xfrm>
              <a:off x="1966" y="2537"/>
              <a:ext cx="6" cy="9"/>
            </a:xfrm>
            <a:custGeom>
              <a:avLst/>
              <a:gdLst>
                <a:gd name="T0" fmla="*/ 6 w 6"/>
                <a:gd name="T1" fmla="*/ 9 h 9"/>
                <a:gd name="T2" fmla="*/ 6 w 6"/>
                <a:gd name="T3" fmla="*/ 3 h 9"/>
                <a:gd name="T4" fmla="*/ 0 w 6"/>
                <a:gd name="T5" fmla="*/ 0 h 9"/>
                <a:gd name="T6" fmla="*/ 4 w 6"/>
                <a:gd name="T7" fmla="*/ 9 h 9"/>
                <a:gd name="T8" fmla="*/ 6 w 6"/>
                <a:gd name="T9" fmla="*/ 9 h 9"/>
              </a:gdLst>
              <a:ahLst/>
              <a:cxnLst>
                <a:cxn ang="0">
                  <a:pos x="T0" y="T1"/>
                </a:cxn>
                <a:cxn ang="0">
                  <a:pos x="T2" y="T3"/>
                </a:cxn>
                <a:cxn ang="0">
                  <a:pos x="T4" y="T5"/>
                </a:cxn>
                <a:cxn ang="0">
                  <a:pos x="T6" y="T7"/>
                </a:cxn>
                <a:cxn ang="0">
                  <a:pos x="T8" y="T9"/>
                </a:cxn>
              </a:cxnLst>
              <a:rect l="0" t="0" r="r" b="b"/>
              <a:pathLst>
                <a:path w="6" h="9">
                  <a:moveTo>
                    <a:pt x="6" y="9"/>
                  </a:moveTo>
                  <a:lnTo>
                    <a:pt x="6" y="3"/>
                  </a:lnTo>
                  <a:lnTo>
                    <a:pt x="0" y="0"/>
                  </a:lnTo>
                  <a:lnTo>
                    <a:pt x="4" y="9"/>
                  </a:lnTo>
                  <a:lnTo>
                    <a:pt x="6" y="9"/>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84" name="Freeform 66"/>
            <p:cNvSpPr>
              <a:spLocks/>
            </p:cNvSpPr>
            <p:nvPr/>
          </p:nvSpPr>
          <p:spPr bwMode="auto">
            <a:xfrm>
              <a:off x="1960" y="2511"/>
              <a:ext cx="10" cy="6"/>
            </a:xfrm>
            <a:custGeom>
              <a:avLst/>
              <a:gdLst>
                <a:gd name="T0" fmla="*/ 4 w 10"/>
                <a:gd name="T1" fmla="*/ 6 h 6"/>
                <a:gd name="T2" fmla="*/ 4 w 10"/>
                <a:gd name="T3" fmla="*/ 2 h 6"/>
                <a:gd name="T4" fmla="*/ 10 w 10"/>
                <a:gd name="T5" fmla="*/ 2 h 6"/>
                <a:gd name="T6" fmla="*/ 6 w 10"/>
                <a:gd name="T7" fmla="*/ 0 h 6"/>
                <a:gd name="T8" fmla="*/ 0 w 10"/>
                <a:gd name="T9" fmla="*/ 2 h 6"/>
                <a:gd name="T10" fmla="*/ 0 w 10"/>
                <a:gd name="T11" fmla="*/ 6 h 6"/>
                <a:gd name="T12" fmla="*/ 4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4" y="6"/>
                  </a:moveTo>
                  <a:lnTo>
                    <a:pt x="4" y="2"/>
                  </a:lnTo>
                  <a:lnTo>
                    <a:pt x="10" y="2"/>
                  </a:lnTo>
                  <a:lnTo>
                    <a:pt x="6" y="0"/>
                  </a:lnTo>
                  <a:lnTo>
                    <a:pt x="0" y="2"/>
                  </a:lnTo>
                  <a:lnTo>
                    <a:pt x="0" y="6"/>
                  </a:lnTo>
                  <a:lnTo>
                    <a:pt x="4" y="6"/>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85" name="Freeform 67"/>
            <p:cNvSpPr>
              <a:spLocks/>
            </p:cNvSpPr>
            <p:nvPr/>
          </p:nvSpPr>
          <p:spPr bwMode="auto">
            <a:xfrm>
              <a:off x="2169" y="1009"/>
              <a:ext cx="628" cy="692"/>
            </a:xfrm>
            <a:custGeom>
              <a:avLst/>
              <a:gdLst>
                <a:gd name="T0" fmla="*/ 223 w 628"/>
                <a:gd name="T1" fmla="*/ 588 h 692"/>
                <a:gd name="T2" fmla="*/ 266 w 628"/>
                <a:gd name="T3" fmla="*/ 547 h 692"/>
                <a:gd name="T4" fmla="*/ 286 w 628"/>
                <a:gd name="T5" fmla="*/ 545 h 692"/>
                <a:gd name="T6" fmla="*/ 347 w 628"/>
                <a:gd name="T7" fmla="*/ 484 h 692"/>
                <a:gd name="T8" fmla="*/ 463 w 628"/>
                <a:gd name="T9" fmla="*/ 464 h 692"/>
                <a:gd name="T10" fmla="*/ 428 w 628"/>
                <a:gd name="T11" fmla="*/ 444 h 692"/>
                <a:gd name="T12" fmla="*/ 443 w 628"/>
                <a:gd name="T13" fmla="*/ 426 h 692"/>
                <a:gd name="T14" fmla="*/ 434 w 628"/>
                <a:gd name="T15" fmla="*/ 415 h 692"/>
                <a:gd name="T16" fmla="*/ 469 w 628"/>
                <a:gd name="T17" fmla="*/ 447 h 692"/>
                <a:gd name="T18" fmla="*/ 477 w 628"/>
                <a:gd name="T19" fmla="*/ 409 h 692"/>
                <a:gd name="T20" fmla="*/ 492 w 628"/>
                <a:gd name="T21" fmla="*/ 374 h 692"/>
                <a:gd name="T22" fmla="*/ 529 w 628"/>
                <a:gd name="T23" fmla="*/ 285 h 692"/>
                <a:gd name="T24" fmla="*/ 546 w 628"/>
                <a:gd name="T25" fmla="*/ 253 h 692"/>
                <a:gd name="T26" fmla="*/ 532 w 628"/>
                <a:gd name="T27" fmla="*/ 210 h 692"/>
                <a:gd name="T28" fmla="*/ 544 w 628"/>
                <a:gd name="T29" fmla="*/ 172 h 692"/>
                <a:gd name="T30" fmla="*/ 590 w 628"/>
                <a:gd name="T31" fmla="*/ 144 h 692"/>
                <a:gd name="T32" fmla="*/ 590 w 628"/>
                <a:gd name="T33" fmla="*/ 138 h 692"/>
                <a:gd name="T34" fmla="*/ 628 w 628"/>
                <a:gd name="T35" fmla="*/ 103 h 692"/>
                <a:gd name="T36" fmla="*/ 558 w 628"/>
                <a:gd name="T37" fmla="*/ 109 h 692"/>
                <a:gd name="T38" fmla="*/ 523 w 628"/>
                <a:gd name="T39" fmla="*/ 130 h 692"/>
                <a:gd name="T40" fmla="*/ 541 w 628"/>
                <a:gd name="T41" fmla="*/ 81 h 692"/>
                <a:gd name="T42" fmla="*/ 489 w 628"/>
                <a:gd name="T43" fmla="*/ 101 h 692"/>
                <a:gd name="T44" fmla="*/ 431 w 628"/>
                <a:gd name="T45" fmla="*/ 89 h 692"/>
                <a:gd name="T46" fmla="*/ 518 w 628"/>
                <a:gd name="T47" fmla="*/ 75 h 692"/>
                <a:gd name="T48" fmla="*/ 558 w 628"/>
                <a:gd name="T49" fmla="*/ 58 h 692"/>
                <a:gd name="T50" fmla="*/ 495 w 628"/>
                <a:gd name="T51" fmla="*/ 35 h 692"/>
                <a:gd name="T52" fmla="*/ 460 w 628"/>
                <a:gd name="T53" fmla="*/ 29 h 692"/>
                <a:gd name="T54" fmla="*/ 498 w 628"/>
                <a:gd name="T55" fmla="*/ 8 h 692"/>
                <a:gd name="T56" fmla="*/ 353 w 628"/>
                <a:gd name="T57" fmla="*/ 6 h 692"/>
                <a:gd name="T58" fmla="*/ 391 w 628"/>
                <a:gd name="T59" fmla="*/ 49 h 692"/>
                <a:gd name="T60" fmla="*/ 362 w 628"/>
                <a:gd name="T61" fmla="*/ 55 h 692"/>
                <a:gd name="T62" fmla="*/ 335 w 628"/>
                <a:gd name="T63" fmla="*/ 75 h 692"/>
                <a:gd name="T64" fmla="*/ 295 w 628"/>
                <a:gd name="T65" fmla="*/ 58 h 692"/>
                <a:gd name="T66" fmla="*/ 214 w 628"/>
                <a:gd name="T67" fmla="*/ 37 h 692"/>
                <a:gd name="T68" fmla="*/ 209 w 628"/>
                <a:gd name="T69" fmla="*/ 43 h 692"/>
                <a:gd name="T70" fmla="*/ 168 w 628"/>
                <a:gd name="T71" fmla="*/ 60 h 692"/>
                <a:gd name="T72" fmla="*/ 153 w 628"/>
                <a:gd name="T73" fmla="*/ 66 h 692"/>
                <a:gd name="T74" fmla="*/ 98 w 628"/>
                <a:gd name="T75" fmla="*/ 95 h 692"/>
                <a:gd name="T76" fmla="*/ 124 w 628"/>
                <a:gd name="T77" fmla="*/ 103 h 692"/>
                <a:gd name="T78" fmla="*/ 124 w 628"/>
                <a:gd name="T79" fmla="*/ 112 h 692"/>
                <a:gd name="T80" fmla="*/ 84 w 628"/>
                <a:gd name="T81" fmla="*/ 132 h 692"/>
                <a:gd name="T82" fmla="*/ 38 w 628"/>
                <a:gd name="T83" fmla="*/ 141 h 692"/>
                <a:gd name="T84" fmla="*/ 6 w 628"/>
                <a:gd name="T85" fmla="*/ 166 h 692"/>
                <a:gd name="T86" fmla="*/ 35 w 628"/>
                <a:gd name="T87" fmla="*/ 187 h 692"/>
                <a:gd name="T88" fmla="*/ 26 w 628"/>
                <a:gd name="T89" fmla="*/ 190 h 692"/>
                <a:gd name="T90" fmla="*/ 17 w 628"/>
                <a:gd name="T91" fmla="*/ 199 h 692"/>
                <a:gd name="T92" fmla="*/ 15 w 628"/>
                <a:gd name="T93" fmla="*/ 216 h 692"/>
                <a:gd name="T94" fmla="*/ 26 w 628"/>
                <a:gd name="T95" fmla="*/ 227 h 692"/>
                <a:gd name="T96" fmla="*/ 81 w 628"/>
                <a:gd name="T97" fmla="*/ 241 h 692"/>
                <a:gd name="T98" fmla="*/ 101 w 628"/>
                <a:gd name="T99" fmla="*/ 369 h 692"/>
                <a:gd name="T100" fmla="*/ 101 w 628"/>
                <a:gd name="T101" fmla="*/ 406 h 692"/>
                <a:gd name="T102" fmla="*/ 90 w 628"/>
                <a:gd name="T103" fmla="*/ 467 h 692"/>
                <a:gd name="T104" fmla="*/ 101 w 628"/>
                <a:gd name="T105" fmla="*/ 646 h 692"/>
                <a:gd name="T106" fmla="*/ 165 w 628"/>
                <a:gd name="T107"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8" h="692">
                  <a:moveTo>
                    <a:pt x="165" y="692"/>
                  </a:moveTo>
                  <a:lnTo>
                    <a:pt x="197" y="643"/>
                  </a:lnTo>
                  <a:lnTo>
                    <a:pt x="209" y="611"/>
                  </a:lnTo>
                  <a:lnTo>
                    <a:pt x="223" y="588"/>
                  </a:lnTo>
                  <a:lnTo>
                    <a:pt x="228" y="574"/>
                  </a:lnTo>
                  <a:lnTo>
                    <a:pt x="240" y="557"/>
                  </a:lnTo>
                  <a:lnTo>
                    <a:pt x="249" y="551"/>
                  </a:lnTo>
                  <a:lnTo>
                    <a:pt x="266" y="547"/>
                  </a:lnTo>
                  <a:lnTo>
                    <a:pt x="269" y="530"/>
                  </a:lnTo>
                  <a:lnTo>
                    <a:pt x="278" y="530"/>
                  </a:lnTo>
                  <a:lnTo>
                    <a:pt x="272" y="545"/>
                  </a:lnTo>
                  <a:lnTo>
                    <a:pt x="286" y="545"/>
                  </a:lnTo>
                  <a:lnTo>
                    <a:pt x="316" y="524"/>
                  </a:lnTo>
                  <a:lnTo>
                    <a:pt x="339" y="505"/>
                  </a:lnTo>
                  <a:lnTo>
                    <a:pt x="350" y="499"/>
                  </a:lnTo>
                  <a:lnTo>
                    <a:pt x="347" y="484"/>
                  </a:lnTo>
                  <a:lnTo>
                    <a:pt x="359" y="495"/>
                  </a:lnTo>
                  <a:lnTo>
                    <a:pt x="391" y="490"/>
                  </a:lnTo>
                  <a:lnTo>
                    <a:pt x="425" y="484"/>
                  </a:lnTo>
                  <a:lnTo>
                    <a:pt x="463" y="464"/>
                  </a:lnTo>
                  <a:lnTo>
                    <a:pt x="477" y="455"/>
                  </a:lnTo>
                  <a:lnTo>
                    <a:pt x="440" y="447"/>
                  </a:lnTo>
                  <a:lnTo>
                    <a:pt x="399" y="449"/>
                  </a:lnTo>
                  <a:lnTo>
                    <a:pt x="428" y="444"/>
                  </a:lnTo>
                  <a:lnTo>
                    <a:pt x="405" y="444"/>
                  </a:lnTo>
                  <a:lnTo>
                    <a:pt x="408" y="438"/>
                  </a:lnTo>
                  <a:lnTo>
                    <a:pt x="416" y="430"/>
                  </a:lnTo>
                  <a:lnTo>
                    <a:pt x="443" y="426"/>
                  </a:lnTo>
                  <a:lnTo>
                    <a:pt x="428" y="418"/>
                  </a:lnTo>
                  <a:lnTo>
                    <a:pt x="410" y="406"/>
                  </a:lnTo>
                  <a:lnTo>
                    <a:pt x="414" y="401"/>
                  </a:lnTo>
                  <a:lnTo>
                    <a:pt x="434" y="415"/>
                  </a:lnTo>
                  <a:lnTo>
                    <a:pt x="448" y="424"/>
                  </a:lnTo>
                  <a:lnTo>
                    <a:pt x="457" y="432"/>
                  </a:lnTo>
                  <a:lnTo>
                    <a:pt x="457" y="441"/>
                  </a:lnTo>
                  <a:lnTo>
                    <a:pt x="469" y="447"/>
                  </a:lnTo>
                  <a:lnTo>
                    <a:pt x="471" y="447"/>
                  </a:lnTo>
                  <a:lnTo>
                    <a:pt x="486" y="444"/>
                  </a:lnTo>
                  <a:lnTo>
                    <a:pt x="486" y="420"/>
                  </a:lnTo>
                  <a:lnTo>
                    <a:pt x="477" y="409"/>
                  </a:lnTo>
                  <a:lnTo>
                    <a:pt x="460" y="386"/>
                  </a:lnTo>
                  <a:lnTo>
                    <a:pt x="454" y="372"/>
                  </a:lnTo>
                  <a:lnTo>
                    <a:pt x="475" y="366"/>
                  </a:lnTo>
                  <a:lnTo>
                    <a:pt x="492" y="374"/>
                  </a:lnTo>
                  <a:lnTo>
                    <a:pt x="515" y="369"/>
                  </a:lnTo>
                  <a:lnTo>
                    <a:pt x="529" y="345"/>
                  </a:lnTo>
                  <a:lnTo>
                    <a:pt x="532" y="316"/>
                  </a:lnTo>
                  <a:lnTo>
                    <a:pt x="529" y="285"/>
                  </a:lnTo>
                  <a:lnTo>
                    <a:pt x="515" y="280"/>
                  </a:lnTo>
                  <a:lnTo>
                    <a:pt x="523" y="268"/>
                  </a:lnTo>
                  <a:lnTo>
                    <a:pt x="550" y="274"/>
                  </a:lnTo>
                  <a:lnTo>
                    <a:pt x="546" y="253"/>
                  </a:lnTo>
                  <a:lnTo>
                    <a:pt x="535" y="251"/>
                  </a:lnTo>
                  <a:lnTo>
                    <a:pt x="544" y="247"/>
                  </a:lnTo>
                  <a:lnTo>
                    <a:pt x="529" y="233"/>
                  </a:lnTo>
                  <a:lnTo>
                    <a:pt x="532" y="210"/>
                  </a:lnTo>
                  <a:lnTo>
                    <a:pt x="552" y="190"/>
                  </a:lnTo>
                  <a:lnTo>
                    <a:pt x="576" y="164"/>
                  </a:lnTo>
                  <a:lnTo>
                    <a:pt x="555" y="164"/>
                  </a:lnTo>
                  <a:lnTo>
                    <a:pt x="544" y="172"/>
                  </a:lnTo>
                  <a:lnTo>
                    <a:pt x="544" y="170"/>
                  </a:lnTo>
                  <a:lnTo>
                    <a:pt x="552" y="152"/>
                  </a:lnTo>
                  <a:lnTo>
                    <a:pt x="582" y="158"/>
                  </a:lnTo>
                  <a:lnTo>
                    <a:pt x="590" y="144"/>
                  </a:lnTo>
                  <a:lnTo>
                    <a:pt x="576" y="144"/>
                  </a:lnTo>
                  <a:lnTo>
                    <a:pt x="552" y="141"/>
                  </a:lnTo>
                  <a:lnTo>
                    <a:pt x="569" y="141"/>
                  </a:lnTo>
                  <a:lnTo>
                    <a:pt x="590" y="138"/>
                  </a:lnTo>
                  <a:lnTo>
                    <a:pt x="607" y="132"/>
                  </a:lnTo>
                  <a:lnTo>
                    <a:pt x="605" y="126"/>
                  </a:lnTo>
                  <a:lnTo>
                    <a:pt x="625" y="115"/>
                  </a:lnTo>
                  <a:lnTo>
                    <a:pt x="628" y="103"/>
                  </a:lnTo>
                  <a:lnTo>
                    <a:pt x="607" y="92"/>
                  </a:lnTo>
                  <a:lnTo>
                    <a:pt x="584" y="98"/>
                  </a:lnTo>
                  <a:lnTo>
                    <a:pt x="576" y="109"/>
                  </a:lnTo>
                  <a:lnTo>
                    <a:pt x="558" y="109"/>
                  </a:lnTo>
                  <a:lnTo>
                    <a:pt x="558" y="98"/>
                  </a:lnTo>
                  <a:lnTo>
                    <a:pt x="552" y="101"/>
                  </a:lnTo>
                  <a:lnTo>
                    <a:pt x="544" y="115"/>
                  </a:lnTo>
                  <a:lnTo>
                    <a:pt x="523" y="130"/>
                  </a:lnTo>
                  <a:lnTo>
                    <a:pt x="509" y="141"/>
                  </a:lnTo>
                  <a:lnTo>
                    <a:pt x="532" y="115"/>
                  </a:lnTo>
                  <a:lnTo>
                    <a:pt x="541" y="89"/>
                  </a:lnTo>
                  <a:lnTo>
                    <a:pt x="541" y="81"/>
                  </a:lnTo>
                  <a:lnTo>
                    <a:pt x="521" y="83"/>
                  </a:lnTo>
                  <a:lnTo>
                    <a:pt x="518" y="98"/>
                  </a:lnTo>
                  <a:lnTo>
                    <a:pt x="495" y="106"/>
                  </a:lnTo>
                  <a:lnTo>
                    <a:pt x="489" y="101"/>
                  </a:lnTo>
                  <a:lnTo>
                    <a:pt x="512" y="89"/>
                  </a:lnTo>
                  <a:lnTo>
                    <a:pt x="509" y="81"/>
                  </a:lnTo>
                  <a:lnTo>
                    <a:pt x="471" y="81"/>
                  </a:lnTo>
                  <a:lnTo>
                    <a:pt x="431" y="89"/>
                  </a:lnTo>
                  <a:lnTo>
                    <a:pt x="428" y="87"/>
                  </a:lnTo>
                  <a:lnTo>
                    <a:pt x="471" y="72"/>
                  </a:lnTo>
                  <a:lnTo>
                    <a:pt x="500" y="72"/>
                  </a:lnTo>
                  <a:lnTo>
                    <a:pt x="518" y="75"/>
                  </a:lnTo>
                  <a:lnTo>
                    <a:pt x="527" y="69"/>
                  </a:lnTo>
                  <a:lnTo>
                    <a:pt x="538" y="69"/>
                  </a:lnTo>
                  <a:lnTo>
                    <a:pt x="544" y="66"/>
                  </a:lnTo>
                  <a:lnTo>
                    <a:pt x="558" y="58"/>
                  </a:lnTo>
                  <a:lnTo>
                    <a:pt x="535" y="49"/>
                  </a:lnTo>
                  <a:lnTo>
                    <a:pt x="527" y="46"/>
                  </a:lnTo>
                  <a:lnTo>
                    <a:pt x="527" y="31"/>
                  </a:lnTo>
                  <a:lnTo>
                    <a:pt x="495" y="35"/>
                  </a:lnTo>
                  <a:lnTo>
                    <a:pt x="457" y="35"/>
                  </a:lnTo>
                  <a:lnTo>
                    <a:pt x="428" y="40"/>
                  </a:lnTo>
                  <a:lnTo>
                    <a:pt x="440" y="31"/>
                  </a:lnTo>
                  <a:lnTo>
                    <a:pt x="460" y="29"/>
                  </a:lnTo>
                  <a:lnTo>
                    <a:pt x="489" y="26"/>
                  </a:lnTo>
                  <a:lnTo>
                    <a:pt x="512" y="26"/>
                  </a:lnTo>
                  <a:lnTo>
                    <a:pt x="521" y="20"/>
                  </a:lnTo>
                  <a:lnTo>
                    <a:pt x="498" y="8"/>
                  </a:lnTo>
                  <a:lnTo>
                    <a:pt x="454" y="0"/>
                  </a:lnTo>
                  <a:lnTo>
                    <a:pt x="414" y="6"/>
                  </a:lnTo>
                  <a:lnTo>
                    <a:pt x="362" y="6"/>
                  </a:lnTo>
                  <a:lnTo>
                    <a:pt x="353" y="6"/>
                  </a:lnTo>
                  <a:lnTo>
                    <a:pt x="359" y="20"/>
                  </a:lnTo>
                  <a:lnTo>
                    <a:pt x="382" y="26"/>
                  </a:lnTo>
                  <a:lnTo>
                    <a:pt x="391" y="37"/>
                  </a:lnTo>
                  <a:lnTo>
                    <a:pt x="391" y="49"/>
                  </a:lnTo>
                  <a:lnTo>
                    <a:pt x="376" y="35"/>
                  </a:lnTo>
                  <a:lnTo>
                    <a:pt x="347" y="26"/>
                  </a:lnTo>
                  <a:lnTo>
                    <a:pt x="364" y="55"/>
                  </a:lnTo>
                  <a:lnTo>
                    <a:pt x="362" y="55"/>
                  </a:lnTo>
                  <a:lnTo>
                    <a:pt x="353" y="49"/>
                  </a:lnTo>
                  <a:lnTo>
                    <a:pt x="339" y="58"/>
                  </a:lnTo>
                  <a:lnTo>
                    <a:pt x="341" y="69"/>
                  </a:lnTo>
                  <a:lnTo>
                    <a:pt x="335" y="75"/>
                  </a:lnTo>
                  <a:lnTo>
                    <a:pt x="321" y="52"/>
                  </a:lnTo>
                  <a:lnTo>
                    <a:pt x="298" y="31"/>
                  </a:lnTo>
                  <a:lnTo>
                    <a:pt x="292" y="43"/>
                  </a:lnTo>
                  <a:lnTo>
                    <a:pt x="295" y="58"/>
                  </a:lnTo>
                  <a:lnTo>
                    <a:pt x="292" y="60"/>
                  </a:lnTo>
                  <a:lnTo>
                    <a:pt x="269" y="52"/>
                  </a:lnTo>
                  <a:lnTo>
                    <a:pt x="266" y="31"/>
                  </a:lnTo>
                  <a:lnTo>
                    <a:pt x="214" y="37"/>
                  </a:lnTo>
                  <a:lnTo>
                    <a:pt x="226" y="72"/>
                  </a:lnTo>
                  <a:lnTo>
                    <a:pt x="223" y="72"/>
                  </a:lnTo>
                  <a:lnTo>
                    <a:pt x="209" y="55"/>
                  </a:lnTo>
                  <a:lnTo>
                    <a:pt x="209" y="43"/>
                  </a:lnTo>
                  <a:lnTo>
                    <a:pt x="197" y="40"/>
                  </a:lnTo>
                  <a:lnTo>
                    <a:pt x="182" y="66"/>
                  </a:lnTo>
                  <a:lnTo>
                    <a:pt x="174" y="69"/>
                  </a:lnTo>
                  <a:lnTo>
                    <a:pt x="168" y="60"/>
                  </a:lnTo>
                  <a:lnTo>
                    <a:pt x="159" y="60"/>
                  </a:lnTo>
                  <a:lnTo>
                    <a:pt x="159" y="77"/>
                  </a:lnTo>
                  <a:lnTo>
                    <a:pt x="156" y="77"/>
                  </a:lnTo>
                  <a:lnTo>
                    <a:pt x="153" y="66"/>
                  </a:lnTo>
                  <a:lnTo>
                    <a:pt x="138" y="69"/>
                  </a:lnTo>
                  <a:lnTo>
                    <a:pt x="127" y="77"/>
                  </a:lnTo>
                  <a:lnTo>
                    <a:pt x="107" y="89"/>
                  </a:lnTo>
                  <a:lnTo>
                    <a:pt x="98" y="95"/>
                  </a:lnTo>
                  <a:lnTo>
                    <a:pt x="96" y="101"/>
                  </a:lnTo>
                  <a:lnTo>
                    <a:pt x="104" y="101"/>
                  </a:lnTo>
                  <a:lnTo>
                    <a:pt x="107" y="106"/>
                  </a:lnTo>
                  <a:lnTo>
                    <a:pt x="124" y="103"/>
                  </a:lnTo>
                  <a:lnTo>
                    <a:pt x="130" y="101"/>
                  </a:lnTo>
                  <a:lnTo>
                    <a:pt x="130" y="103"/>
                  </a:lnTo>
                  <a:lnTo>
                    <a:pt x="116" y="106"/>
                  </a:lnTo>
                  <a:lnTo>
                    <a:pt x="124" y="112"/>
                  </a:lnTo>
                  <a:lnTo>
                    <a:pt x="113" y="115"/>
                  </a:lnTo>
                  <a:lnTo>
                    <a:pt x="110" y="124"/>
                  </a:lnTo>
                  <a:lnTo>
                    <a:pt x="90" y="135"/>
                  </a:lnTo>
                  <a:lnTo>
                    <a:pt x="84" y="132"/>
                  </a:lnTo>
                  <a:lnTo>
                    <a:pt x="73" y="132"/>
                  </a:lnTo>
                  <a:lnTo>
                    <a:pt x="55" y="135"/>
                  </a:lnTo>
                  <a:lnTo>
                    <a:pt x="55" y="138"/>
                  </a:lnTo>
                  <a:lnTo>
                    <a:pt x="38" y="141"/>
                  </a:lnTo>
                  <a:lnTo>
                    <a:pt x="23" y="141"/>
                  </a:lnTo>
                  <a:lnTo>
                    <a:pt x="6" y="144"/>
                  </a:lnTo>
                  <a:lnTo>
                    <a:pt x="0" y="158"/>
                  </a:lnTo>
                  <a:lnTo>
                    <a:pt x="6" y="166"/>
                  </a:lnTo>
                  <a:lnTo>
                    <a:pt x="17" y="176"/>
                  </a:lnTo>
                  <a:lnTo>
                    <a:pt x="29" y="178"/>
                  </a:lnTo>
                  <a:lnTo>
                    <a:pt x="20" y="181"/>
                  </a:lnTo>
                  <a:lnTo>
                    <a:pt x="35" y="187"/>
                  </a:lnTo>
                  <a:lnTo>
                    <a:pt x="50" y="187"/>
                  </a:lnTo>
                  <a:lnTo>
                    <a:pt x="61" y="184"/>
                  </a:lnTo>
                  <a:lnTo>
                    <a:pt x="52" y="199"/>
                  </a:lnTo>
                  <a:lnTo>
                    <a:pt x="26" y="190"/>
                  </a:lnTo>
                  <a:lnTo>
                    <a:pt x="3" y="190"/>
                  </a:lnTo>
                  <a:lnTo>
                    <a:pt x="0" y="201"/>
                  </a:lnTo>
                  <a:lnTo>
                    <a:pt x="15" y="195"/>
                  </a:lnTo>
                  <a:lnTo>
                    <a:pt x="17" y="199"/>
                  </a:lnTo>
                  <a:lnTo>
                    <a:pt x="6" y="207"/>
                  </a:lnTo>
                  <a:lnTo>
                    <a:pt x="17" y="210"/>
                  </a:lnTo>
                  <a:lnTo>
                    <a:pt x="26" y="210"/>
                  </a:lnTo>
                  <a:lnTo>
                    <a:pt x="15" y="216"/>
                  </a:lnTo>
                  <a:lnTo>
                    <a:pt x="3" y="219"/>
                  </a:lnTo>
                  <a:lnTo>
                    <a:pt x="12" y="233"/>
                  </a:lnTo>
                  <a:lnTo>
                    <a:pt x="29" y="241"/>
                  </a:lnTo>
                  <a:lnTo>
                    <a:pt x="26" y="227"/>
                  </a:lnTo>
                  <a:lnTo>
                    <a:pt x="38" y="230"/>
                  </a:lnTo>
                  <a:lnTo>
                    <a:pt x="44" y="239"/>
                  </a:lnTo>
                  <a:lnTo>
                    <a:pt x="61" y="233"/>
                  </a:lnTo>
                  <a:lnTo>
                    <a:pt x="81" y="241"/>
                  </a:lnTo>
                  <a:lnTo>
                    <a:pt x="104" y="256"/>
                  </a:lnTo>
                  <a:lnTo>
                    <a:pt x="113" y="282"/>
                  </a:lnTo>
                  <a:lnTo>
                    <a:pt x="119" y="357"/>
                  </a:lnTo>
                  <a:lnTo>
                    <a:pt x="101" y="369"/>
                  </a:lnTo>
                  <a:lnTo>
                    <a:pt x="96" y="386"/>
                  </a:lnTo>
                  <a:lnTo>
                    <a:pt x="119" y="391"/>
                  </a:lnTo>
                  <a:lnTo>
                    <a:pt x="136" y="420"/>
                  </a:lnTo>
                  <a:lnTo>
                    <a:pt x="101" y="406"/>
                  </a:lnTo>
                  <a:lnTo>
                    <a:pt x="127" y="430"/>
                  </a:lnTo>
                  <a:lnTo>
                    <a:pt x="124" y="455"/>
                  </a:lnTo>
                  <a:lnTo>
                    <a:pt x="110" y="464"/>
                  </a:lnTo>
                  <a:lnTo>
                    <a:pt x="90" y="467"/>
                  </a:lnTo>
                  <a:lnTo>
                    <a:pt x="75" y="499"/>
                  </a:lnTo>
                  <a:lnTo>
                    <a:pt x="78" y="542"/>
                  </a:lnTo>
                  <a:lnTo>
                    <a:pt x="84" y="597"/>
                  </a:lnTo>
                  <a:lnTo>
                    <a:pt x="101" y="646"/>
                  </a:lnTo>
                  <a:lnTo>
                    <a:pt x="116" y="666"/>
                  </a:lnTo>
                  <a:lnTo>
                    <a:pt x="136" y="666"/>
                  </a:lnTo>
                  <a:lnTo>
                    <a:pt x="153" y="689"/>
                  </a:lnTo>
                  <a:lnTo>
                    <a:pt x="165" y="692"/>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86" name="Freeform 68"/>
            <p:cNvSpPr>
              <a:spLocks/>
            </p:cNvSpPr>
            <p:nvPr/>
          </p:nvSpPr>
          <p:spPr bwMode="auto">
            <a:xfrm>
              <a:off x="3418" y="1749"/>
              <a:ext cx="1415" cy="1016"/>
            </a:xfrm>
            <a:custGeom>
              <a:avLst/>
              <a:gdLst>
                <a:gd name="T0" fmla="*/ 1050 w 1415"/>
                <a:gd name="T1" fmla="*/ 926 h 1016"/>
                <a:gd name="T2" fmla="*/ 1021 w 1415"/>
                <a:gd name="T3" fmla="*/ 822 h 1016"/>
                <a:gd name="T4" fmla="*/ 1091 w 1415"/>
                <a:gd name="T5" fmla="*/ 869 h 1016"/>
                <a:gd name="T6" fmla="*/ 1143 w 1415"/>
                <a:gd name="T7" fmla="*/ 866 h 1016"/>
                <a:gd name="T8" fmla="*/ 1155 w 1415"/>
                <a:gd name="T9" fmla="*/ 797 h 1016"/>
                <a:gd name="T10" fmla="*/ 1111 w 1415"/>
                <a:gd name="T11" fmla="*/ 707 h 1016"/>
                <a:gd name="T12" fmla="*/ 1155 w 1415"/>
                <a:gd name="T13" fmla="*/ 678 h 1016"/>
                <a:gd name="T14" fmla="*/ 1197 w 1415"/>
                <a:gd name="T15" fmla="*/ 678 h 1016"/>
                <a:gd name="T16" fmla="*/ 1261 w 1415"/>
                <a:gd name="T17" fmla="*/ 644 h 1016"/>
                <a:gd name="T18" fmla="*/ 1296 w 1415"/>
                <a:gd name="T19" fmla="*/ 586 h 1016"/>
                <a:gd name="T20" fmla="*/ 1322 w 1415"/>
                <a:gd name="T21" fmla="*/ 541 h 1016"/>
                <a:gd name="T22" fmla="*/ 1316 w 1415"/>
                <a:gd name="T23" fmla="*/ 508 h 1016"/>
                <a:gd name="T24" fmla="*/ 1261 w 1415"/>
                <a:gd name="T25" fmla="*/ 433 h 1016"/>
                <a:gd name="T26" fmla="*/ 1258 w 1415"/>
                <a:gd name="T27" fmla="*/ 385 h 1016"/>
                <a:gd name="T28" fmla="*/ 1258 w 1415"/>
                <a:gd name="T29" fmla="*/ 306 h 1016"/>
                <a:gd name="T30" fmla="*/ 1302 w 1415"/>
                <a:gd name="T31" fmla="*/ 327 h 1016"/>
                <a:gd name="T32" fmla="*/ 1333 w 1415"/>
                <a:gd name="T33" fmla="*/ 350 h 1016"/>
                <a:gd name="T34" fmla="*/ 1360 w 1415"/>
                <a:gd name="T35" fmla="*/ 370 h 1016"/>
                <a:gd name="T36" fmla="*/ 1371 w 1415"/>
                <a:gd name="T37" fmla="*/ 413 h 1016"/>
                <a:gd name="T38" fmla="*/ 1392 w 1415"/>
                <a:gd name="T39" fmla="*/ 425 h 1016"/>
                <a:gd name="T40" fmla="*/ 1382 w 1415"/>
                <a:gd name="T41" fmla="*/ 344 h 1016"/>
                <a:gd name="T42" fmla="*/ 1388 w 1415"/>
                <a:gd name="T43" fmla="*/ 283 h 1016"/>
                <a:gd name="T44" fmla="*/ 1415 w 1415"/>
                <a:gd name="T45" fmla="*/ 139 h 1016"/>
                <a:gd name="T46" fmla="*/ 1296 w 1415"/>
                <a:gd name="T47" fmla="*/ 87 h 1016"/>
                <a:gd name="T48" fmla="*/ 1168 w 1415"/>
                <a:gd name="T49" fmla="*/ 29 h 1016"/>
                <a:gd name="T50" fmla="*/ 1059 w 1415"/>
                <a:gd name="T51" fmla="*/ 131 h 1016"/>
                <a:gd name="T52" fmla="*/ 865 w 1415"/>
                <a:gd name="T53" fmla="*/ 96 h 1016"/>
                <a:gd name="T54" fmla="*/ 766 w 1415"/>
                <a:gd name="T55" fmla="*/ 127 h 1016"/>
                <a:gd name="T56" fmla="*/ 503 w 1415"/>
                <a:gd name="T57" fmla="*/ 81 h 1016"/>
                <a:gd name="T58" fmla="*/ 176 w 1415"/>
                <a:gd name="T59" fmla="*/ 246 h 1016"/>
                <a:gd name="T60" fmla="*/ 217 w 1415"/>
                <a:gd name="T61" fmla="*/ 283 h 1016"/>
                <a:gd name="T62" fmla="*/ 272 w 1415"/>
                <a:gd name="T63" fmla="*/ 341 h 1016"/>
                <a:gd name="T64" fmla="*/ 278 w 1415"/>
                <a:gd name="T65" fmla="*/ 390 h 1016"/>
                <a:gd name="T66" fmla="*/ 203 w 1415"/>
                <a:gd name="T67" fmla="*/ 399 h 1016"/>
                <a:gd name="T68" fmla="*/ 142 w 1415"/>
                <a:gd name="T69" fmla="*/ 407 h 1016"/>
                <a:gd name="T70" fmla="*/ 64 w 1415"/>
                <a:gd name="T71" fmla="*/ 433 h 1016"/>
                <a:gd name="T72" fmla="*/ 17 w 1415"/>
                <a:gd name="T73" fmla="*/ 460 h 1016"/>
                <a:gd name="T74" fmla="*/ 6 w 1415"/>
                <a:gd name="T75" fmla="*/ 541 h 1016"/>
                <a:gd name="T76" fmla="*/ 64 w 1415"/>
                <a:gd name="T77" fmla="*/ 649 h 1016"/>
                <a:gd name="T78" fmla="*/ 145 w 1415"/>
                <a:gd name="T79" fmla="*/ 802 h 1016"/>
                <a:gd name="T80" fmla="*/ 237 w 1415"/>
                <a:gd name="T81" fmla="*/ 802 h 1016"/>
                <a:gd name="T82" fmla="*/ 348 w 1415"/>
                <a:gd name="T83" fmla="*/ 745 h 1016"/>
                <a:gd name="T84" fmla="*/ 377 w 1415"/>
                <a:gd name="T85" fmla="*/ 655 h 1016"/>
                <a:gd name="T86" fmla="*/ 281 w 1415"/>
                <a:gd name="T87" fmla="*/ 647 h 1016"/>
                <a:gd name="T88" fmla="*/ 249 w 1415"/>
                <a:gd name="T89" fmla="*/ 630 h 1016"/>
                <a:gd name="T90" fmla="*/ 214 w 1415"/>
                <a:gd name="T91" fmla="*/ 581 h 1016"/>
                <a:gd name="T92" fmla="*/ 220 w 1415"/>
                <a:gd name="T93" fmla="*/ 541 h 1016"/>
                <a:gd name="T94" fmla="*/ 298 w 1415"/>
                <a:gd name="T95" fmla="*/ 604 h 1016"/>
                <a:gd name="T96" fmla="*/ 420 w 1415"/>
                <a:gd name="T97" fmla="*/ 630 h 1016"/>
                <a:gd name="T98" fmla="*/ 503 w 1415"/>
                <a:gd name="T99" fmla="*/ 638 h 1016"/>
                <a:gd name="T100" fmla="*/ 553 w 1415"/>
                <a:gd name="T101" fmla="*/ 695 h 1016"/>
                <a:gd name="T102" fmla="*/ 590 w 1415"/>
                <a:gd name="T103" fmla="*/ 690 h 1016"/>
                <a:gd name="T104" fmla="*/ 657 w 1415"/>
                <a:gd name="T105" fmla="*/ 877 h 1016"/>
                <a:gd name="T106" fmla="*/ 718 w 1415"/>
                <a:gd name="T107" fmla="*/ 828 h 1016"/>
                <a:gd name="T108" fmla="*/ 743 w 1415"/>
                <a:gd name="T109" fmla="*/ 764 h 1016"/>
                <a:gd name="T110" fmla="*/ 808 w 1415"/>
                <a:gd name="T111" fmla="*/ 693 h 1016"/>
                <a:gd name="T112" fmla="*/ 854 w 1415"/>
                <a:gd name="T113" fmla="*/ 681 h 1016"/>
                <a:gd name="T114" fmla="*/ 865 w 1415"/>
                <a:gd name="T115" fmla="*/ 661 h 1016"/>
                <a:gd name="T116" fmla="*/ 911 w 1415"/>
                <a:gd name="T117" fmla="*/ 722 h 1016"/>
                <a:gd name="T118" fmla="*/ 946 w 1415"/>
                <a:gd name="T119" fmla="*/ 782 h 1016"/>
                <a:gd name="T120" fmla="*/ 990 w 1415"/>
                <a:gd name="T121" fmla="*/ 817 h 1016"/>
                <a:gd name="T122" fmla="*/ 995 w 1415"/>
                <a:gd name="T123" fmla="*/ 895 h 1016"/>
                <a:gd name="T124" fmla="*/ 1036 w 1415"/>
                <a:gd name="T125" fmla="*/ 967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5" h="1016">
                  <a:moveTo>
                    <a:pt x="1079" y="1013"/>
                  </a:moveTo>
                  <a:lnTo>
                    <a:pt x="1082" y="1016"/>
                  </a:lnTo>
                  <a:lnTo>
                    <a:pt x="1085" y="1013"/>
                  </a:lnTo>
                  <a:lnTo>
                    <a:pt x="1088" y="1007"/>
                  </a:lnTo>
                  <a:lnTo>
                    <a:pt x="1091" y="1013"/>
                  </a:lnTo>
                  <a:lnTo>
                    <a:pt x="1085" y="993"/>
                  </a:lnTo>
                  <a:lnTo>
                    <a:pt x="1079" y="990"/>
                  </a:lnTo>
                  <a:lnTo>
                    <a:pt x="1079" y="984"/>
                  </a:lnTo>
                  <a:lnTo>
                    <a:pt x="1076" y="976"/>
                  </a:lnTo>
                  <a:lnTo>
                    <a:pt x="1076" y="961"/>
                  </a:lnTo>
                  <a:lnTo>
                    <a:pt x="1056" y="938"/>
                  </a:lnTo>
                  <a:lnTo>
                    <a:pt x="1050" y="926"/>
                  </a:lnTo>
                  <a:lnTo>
                    <a:pt x="1041" y="926"/>
                  </a:lnTo>
                  <a:lnTo>
                    <a:pt x="1032" y="924"/>
                  </a:lnTo>
                  <a:lnTo>
                    <a:pt x="1027" y="900"/>
                  </a:lnTo>
                  <a:lnTo>
                    <a:pt x="1024" y="900"/>
                  </a:lnTo>
                  <a:lnTo>
                    <a:pt x="1021" y="889"/>
                  </a:lnTo>
                  <a:lnTo>
                    <a:pt x="1013" y="892"/>
                  </a:lnTo>
                  <a:lnTo>
                    <a:pt x="1009" y="874"/>
                  </a:lnTo>
                  <a:lnTo>
                    <a:pt x="1013" y="869"/>
                  </a:lnTo>
                  <a:lnTo>
                    <a:pt x="1015" y="854"/>
                  </a:lnTo>
                  <a:lnTo>
                    <a:pt x="1021" y="843"/>
                  </a:lnTo>
                  <a:lnTo>
                    <a:pt x="1021" y="834"/>
                  </a:lnTo>
                  <a:lnTo>
                    <a:pt x="1021" y="822"/>
                  </a:lnTo>
                  <a:lnTo>
                    <a:pt x="1036" y="820"/>
                  </a:lnTo>
                  <a:lnTo>
                    <a:pt x="1032" y="831"/>
                  </a:lnTo>
                  <a:lnTo>
                    <a:pt x="1047" y="834"/>
                  </a:lnTo>
                  <a:lnTo>
                    <a:pt x="1062" y="843"/>
                  </a:lnTo>
                  <a:lnTo>
                    <a:pt x="1068" y="849"/>
                  </a:lnTo>
                  <a:lnTo>
                    <a:pt x="1068" y="854"/>
                  </a:lnTo>
                  <a:lnTo>
                    <a:pt x="1074" y="860"/>
                  </a:lnTo>
                  <a:lnTo>
                    <a:pt x="1076" y="857"/>
                  </a:lnTo>
                  <a:lnTo>
                    <a:pt x="1079" y="860"/>
                  </a:lnTo>
                  <a:lnTo>
                    <a:pt x="1079" y="866"/>
                  </a:lnTo>
                  <a:lnTo>
                    <a:pt x="1082" y="866"/>
                  </a:lnTo>
                  <a:lnTo>
                    <a:pt x="1091" y="869"/>
                  </a:lnTo>
                  <a:lnTo>
                    <a:pt x="1094" y="872"/>
                  </a:lnTo>
                  <a:lnTo>
                    <a:pt x="1096" y="872"/>
                  </a:lnTo>
                  <a:lnTo>
                    <a:pt x="1099" y="877"/>
                  </a:lnTo>
                  <a:lnTo>
                    <a:pt x="1096" y="880"/>
                  </a:lnTo>
                  <a:lnTo>
                    <a:pt x="1096" y="897"/>
                  </a:lnTo>
                  <a:lnTo>
                    <a:pt x="1108" y="889"/>
                  </a:lnTo>
                  <a:lnTo>
                    <a:pt x="1116" y="889"/>
                  </a:lnTo>
                  <a:lnTo>
                    <a:pt x="1116" y="877"/>
                  </a:lnTo>
                  <a:lnTo>
                    <a:pt x="1122" y="883"/>
                  </a:lnTo>
                  <a:lnTo>
                    <a:pt x="1125" y="874"/>
                  </a:lnTo>
                  <a:lnTo>
                    <a:pt x="1128" y="872"/>
                  </a:lnTo>
                  <a:lnTo>
                    <a:pt x="1143" y="866"/>
                  </a:lnTo>
                  <a:lnTo>
                    <a:pt x="1145" y="860"/>
                  </a:lnTo>
                  <a:lnTo>
                    <a:pt x="1151" y="860"/>
                  </a:lnTo>
                  <a:lnTo>
                    <a:pt x="1160" y="854"/>
                  </a:lnTo>
                  <a:lnTo>
                    <a:pt x="1166" y="845"/>
                  </a:lnTo>
                  <a:lnTo>
                    <a:pt x="1163" y="843"/>
                  </a:lnTo>
                  <a:lnTo>
                    <a:pt x="1166" y="837"/>
                  </a:lnTo>
                  <a:lnTo>
                    <a:pt x="1163" y="834"/>
                  </a:lnTo>
                  <a:lnTo>
                    <a:pt x="1163" y="831"/>
                  </a:lnTo>
                  <a:lnTo>
                    <a:pt x="1166" y="828"/>
                  </a:lnTo>
                  <a:lnTo>
                    <a:pt x="1163" y="826"/>
                  </a:lnTo>
                  <a:lnTo>
                    <a:pt x="1163" y="820"/>
                  </a:lnTo>
                  <a:lnTo>
                    <a:pt x="1155" y="797"/>
                  </a:lnTo>
                  <a:lnTo>
                    <a:pt x="1155" y="788"/>
                  </a:lnTo>
                  <a:lnTo>
                    <a:pt x="1151" y="788"/>
                  </a:lnTo>
                  <a:lnTo>
                    <a:pt x="1145" y="780"/>
                  </a:lnTo>
                  <a:lnTo>
                    <a:pt x="1139" y="774"/>
                  </a:lnTo>
                  <a:lnTo>
                    <a:pt x="1137" y="770"/>
                  </a:lnTo>
                  <a:lnTo>
                    <a:pt x="1131" y="768"/>
                  </a:lnTo>
                  <a:lnTo>
                    <a:pt x="1116" y="753"/>
                  </a:lnTo>
                  <a:lnTo>
                    <a:pt x="1111" y="741"/>
                  </a:lnTo>
                  <a:lnTo>
                    <a:pt x="1099" y="727"/>
                  </a:lnTo>
                  <a:lnTo>
                    <a:pt x="1102" y="713"/>
                  </a:lnTo>
                  <a:lnTo>
                    <a:pt x="1108" y="710"/>
                  </a:lnTo>
                  <a:lnTo>
                    <a:pt x="1111" y="707"/>
                  </a:lnTo>
                  <a:lnTo>
                    <a:pt x="1111" y="699"/>
                  </a:lnTo>
                  <a:lnTo>
                    <a:pt x="1116" y="693"/>
                  </a:lnTo>
                  <a:lnTo>
                    <a:pt x="1122" y="693"/>
                  </a:lnTo>
                  <a:lnTo>
                    <a:pt x="1122" y="687"/>
                  </a:lnTo>
                  <a:lnTo>
                    <a:pt x="1128" y="687"/>
                  </a:lnTo>
                  <a:lnTo>
                    <a:pt x="1131" y="684"/>
                  </a:lnTo>
                  <a:lnTo>
                    <a:pt x="1137" y="684"/>
                  </a:lnTo>
                  <a:lnTo>
                    <a:pt x="1137" y="678"/>
                  </a:lnTo>
                  <a:lnTo>
                    <a:pt x="1139" y="678"/>
                  </a:lnTo>
                  <a:lnTo>
                    <a:pt x="1145" y="681"/>
                  </a:lnTo>
                  <a:lnTo>
                    <a:pt x="1151" y="684"/>
                  </a:lnTo>
                  <a:lnTo>
                    <a:pt x="1155" y="678"/>
                  </a:lnTo>
                  <a:lnTo>
                    <a:pt x="1163" y="684"/>
                  </a:lnTo>
                  <a:lnTo>
                    <a:pt x="1157" y="687"/>
                  </a:lnTo>
                  <a:lnTo>
                    <a:pt x="1160" y="693"/>
                  </a:lnTo>
                  <a:lnTo>
                    <a:pt x="1163" y="704"/>
                  </a:lnTo>
                  <a:lnTo>
                    <a:pt x="1171" y="701"/>
                  </a:lnTo>
                  <a:lnTo>
                    <a:pt x="1166" y="695"/>
                  </a:lnTo>
                  <a:lnTo>
                    <a:pt x="1168" y="687"/>
                  </a:lnTo>
                  <a:lnTo>
                    <a:pt x="1168" y="690"/>
                  </a:lnTo>
                  <a:lnTo>
                    <a:pt x="1177" y="687"/>
                  </a:lnTo>
                  <a:lnTo>
                    <a:pt x="1185" y="684"/>
                  </a:lnTo>
                  <a:lnTo>
                    <a:pt x="1191" y="681"/>
                  </a:lnTo>
                  <a:lnTo>
                    <a:pt x="1197" y="678"/>
                  </a:lnTo>
                  <a:lnTo>
                    <a:pt x="1197" y="676"/>
                  </a:lnTo>
                  <a:lnTo>
                    <a:pt x="1201" y="678"/>
                  </a:lnTo>
                  <a:lnTo>
                    <a:pt x="1215" y="672"/>
                  </a:lnTo>
                  <a:lnTo>
                    <a:pt x="1212" y="658"/>
                  </a:lnTo>
                  <a:lnTo>
                    <a:pt x="1221" y="666"/>
                  </a:lnTo>
                  <a:lnTo>
                    <a:pt x="1229" y="661"/>
                  </a:lnTo>
                  <a:lnTo>
                    <a:pt x="1233" y="664"/>
                  </a:lnTo>
                  <a:lnTo>
                    <a:pt x="1235" y="661"/>
                  </a:lnTo>
                  <a:lnTo>
                    <a:pt x="1241" y="664"/>
                  </a:lnTo>
                  <a:lnTo>
                    <a:pt x="1244" y="661"/>
                  </a:lnTo>
                  <a:lnTo>
                    <a:pt x="1256" y="658"/>
                  </a:lnTo>
                  <a:lnTo>
                    <a:pt x="1261" y="644"/>
                  </a:lnTo>
                  <a:lnTo>
                    <a:pt x="1264" y="644"/>
                  </a:lnTo>
                  <a:lnTo>
                    <a:pt x="1270" y="641"/>
                  </a:lnTo>
                  <a:lnTo>
                    <a:pt x="1279" y="632"/>
                  </a:lnTo>
                  <a:lnTo>
                    <a:pt x="1276" y="630"/>
                  </a:lnTo>
                  <a:lnTo>
                    <a:pt x="1285" y="626"/>
                  </a:lnTo>
                  <a:lnTo>
                    <a:pt x="1290" y="620"/>
                  </a:lnTo>
                  <a:lnTo>
                    <a:pt x="1296" y="612"/>
                  </a:lnTo>
                  <a:lnTo>
                    <a:pt x="1296" y="606"/>
                  </a:lnTo>
                  <a:lnTo>
                    <a:pt x="1296" y="598"/>
                  </a:lnTo>
                  <a:lnTo>
                    <a:pt x="1299" y="592"/>
                  </a:lnTo>
                  <a:lnTo>
                    <a:pt x="1296" y="589"/>
                  </a:lnTo>
                  <a:lnTo>
                    <a:pt x="1296" y="586"/>
                  </a:lnTo>
                  <a:lnTo>
                    <a:pt x="1302" y="586"/>
                  </a:lnTo>
                  <a:lnTo>
                    <a:pt x="1307" y="571"/>
                  </a:lnTo>
                  <a:lnTo>
                    <a:pt x="1313" y="558"/>
                  </a:lnTo>
                  <a:lnTo>
                    <a:pt x="1316" y="555"/>
                  </a:lnTo>
                  <a:lnTo>
                    <a:pt x="1316" y="558"/>
                  </a:lnTo>
                  <a:lnTo>
                    <a:pt x="1322" y="555"/>
                  </a:lnTo>
                  <a:lnTo>
                    <a:pt x="1316" y="552"/>
                  </a:lnTo>
                  <a:lnTo>
                    <a:pt x="1316" y="549"/>
                  </a:lnTo>
                  <a:lnTo>
                    <a:pt x="1319" y="549"/>
                  </a:lnTo>
                  <a:lnTo>
                    <a:pt x="1319" y="543"/>
                  </a:lnTo>
                  <a:lnTo>
                    <a:pt x="1316" y="541"/>
                  </a:lnTo>
                  <a:lnTo>
                    <a:pt x="1322" y="541"/>
                  </a:lnTo>
                  <a:lnTo>
                    <a:pt x="1322" y="535"/>
                  </a:lnTo>
                  <a:lnTo>
                    <a:pt x="1316" y="535"/>
                  </a:lnTo>
                  <a:lnTo>
                    <a:pt x="1322" y="529"/>
                  </a:lnTo>
                  <a:lnTo>
                    <a:pt x="1319" y="525"/>
                  </a:lnTo>
                  <a:lnTo>
                    <a:pt x="1310" y="520"/>
                  </a:lnTo>
                  <a:lnTo>
                    <a:pt x="1299" y="525"/>
                  </a:lnTo>
                  <a:lnTo>
                    <a:pt x="1299" y="520"/>
                  </a:lnTo>
                  <a:lnTo>
                    <a:pt x="1293" y="523"/>
                  </a:lnTo>
                  <a:lnTo>
                    <a:pt x="1296" y="517"/>
                  </a:lnTo>
                  <a:lnTo>
                    <a:pt x="1304" y="517"/>
                  </a:lnTo>
                  <a:lnTo>
                    <a:pt x="1307" y="512"/>
                  </a:lnTo>
                  <a:lnTo>
                    <a:pt x="1316" y="508"/>
                  </a:lnTo>
                  <a:lnTo>
                    <a:pt x="1304" y="496"/>
                  </a:lnTo>
                  <a:lnTo>
                    <a:pt x="1296" y="488"/>
                  </a:lnTo>
                  <a:lnTo>
                    <a:pt x="1290" y="488"/>
                  </a:lnTo>
                  <a:lnTo>
                    <a:pt x="1293" y="485"/>
                  </a:lnTo>
                  <a:lnTo>
                    <a:pt x="1299" y="488"/>
                  </a:lnTo>
                  <a:lnTo>
                    <a:pt x="1313" y="491"/>
                  </a:lnTo>
                  <a:lnTo>
                    <a:pt x="1307" y="485"/>
                  </a:lnTo>
                  <a:lnTo>
                    <a:pt x="1299" y="477"/>
                  </a:lnTo>
                  <a:lnTo>
                    <a:pt x="1296" y="468"/>
                  </a:lnTo>
                  <a:lnTo>
                    <a:pt x="1290" y="466"/>
                  </a:lnTo>
                  <a:lnTo>
                    <a:pt x="1279" y="442"/>
                  </a:lnTo>
                  <a:lnTo>
                    <a:pt x="1261" y="433"/>
                  </a:lnTo>
                  <a:lnTo>
                    <a:pt x="1261" y="425"/>
                  </a:lnTo>
                  <a:lnTo>
                    <a:pt x="1270" y="410"/>
                  </a:lnTo>
                  <a:lnTo>
                    <a:pt x="1281" y="396"/>
                  </a:lnTo>
                  <a:lnTo>
                    <a:pt x="1279" y="393"/>
                  </a:lnTo>
                  <a:lnTo>
                    <a:pt x="1293" y="385"/>
                  </a:lnTo>
                  <a:lnTo>
                    <a:pt x="1302" y="387"/>
                  </a:lnTo>
                  <a:lnTo>
                    <a:pt x="1302" y="375"/>
                  </a:lnTo>
                  <a:lnTo>
                    <a:pt x="1293" y="375"/>
                  </a:lnTo>
                  <a:lnTo>
                    <a:pt x="1285" y="375"/>
                  </a:lnTo>
                  <a:lnTo>
                    <a:pt x="1273" y="370"/>
                  </a:lnTo>
                  <a:lnTo>
                    <a:pt x="1267" y="375"/>
                  </a:lnTo>
                  <a:lnTo>
                    <a:pt x="1258" y="385"/>
                  </a:lnTo>
                  <a:lnTo>
                    <a:pt x="1252" y="387"/>
                  </a:lnTo>
                  <a:lnTo>
                    <a:pt x="1247" y="381"/>
                  </a:lnTo>
                  <a:lnTo>
                    <a:pt x="1244" y="373"/>
                  </a:lnTo>
                  <a:lnTo>
                    <a:pt x="1235" y="367"/>
                  </a:lnTo>
                  <a:lnTo>
                    <a:pt x="1229" y="370"/>
                  </a:lnTo>
                  <a:lnTo>
                    <a:pt x="1224" y="358"/>
                  </a:lnTo>
                  <a:lnTo>
                    <a:pt x="1221" y="344"/>
                  </a:lnTo>
                  <a:lnTo>
                    <a:pt x="1233" y="344"/>
                  </a:lnTo>
                  <a:lnTo>
                    <a:pt x="1238" y="341"/>
                  </a:lnTo>
                  <a:lnTo>
                    <a:pt x="1241" y="333"/>
                  </a:lnTo>
                  <a:lnTo>
                    <a:pt x="1250" y="324"/>
                  </a:lnTo>
                  <a:lnTo>
                    <a:pt x="1258" y="306"/>
                  </a:lnTo>
                  <a:lnTo>
                    <a:pt x="1270" y="300"/>
                  </a:lnTo>
                  <a:lnTo>
                    <a:pt x="1281" y="310"/>
                  </a:lnTo>
                  <a:lnTo>
                    <a:pt x="1273" y="327"/>
                  </a:lnTo>
                  <a:lnTo>
                    <a:pt x="1276" y="333"/>
                  </a:lnTo>
                  <a:lnTo>
                    <a:pt x="1281" y="335"/>
                  </a:lnTo>
                  <a:lnTo>
                    <a:pt x="1279" y="338"/>
                  </a:lnTo>
                  <a:lnTo>
                    <a:pt x="1279" y="341"/>
                  </a:lnTo>
                  <a:lnTo>
                    <a:pt x="1273" y="346"/>
                  </a:lnTo>
                  <a:lnTo>
                    <a:pt x="1276" y="350"/>
                  </a:lnTo>
                  <a:lnTo>
                    <a:pt x="1285" y="341"/>
                  </a:lnTo>
                  <a:lnTo>
                    <a:pt x="1293" y="333"/>
                  </a:lnTo>
                  <a:lnTo>
                    <a:pt x="1302" y="327"/>
                  </a:lnTo>
                  <a:lnTo>
                    <a:pt x="1313" y="324"/>
                  </a:lnTo>
                  <a:lnTo>
                    <a:pt x="1319" y="327"/>
                  </a:lnTo>
                  <a:lnTo>
                    <a:pt x="1322" y="327"/>
                  </a:lnTo>
                  <a:lnTo>
                    <a:pt x="1322" y="324"/>
                  </a:lnTo>
                  <a:lnTo>
                    <a:pt x="1331" y="327"/>
                  </a:lnTo>
                  <a:lnTo>
                    <a:pt x="1333" y="327"/>
                  </a:lnTo>
                  <a:lnTo>
                    <a:pt x="1336" y="329"/>
                  </a:lnTo>
                  <a:lnTo>
                    <a:pt x="1333" y="335"/>
                  </a:lnTo>
                  <a:lnTo>
                    <a:pt x="1333" y="344"/>
                  </a:lnTo>
                  <a:lnTo>
                    <a:pt x="1339" y="346"/>
                  </a:lnTo>
                  <a:lnTo>
                    <a:pt x="1336" y="346"/>
                  </a:lnTo>
                  <a:lnTo>
                    <a:pt x="1333" y="350"/>
                  </a:lnTo>
                  <a:lnTo>
                    <a:pt x="1331" y="358"/>
                  </a:lnTo>
                  <a:lnTo>
                    <a:pt x="1339" y="358"/>
                  </a:lnTo>
                  <a:lnTo>
                    <a:pt x="1336" y="364"/>
                  </a:lnTo>
                  <a:lnTo>
                    <a:pt x="1342" y="364"/>
                  </a:lnTo>
                  <a:lnTo>
                    <a:pt x="1345" y="367"/>
                  </a:lnTo>
                  <a:lnTo>
                    <a:pt x="1345" y="361"/>
                  </a:lnTo>
                  <a:lnTo>
                    <a:pt x="1348" y="361"/>
                  </a:lnTo>
                  <a:lnTo>
                    <a:pt x="1354" y="367"/>
                  </a:lnTo>
                  <a:lnTo>
                    <a:pt x="1363" y="364"/>
                  </a:lnTo>
                  <a:lnTo>
                    <a:pt x="1363" y="367"/>
                  </a:lnTo>
                  <a:lnTo>
                    <a:pt x="1357" y="367"/>
                  </a:lnTo>
                  <a:lnTo>
                    <a:pt x="1360" y="370"/>
                  </a:lnTo>
                  <a:lnTo>
                    <a:pt x="1363" y="375"/>
                  </a:lnTo>
                  <a:lnTo>
                    <a:pt x="1366" y="379"/>
                  </a:lnTo>
                  <a:lnTo>
                    <a:pt x="1368" y="385"/>
                  </a:lnTo>
                  <a:lnTo>
                    <a:pt x="1360" y="381"/>
                  </a:lnTo>
                  <a:lnTo>
                    <a:pt x="1360" y="385"/>
                  </a:lnTo>
                  <a:lnTo>
                    <a:pt x="1363" y="387"/>
                  </a:lnTo>
                  <a:lnTo>
                    <a:pt x="1368" y="399"/>
                  </a:lnTo>
                  <a:lnTo>
                    <a:pt x="1371" y="402"/>
                  </a:lnTo>
                  <a:lnTo>
                    <a:pt x="1371" y="404"/>
                  </a:lnTo>
                  <a:lnTo>
                    <a:pt x="1368" y="407"/>
                  </a:lnTo>
                  <a:lnTo>
                    <a:pt x="1368" y="410"/>
                  </a:lnTo>
                  <a:lnTo>
                    <a:pt x="1371" y="413"/>
                  </a:lnTo>
                  <a:lnTo>
                    <a:pt x="1368" y="416"/>
                  </a:lnTo>
                  <a:lnTo>
                    <a:pt x="1371" y="427"/>
                  </a:lnTo>
                  <a:lnTo>
                    <a:pt x="1374" y="425"/>
                  </a:lnTo>
                  <a:lnTo>
                    <a:pt x="1374" y="436"/>
                  </a:lnTo>
                  <a:lnTo>
                    <a:pt x="1380" y="433"/>
                  </a:lnTo>
                  <a:lnTo>
                    <a:pt x="1382" y="431"/>
                  </a:lnTo>
                  <a:lnTo>
                    <a:pt x="1386" y="433"/>
                  </a:lnTo>
                  <a:lnTo>
                    <a:pt x="1388" y="431"/>
                  </a:lnTo>
                  <a:lnTo>
                    <a:pt x="1386" y="427"/>
                  </a:lnTo>
                  <a:lnTo>
                    <a:pt x="1388" y="425"/>
                  </a:lnTo>
                  <a:lnTo>
                    <a:pt x="1392" y="427"/>
                  </a:lnTo>
                  <a:lnTo>
                    <a:pt x="1392" y="425"/>
                  </a:lnTo>
                  <a:lnTo>
                    <a:pt x="1394" y="419"/>
                  </a:lnTo>
                  <a:lnTo>
                    <a:pt x="1394" y="422"/>
                  </a:lnTo>
                  <a:lnTo>
                    <a:pt x="1400" y="425"/>
                  </a:lnTo>
                  <a:lnTo>
                    <a:pt x="1400" y="419"/>
                  </a:lnTo>
                  <a:lnTo>
                    <a:pt x="1403" y="419"/>
                  </a:lnTo>
                  <a:lnTo>
                    <a:pt x="1409" y="419"/>
                  </a:lnTo>
                  <a:lnTo>
                    <a:pt x="1411" y="410"/>
                  </a:lnTo>
                  <a:lnTo>
                    <a:pt x="1411" y="402"/>
                  </a:lnTo>
                  <a:lnTo>
                    <a:pt x="1409" y="399"/>
                  </a:lnTo>
                  <a:lnTo>
                    <a:pt x="1409" y="385"/>
                  </a:lnTo>
                  <a:lnTo>
                    <a:pt x="1397" y="367"/>
                  </a:lnTo>
                  <a:lnTo>
                    <a:pt x="1382" y="344"/>
                  </a:lnTo>
                  <a:lnTo>
                    <a:pt x="1380" y="344"/>
                  </a:lnTo>
                  <a:lnTo>
                    <a:pt x="1368" y="335"/>
                  </a:lnTo>
                  <a:lnTo>
                    <a:pt x="1363" y="329"/>
                  </a:lnTo>
                  <a:lnTo>
                    <a:pt x="1366" y="329"/>
                  </a:lnTo>
                  <a:lnTo>
                    <a:pt x="1366" y="324"/>
                  </a:lnTo>
                  <a:lnTo>
                    <a:pt x="1368" y="315"/>
                  </a:lnTo>
                  <a:lnTo>
                    <a:pt x="1377" y="312"/>
                  </a:lnTo>
                  <a:lnTo>
                    <a:pt x="1377" y="310"/>
                  </a:lnTo>
                  <a:lnTo>
                    <a:pt x="1382" y="304"/>
                  </a:lnTo>
                  <a:lnTo>
                    <a:pt x="1386" y="300"/>
                  </a:lnTo>
                  <a:lnTo>
                    <a:pt x="1392" y="295"/>
                  </a:lnTo>
                  <a:lnTo>
                    <a:pt x="1388" y="283"/>
                  </a:lnTo>
                  <a:lnTo>
                    <a:pt x="1386" y="283"/>
                  </a:lnTo>
                  <a:lnTo>
                    <a:pt x="1388" y="272"/>
                  </a:lnTo>
                  <a:lnTo>
                    <a:pt x="1392" y="263"/>
                  </a:lnTo>
                  <a:lnTo>
                    <a:pt x="1394" y="260"/>
                  </a:lnTo>
                  <a:lnTo>
                    <a:pt x="1394" y="257"/>
                  </a:lnTo>
                  <a:lnTo>
                    <a:pt x="1394" y="252"/>
                  </a:lnTo>
                  <a:lnTo>
                    <a:pt x="1397" y="235"/>
                  </a:lnTo>
                  <a:lnTo>
                    <a:pt x="1386" y="200"/>
                  </a:lnTo>
                  <a:lnTo>
                    <a:pt x="1394" y="188"/>
                  </a:lnTo>
                  <a:lnTo>
                    <a:pt x="1411" y="194"/>
                  </a:lnTo>
                  <a:lnTo>
                    <a:pt x="1411" y="144"/>
                  </a:lnTo>
                  <a:lnTo>
                    <a:pt x="1415" y="139"/>
                  </a:lnTo>
                  <a:lnTo>
                    <a:pt x="1415" y="125"/>
                  </a:lnTo>
                  <a:lnTo>
                    <a:pt x="1415" y="110"/>
                  </a:lnTo>
                  <a:lnTo>
                    <a:pt x="1403" y="116"/>
                  </a:lnTo>
                  <a:lnTo>
                    <a:pt x="1388" y="121"/>
                  </a:lnTo>
                  <a:lnTo>
                    <a:pt x="1382" y="131"/>
                  </a:lnTo>
                  <a:lnTo>
                    <a:pt x="1368" y="133"/>
                  </a:lnTo>
                  <a:lnTo>
                    <a:pt x="1363" y="133"/>
                  </a:lnTo>
                  <a:lnTo>
                    <a:pt x="1348" y="104"/>
                  </a:lnTo>
                  <a:lnTo>
                    <a:pt x="1325" y="93"/>
                  </a:lnTo>
                  <a:lnTo>
                    <a:pt x="1316" y="93"/>
                  </a:lnTo>
                  <a:lnTo>
                    <a:pt x="1302" y="93"/>
                  </a:lnTo>
                  <a:lnTo>
                    <a:pt x="1296" y="87"/>
                  </a:lnTo>
                  <a:lnTo>
                    <a:pt x="1290" y="79"/>
                  </a:lnTo>
                  <a:lnTo>
                    <a:pt x="1281" y="61"/>
                  </a:lnTo>
                  <a:lnTo>
                    <a:pt x="1270" y="50"/>
                  </a:lnTo>
                  <a:lnTo>
                    <a:pt x="1244" y="12"/>
                  </a:lnTo>
                  <a:lnTo>
                    <a:pt x="1238" y="9"/>
                  </a:lnTo>
                  <a:lnTo>
                    <a:pt x="1229" y="6"/>
                  </a:lnTo>
                  <a:lnTo>
                    <a:pt x="1212" y="4"/>
                  </a:lnTo>
                  <a:lnTo>
                    <a:pt x="1204" y="0"/>
                  </a:lnTo>
                  <a:lnTo>
                    <a:pt x="1195" y="4"/>
                  </a:lnTo>
                  <a:lnTo>
                    <a:pt x="1168" y="15"/>
                  </a:lnTo>
                  <a:lnTo>
                    <a:pt x="1163" y="29"/>
                  </a:lnTo>
                  <a:lnTo>
                    <a:pt x="1168" y="29"/>
                  </a:lnTo>
                  <a:lnTo>
                    <a:pt x="1174" y="35"/>
                  </a:lnTo>
                  <a:lnTo>
                    <a:pt x="1177" y="41"/>
                  </a:lnTo>
                  <a:lnTo>
                    <a:pt x="1171" y="70"/>
                  </a:lnTo>
                  <a:lnTo>
                    <a:pt x="1168" y="87"/>
                  </a:lnTo>
                  <a:lnTo>
                    <a:pt x="1174" y="96"/>
                  </a:lnTo>
                  <a:lnTo>
                    <a:pt x="1160" y="110"/>
                  </a:lnTo>
                  <a:lnTo>
                    <a:pt x="1149" y="107"/>
                  </a:lnTo>
                  <a:lnTo>
                    <a:pt x="1143" y="107"/>
                  </a:lnTo>
                  <a:lnTo>
                    <a:pt x="1125" y="107"/>
                  </a:lnTo>
                  <a:lnTo>
                    <a:pt x="1099" y="98"/>
                  </a:lnTo>
                  <a:lnTo>
                    <a:pt x="1091" y="119"/>
                  </a:lnTo>
                  <a:lnTo>
                    <a:pt x="1059" y="131"/>
                  </a:lnTo>
                  <a:lnTo>
                    <a:pt x="1038" y="131"/>
                  </a:lnTo>
                  <a:lnTo>
                    <a:pt x="1030" y="131"/>
                  </a:lnTo>
                  <a:lnTo>
                    <a:pt x="1019" y="125"/>
                  </a:lnTo>
                  <a:lnTo>
                    <a:pt x="1015" y="119"/>
                  </a:lnTo>
                  <a:lnTo>
                    <a:pt x="990" y="110"/>
                  </a:lnTo>
                  <a:lnTo>
                    <a:pt x="978" y="107"/>
                  </a:lnTo>
                  <a:lnTo>
                    <a:pt x="952" y="116"/>
                  </a:lnTo>
                  <a:lnTo>
                    <a:pt x="938" y="116"/>
                  </a:lnTo>
                  <a:lnTo>
                    <a:pt x="917" y="93"/>
                  </a:lnTo>
                  <a:lnTo>
                    <a:pt x="871" y="81"/>
                  </a:lnTo>
                  <a:lnTo>
                    <a:pt x="871" y="87"/>
                  </a:lnTo>
                  <a:lnTo>
                    <a:pt x="865" y="96"/>
                  </a:lnTo>
                  <a:lnTo>
                    <a:pt x="862" y="98"/>
                  </a:lnTo>
                  <a:lnTo>
                    <a:pt x="867" y="113"/>
                  </a:lnTo>
                  <a:lnTo>
                    <a:pt x="871" y="121"/>
                  </a:lnTo>
                  <a:lnTo>
                    <a:pt x="877" y="131"/>
                  </a:lnTo>
                  <a:lnTo>
                    <a:pt x="850" y="133"/>
                  </a:lnTo>
                  <a:lnTo>
                    <a:pt x="830" y="133"/>
                  </a:lnTo>
                  <a:lnTo>
                    <a:pt x="819" y="131"/>
                  </a:lnTo>
                  <a:lnTo>
                    <a:pt x="816" y="121"/>
                  </a:lnTo>
                  <a:lnTo>
                    <a:pt x="798" y="125"/>
                  </a:lnTo>
                  <a:lnTo>
                    <a:pt x="793" y="119"/>
                  </a:lnTo>
                  <a:lnTo>
                    <a:pt x="775" y="121"/>
                  </a:lnTo>
                  <a:lnTo>
                    <a:pt x="766" y="127"/>
                  </a:lnTo>
                  <a:lnTo>
                    <a:pt x="764" y="131"/>
                  </a:lnTo>
                  <a:lnTo>
                    <a:pt x="755" y="139"/>
                  </a:lnTo>
                  <a:lnTo>
                    <a:pt x="755" y="144"/>
                  </a:lnTo>
                  <a:lnTo>
                    <a:pt x="735" y="154"/>
                  </a:lnTo>
                  <a:lnTo>
                    <a:pt x="732" y="160"/>
                  </a:lnTo>
                  <a:lnTo>
                    <a:pt x="723" y="162"/>
                  </a:lnTo>
                  <a:lnTo>
                    <a:pt x="697" y="156"/>
                  </a:lnTo>
                  <a:lnTo>
                    <a:pt x="672" y="144"/>
                  </a:lnTo>
                  <a:lnTo>
                    <a:pt x="631" y="139"/>
                  </a:lnTo>
                  <a:lnTo>
                    <a:pt x="599" y="107"/>
                  </a:lnTo>
                  <a:lnTo>
                    <a:pt x="550" y="75"/>
                  </a:lnTo>
                  <a:lnTo>
                    <a:pt x="503" y="81"/>
                  </a:lnTo>
                  <a:lnTo>
                    <a:pt x="471" y="55"/>
                  </a:lnTo>
                  <a:lnTo>
                    <a:pt x="431" y="67"/>
                  </a:lnTo>
                  <a:lnTo>
                    <a:pt x="388" y="64"/>
                  </a:lnTo>
                  <a:lnTo>
                    <a:pt x="324" y="75"/>
                  </a:lnTo>
                  <a:lnTo>
                    <a:pt x="312" y="133"/>
                  </a:lnTo>
                  <a:lnTo>
                    <a:pt x="324" y="160"/>
                  </a:lnTo>
                  <a:lnTo>
                    <a:pt x="229" y="148"/>
                  </a:lnTo>
                  <a:lnTo>
                    <a:pt x="195" y="139"/>
                  </a:lnTo>
                  <a:lnTo>
                    <a:pt x="162" y="144"/>
                  </a:lnTo>
                  <a:lnTo>
                    <a:pt x="145" y="196"/>
                  </a:lnTo>
                  <a:lnTo>
                    <a:pt x="159" y="196"/>
                  </a:lnTo>
                  <a:lnTo>
                    <a:pt x="176" y="246"/>
                  </a:lnTo>
                  <a:lnTo>
                    <a:pt x="191" y="246"/>
                  </a:lnTo>
                  <a:lnTo>
                    <a:pt x="203" y="240"/>
                  </a:lnTo>
                  <a:lnTo>
                    <a:pt x="209" y="235"/>
                  </a:lnTo>
                  <a:lnTo>
                    <a:pt x="223" y="231"/>
                  </a:lnTo>
                  <a:lnTo>
                    <a:pt x="229" y="237"/>
                  </a:lnTo>
                  <a:lnTo>
                    <a:pt x="243" y="235"/>
                  </a:lnTo>
                  <a:lnTo>
                    <a:pt x="243" y="260"/>
                  </a:lnTo>
                  <a:lnTo>
                    <a:pt x="252" y="266"/>
                  </a:lnTo>
                  <a:lnTo>
                    <a:pt x="223" y="269"/>
                  </a:lnTo>
                  <a:lnTo>
                    <a:pt x="217" y="275"/>
                  </a:lnTo>
                  <a:lnTo>
                    <a:pt x="226" y="283"/>
                  </a:lnTo>
                  <a:lnTo>
                    <a:pt x="217" y="283"/>
                  </a:lnTo>
                  <a:lnTo>
                    <a:pt x="209" y="283"/>
                  </a:lnTo>
                  <a:lnTo>
                    <a:pt x="217" y="289"/>
                  </a:lnTo>
                  <a:lnTo>
                    <a:pt x="229" y="312"/>
                  </a:lnTo>
                  <a:lnTo>
                    <a:pt x="237" y="312"/>
                  </a:lnTo>
                  <a:lnTo>
                    <a:pt x="246" y="315"/>
                  </a:lnTo>
                  <a:lnTo>
                    <a:pt x="246" y="321"/>
                  </a:lnTo>
                  <a:lnTo>
                    <a:pt x="246" y="335"/>
                  </a:lnTo>
                  <a:lnTo>
                    <a:pt x="255" y="346"/>
                  </a:lnTo>
                  <a:lnTo>
                    <a:pt x="252" y="335"/>
                  </a:lnTo>
                  <a:lnTo>
                    <a:pt x="258" y="327"/>
                  </a:lnTo>
                  <a:lnTo>
                    <a:pt x="266" y="329"/>
                  </a:lnTo>
                  <a:lnTo>
                    <a:pt x="272" y="341"/>
                  </a:lnTo>
                  <a:lnTo>
                    <a:pt x="281" y="346"/>
                  </a:lnTo>
                  <a:lnTo>
                    <a:pt x="281" y="352"/>
                  </a:lnTo>
                  <a:lnTo>
                    <a:pt x="278" y="356"/>
                  </a:lnTo>
                  <a:lnTo>
                    <a:pt x="266" y="352"/>
                  </a:lnTo>
                  <a:lnTo>
                    <a:pt x="258" y="352"/>
                  </a:lnTo>
                  <a:lnTo>
                    <a:pt x="255" y="352"/>
                  </a:lnTo>
                  <a:lnTo>
                    <a:pt x="258" y="373"/>
                  </a:lnTo>
                  <a:lnTo>
                    <a:pt x="266" y="370"/>
                  </a:lnTo>
                  <a:lnTo>
                    <a:pt x="272" y="375"/>
                  </a:lnTo>
                  <a:lnTo>
                    <a:pt x="264" y="375"/>
                  </a:lnTo>
                  <a:lnTo>
                    <a:pt x="264" y="381"/>
                  </a:lnTo>
                  <a:lnTo>
                    <a:pt x="278" y="390"/>
                  </a:lnTo>
                  <a:lnTo>
                    <a:pt x="281" y="419"/>
                  </a:lnTo>
                  <a:lnTo>
                    <a:pt x="284" y="427"/>
                  </a:lnTo>
                  <a:lnTo>
                    <a:pt x="275" y="431"/>
                  </a:lnTo>
                  <a:lnTo>
                    <a:pt x="275" y="427"/>
                  </a:lnTo>
                  <a:lnTo>
                    <a:pt x="281" y="425"/>
                  </a:lnTo>
                  <a:lnTo>
                    <a:pt x="278" y="425"/>
                  </a:lnTo>
                  <a:lnTo>
                    <a:pt x="260" y="431"/>
                  </a:lnTo>
                  <a:lnTo>
                    <a:pt x="237" y="427"/>
                  </a:lnTo>
                  <a:lnTo>
                    <a:pt x="223" y="419"/>
                  </a:lnTo>
                  <a:lnTo>
                    <a:pt x="212" y="416"/>
                  </a:lnTo>
                  <a:lnTo>
                    <a:pt x="200" y="402"/>
                  </a:lnTo>
                  <a:lnTo>
                    <a:pt x="203" y="399"/>
                  </a:lnTo>
                  <a:lnTo>
                    <a:pt x="191" y="393"/>
                  </a:lnTo>
                  <a:lnTo>
                    <a:pt x="191" y="379"/>
                  </a:lnTo>
                  <a:lnTo>
                    <a:pt x="176" y="387"/>
                  </a:lnTo>
                  <a:lnTo>
                    <a:pt x="171" y="393"/>
                  </a:lnTo>
                  <a:lnTo>
                    <a:pt x="151" y="390"/>
                  </a:lnTo>
                  <a:lnTo>
                    <a:pt x="142" y="381"/>
                  </a:lnTo>
                  <a:lnTo>
                    <a:pt x="139" y="375"/>
                  </a:lnTo>
                  <a:lnTo>
                    <a:pt x="139" y="381"/>
                  </a:lnTo>
                  <a:lnTo>
                    <a:pt x="134" y="381"/>
                  </a:lnTo>
                  <a:lnTo>
                    <a:pt x="139" y="396"/>
                  </a:lnTo>
                  <a:lnTo>
                    <a:pt x="142" y="404"/>
                  </a:lnTo>
                  <a:lnTo>
                    <a:pt x="142" y="407"/>
                  </a:lnTo>
                  <a:lnTo>
                    <a:pt x="145" y="416"/>
                  </a:lnTo>
                  <a:lnTo>
                    <a:pt x="148" y="425"/>
                  </a:lnTo>
                  <a:lnTo>
                    <a:pt x="142" y="425"/>
                  </a:lnTo>
                  <a:lnTo>
                    <a:pt x="128" y="422"/>
                  </a:lnTo>
                  <a:lnTo>
                    <a:pt x="119" y="419"/>
                  </a:lnTo>
                  <a:lnTo>
                    <a:pt x="110" y="425"/>
                  </a:lnTo>
                  <a:lnTo>
                    <a:pt x="107" y="422"/>
                  </a:lnTo>
                  <a:lnTo>
                    <a:pt x="101" y="425"/>
                  </a:lnTo>
                  <a:lnTo>
                    <a:pt x="95" y="425"/>
                  </a:lnTo>
                  <a:lnTo>
                    <a:pt x="87" y="425"/>
                  </a:lnTo>
                  <a:lnTo>
                    <a:pt x="76" y="433"/>
                  </a:lnTo>
                  <a:lnTo>
                    <a:pt x="64" y="433"/>
                  </a:lnTo>
                  <a:lnTo>
                    <a:pt x="53" y="431"/>
                  </a:lnTo>
                  <a:lnTo>
                    <a:pt x="44" y="433"/>
                  </a:lnTo>
                  <a:lnTo>
                    <a:pt x="35" y="433"/>
                  </a:lnTo>
                  <a:lnTo>
                    <a:pt x="32" y="431"/>
                  </a:lnTo>
                  <a:lnTo>
                    <a:pt x="29" y="431"/>
                  </a:lnTo>
                  <a:lnTo>
                    <a:pt x="29" y="439"/>
                  </a:lnTo>
                  <a:lnTo>
                    <a:pt x="29" y="442"/>
                  </a:lnTo>
                  <a:lnTo>
                    <a:pt x="26" y="445"/>
                  </a:lnTo>
                  <a:lnTo>
                    <a:pt x="20" y="448"/>
                  </a:lnTo>
                  <a:lnTo>
                    <a:pt x="17" y="445"/>
                  </a:lnTo>
                  <a:lnTo>
                    <a:pt x="15" y="454"/>
                  </a:lnTo>
                  <a:lnTo>
                    <a:pt x="17" y="460"/>
                  </a:lnTo>
                  <a:lnTo>
                    <a:pt x="17" y="466"/>
                  </a:lnTo>
                  <a:lnTo>
                    <a:pt x="17" y="471"/>
                  </a:lnTo>
                  <a:lnTo>
                    <a:pt x="15" y="477"/>
                  </a:lnTo>
                  <a:lnTo>
                    <a:pt x="12" y="485"/>
                  </a:lnTo>
                  <a:lnTo>
                    <a:pt x="9" y="491"/>
                  </a:lnTo>
                  <a:lnTo>
                    <a:pt x="9" y="496"/>
                  </a:lnTo>
                  <a:lnTo>
                    <a:pt x="6" y="508"/>
                  </a:lnTo>
                  <a:lnTo>
                    <a:pt x="3" y="517"/>
                  </a:lnTo>
                  <a:lnTo>
                    <a:pt x="0" y="520"/>
                  </a:lnTo>
                  <a:lnTo>
                    <a:pt x="3" y="525"/>
                  </a:lnTo>
                  <a:lnTo>
                    <a:pt x="0" y="531"/>
                  </a:lnTo>
                  <a:lnTo>
                    <a:pt x="6" y="541"/>
                  </a:lnTo>
                  <a:lnTo>
                    <a:pt x="9" y="549"/>
                  </a:lnTo>
                  <a:lnTo>
                    <a:pt x="9" y="560"/>
                  </a:lnTo>
                  <a:lnTo>
                    <a:pt x="9" y="569"/>
                  </a:lnTo>
                  <a:lnTo>
                    <a:pt x="6" y="581"/>
                  </a:lnTo>
                  <a:lnTo>
                    <a:pt x="12" y="581"/>
                  </a:lnTo>
                  <a:lnTo>
                    <a:pt x="17" y="583"/>
                  </a:lnTo>
                  <a:lnTo>
                    <a:pt x="26" y="598"/>
                  </a:lnTo>
                  <a:lnTo>
                    <a:pt x="38" y="618"/>
                  </a:lnTo>
                  <a:lnTo>
                    <a:pt x="49" y="632"/>
                  </a:lnTo>
                  <a:lnTo>
                    <a:pt x="46" y="635"/>
                  </a:lnTo>
                  <a:lnTo>
                    <a:pt x="53" y="644"/>
                  </a:lnTo>
                  <a:lnTo>
                    <a:pt x="64" y="649"/>
                  </a:lnTo>
                  <a:lnTo>
                    <a:pt x="78" y="676"/>
                  </a:lnTo>
                  <a:lnTo>
                    <a:pt x="78" y="681"/>
                  </a:lnTo>
                  <a:lnTo>
                    <a:pt x="78" y="693"/>
                  </a:lnTo>
                  <a:lnTo>
                    <a:pt x="87" y="707"/>
                  </a:lnTo>
                  <a:lnTo>
                    <a:pt x="99" y="710"/>
                  </a:lnTo>
                  <a:lnTo>
                    <a:pt x="107" y="724"/>
                  </a:lnTo>
                  <a:lnTo>
                    <a:pt x="122" y="747"/>
                  </a:lnTo>
                  <a:lnTo>
                    <a:pt x="130" y="756"/>
                  </a:lnTo>
                  <a:lnTo>
                    <a:pt x="139" y="774"/>
                  </a:lnTo>
                  <a:lnTo>
                    <a:pt x="139" y="780"/>
                  </a:lnTo>
                  <a:lnTo>
                    <a:pt x="139" y="788"/>
                  </a:lnTo>
                  <a:lnTo>
                    <a:pt x="145" y="802"/>
                  </a:lnTo>
                  <a:lnTo>
                    <a:pt x="148" y="820"/>
                  </a:lnTo>
                  <a:lnTo>
                    <a:pt x="151" y="828"/>
                  </a:lnTo>
                  <a:lnTo>
                    <a:pt x="156" y="831"/>
                  </a:lnTo>
                  <a:lnTo>
                    <a:pt x="168" y="831"/>
                  </a:lnTo>
                  <a:lnTo>
                    <a:pt x="176" y="831"/>
                  </a:lnTo>
                  <a:lnTo>
                    <a:pt x="176" y="826"/>
                  </a:lnTo>
                  <a:lnTo>
                    <a:pt x="185" y="822"/>
                  </a:lnTo>
                  <a:lnTo>
                    <a:pt x="206" y="820"/>
                  </a:lnTo>
                  <a:lnTo>
                    <a:pt x="220" y="811"/>
                  </a:lnTo>
                  <a:lnTo>
                    <a:pt x="223" y="811"/>
                  </a:lnTo>
                  <a:lnTo>
                    <a:pt x="231" y="811"/>
                  </a:lnTo>
                  <a:lnTo>
                    <a:pt x="237" y="802"/>
                  </a:lnTo>
                  <a:lnTo>
                    <a:pt x="246" y="799"/>
                  </a:lnTo>
                  <a:lnTo>
                    <a:pt x="284" y="785"/>
                  </a:lnTo>
                  <a:lnTo>
                    <a:pt x="284" y="782"/>
                  </a:lnTo>
                  <a:lnTo>
                    <a:pt x="287" y="774"/>
                  </a:lnTo>
                  <a:lnTo>
                    <a:pt x="298" y="768"/>
                  </a:lnTo>
                  <a:lnTo>
                    <a:pt x="306" y="764"/>
                  </a:lnTo>
                  <a:lnTo>
                    <a:pt x="321" y="762"/>
                  </a:lnTo>
                  <a:lnTo>
                    <a:pt x="327" y="762"/>
                  </a:lnTo>
                  <a:lnTo>
                    <a:pt x="330" y="759"/>
                  </a:lnTo>
                  <a:lnTo>
                    <a:pt x="330" y="751"/>
                  </a:lnTo>
                  <a:lnTo>
                    <a:pt x="344" y="747"/>
                  </a:lnTo>
                  <a:lnTo>
                    <a:pt x="348" y="745"/>
                  </a:lnTo>
                  <a:lnTo>
                    <a:pt x="348" y="739"/>
                  </a:lnTo>
                  <a:lnTo>
                    <a:pt x="353" y="733"/>
                  </a:lnTo>
                  <a:lnTo>
                    <a:pt x="367" y="730"/>
                  </a:lnTo>
                  <a:lnTo>
                    <a:pt x="365" y="722"/>
                  </a:lnTo>
                  <a:lnTo>
                    <a:pt x="367" y="713"/>
                  </a:lnTo>
                  <a:lnTo>
                    <a:pt x="371" y="704"/>
                  </a:lnTo>
                  <a:lnTo>
                    <a:pt x="373" y="707"/>
                  </a:lnTo>
                  <a:lnTo>
                    <a:pt x="377" y="707"/>
                  </a:lnTo>
                  <a:lnTo>
                    <a:pt x="388" y="690"/>
                  </a:lnTo>
                  <a:lnTo>
                    <a:pt x="394" y="672"/>
                  </a:lnTo>
                  <a:lnTo>
                    <a:pt x="388" y="670"/>
                  </a:lnTo>
                  <a:lnTo>
                    <a:pt x="377" y="655"/>
                  </a:lnTo>
                  <a:lnTo>
                    <a:pt x="367" y="652"/>
                  </a:lnTo>
                  <a:lnTo>
                    <a:pt x="348" y="647"/>
                  </a:lnTo>
                  <a:lnTo>
                    <a:pt x="336" y="630"/>
                  </a:lnTo>
                  <a:lnTo>
                    <a:pt x="336" y="620"/>
                  </a:lnTo>
                  <a:lnTo>
                    <a:pt x="336" y="615"/>
                  </a:lnTo>
                  <a:lnTo>
                    <a:pt x="333" y="612"/>
                  </a:lnTo>
                  <a:lnTo>
                    <a:pt x="330" y="618"/>
                  </a:lnTo>
                  <a:lnTo>
                    <a:pt x="321" y="626"/>
                  </a:lnTo>
                  <a:lnTo>
                    <a:pt x="312" y="638"/>
                  </a:lnTo>
                  <a:lnTo>
                    <a:pt x="306" y="644"/>
                  </a:lnTo>
                  <a:lnTo>
                    <a:pt x="298" y="647"/>
                  </a:lnTo>
                  <a:lnTo>
                    <a:pt x="281" y="647"/>
                  </a:lnTo>
                  <a:lnTo>
                    <a:pt x="278" y="649"/>
                  </a:lnTo>
                  <a:lnTo>
                    <a:pt x="269" y="649"/>
                  </a:lnTo>
                  <a:lnTo>
                    <a:pt x="266" y="647"/>
                  </a:lnTo>
                  <a:lnTo>
                    <a:pt x="264" y="644"/>
                  </a:lnTo>
                  <a:lnTo>
                    <a:pt x="264" y="638"/>
                  </a:lnTo>
                  <a:lnTo>
                    <a:pt x="264" y="630"/>
                  </a:lnTo>
                  <a:lnTo>
                    <a:pt x="264" y="620"/>
                  </a:lnTo>
                  <a:lnTo>
                    <a:pt x="258" y="615"/>
                  </a:lnTo>
                  <a:lnTo>
                    <a:pt x="255" y="620"/>
                  </a:lnTo>
                  <a:lnTo>
                    <a:pt x="252" y="624"/>
                  </a:lnTo>
                  <a:lnTo>
                    <a:pt x="255" y="638"/>
                  </a:lnTo>
                  <a:lnTo>
                    <a:pt x="249" y="630"/>
                  </a:lnTo>
                  <a:lnTo>
                    <a:pt x="243" y="624"/>
                  </a:lnTo>
                  <a:lnTo>
                    <a:pt x="241" y="618"/>
                  </a:lnTo>
                  <a:lnTo>
                    <a:pt x="237" y="612"/>
                  </a:lnTo>
                  <a:lnTo>
                    <a:pt x="241" y="612"/>
                  </a:lnTo>
                  <a:lnTo>
                    <a:pt x="241" y="610"/>
                  </a:lnTo>
                  <a:lnTo>
                    <a:pt x="237" y="601"/>
                  </a:lnTo>
                  <a:lnTo>
                    <a:pt x="231" y="598"/>
                  </a:lnTo>
                  <a:lnTo>
                    <a:pt x="226" y="592"/>
                  </a:lnTo>
                  <a:lnTo>
                    <a:pt x="226" y="589"/>
                  </a:lnTo>
                  <a:lnTo>
                    <a:pt x="220" y="589"/>
                  </a:lnTo>
                  <a:lnTo>
                    <a:pt x="220" y="583"/>
                  </a:lnTo>
                  <a:lnTo>
                    <a:pt x="214" y="581"/>
                  </a:lnTo>
                  <a:lnTo>
                    <a:pt x="212" y="571"/>
                  </a:lnTo>
                  <a:lnTo>
                    <a:pt x="206" y="560"/>
                  </a:lnTo>
                  <a:lnTo>
                    <a:pt x="203" y="558"/>
                  </a:lnTo>
                  <a:lnTo>
                    <a:pt x="209" y="555"/>
                  </a:lnTo>
                  <a:lnTo>
                    <a:pt x="209" y="552"/>
                  </a:lnTo>
                  <a:lnTo>
                    <a:pt x="206" y="552"/>
                  </a:lnTo>
                  <a:lnTo>
                    <a:pt x="203" y="549"/>
                  </a:lnTo>
                  <a:lnTo>
                    <a:pt x="209" y="549"/>
                  </a:lnTo>
                  <a:lnTo>
                    <a:pt x="212" y="549"/>
                  </a:lnTo>
                  <a:lnTo>
                    <a:pt x="217" y="549"/>
                  </a:lnTo>
                  <a:lnTo>
                    <a:pt x="217" y="541"/>
                  </a:lnTo>
                  <a:lnTo>
                    <a:pt x="220" y="541"/>
                  </a:lnTo>
                  <a:lnTo>
                    <a:pt x="220" y="543"/>
                  </a:lnTo>
                  <a:lnTo>
                    <a:pt x="229" y="549"/>
                  </a:lnTo>
                  <a:lnTo>
                    <a:pt x="235" y="543"/>
                  </a:lnTo>
                  <a:lnTo>
                    <a:pt x="237" y="549"/>
                  </a:lnTo>
                  <a:lnTo>
                    <a:pt x="243" y="560"/>
                  </a:lnTo>
                  <a:lnTo>
                    <a:pt x="249" y="563"/>
                  </a:lnTo>
                  <a:lnTo>
                    <a:pt x="252" y="569"/>
                  </a:lnTo>
                  <a:lnTo>
                    <a:pt x="260" y="583"/>
                  </a:lnTo>
                  <a:lnTo>
                    <a:pt x="272" y="586"/>
                  </a:lnTo>
                  <a:lnTo>
                    <a:pt x="278" y="592"/>
                  </a:lnTo>
                  <a:lnTo>
                    <a:pt x="287" y="598"/>
                  </a:lnTo>
                  <a:lnTo>
                    <a:pt x="298" y="604"/>
                  </a:lnTo>
                  <a:lnTo>
                    <a:pt x="310" y="606"/>
                  </a:lnTo>
                  <a:lnTo>
                    <a:pt x="315" y="604"/>
                  </a:lnTo>
                  <a:lnTo>
                    <a:pt x="321" y="601"/>
                  </a:lnTo>
                  <a:lnTo>
                    <a:pt x="327" y="598"/>
                  </a:lnTo>
                  <a:lnTo>
                    <a:pt x="336" y="595"/>
                  </a:lnTo>
                  <a:lnTo>
                    <a:pt x="344" y="604"/>
                  </a:lnTo>
                  <a:lnTo>
                    <a:pt x="350" y="618"/>
                  </a:lnTo>
                  <a:lnTo>
                    <a:pt x="367" y="620"/>
                  </a:lnTo>
                  <a:lnTo>
                    <a:pt x="382" y="624"/>
                  </a:lnTo>
                  <a:lnTo>
                    <a:pt x="396" y="624"/>
                  </a:lnTo>
                  <a:lnTo>
                    <a:pt x="411" y="626"/>
                  </a:lnTo>
                  <a:lnTo>
                    <a:pt x="420" y="630"/>
                  </a:lnTo>
                  <a:lnTo>
                    <a:pt x="428" y="626"/>
                  </a:lnTo>
                  <a:lnTo>
                    <a:pt x="440" y="626"/>
                  </a:lnTo>
                  <a:lnTo>
                    <a:pt x="451" y="624"/>
                  </a:lnTo>
                  <a:lnTo>
                    <a:pt x="457" y="626"/>
                  </a:lnTo>
                  <a:lnTo>
                    <a:pt x="463" y="630"/>
                  </a:lnTo>
                  <a:lnTo>
                    <a:pt x="463" y="626"/>
                  </a:lnTo>
                  <a:lnTo>
                    <a:pt x="480" y="624"/>
                  </a:lnTo>
                  <a:lnTo>
                    <a:pt x="486" y="620"/>
                  </a:lnTo>
                  <a:lnTo>
                    <a:pt x="492" y="624"/>
                  </a:lnTo>
                  <a:lnTo>
                    <a:pt x="495" y="632"/>
                  </a:lnTo>
                  <a:lnTo>
                    <a:pt x="501" y="632"/>
                  </a:lnTo>
                  <a:lnTo>
                    <a:pt x="503" y="638"/>
                  </a:lnTo>
                  <a:lnTo>
                    <a:pt x="507" y="647"/>
                  </a:lnTo>
                  <a:lnTo>
                    <a:pt x="521" y="652"/>
                  </a:lnTo>
                  <a:lnTo>
                    <a:pt x="524" y="649"/>
                  </a:lnTo>
                  <a:lnTo>
                    <a:pt x="526" y="649"/>
                  </a:lnTo>
                  <a:lnTo>
                    <a:pt x="524" y="652"/>
                  </a:lnTo>
                  <a:lnTo>
                    <a:pt x="526" y="661"/>
                  </a:lnTo>
                  <a:lnTo>
                    <a:pt x="541" y="670"/>
                  </a:lnTo>
                  <a:lnTo>
                    <a:pt x="553" y="664"/>
                  </a:lnTo>
                  <a:lnTo>
                    <a:pt x="553" y="670"/>
                  </a:lnTo>
                  <a:lnTo>
                    <a:pt x="538" y="676"/>
                  </a:lnTo>
                  <a:lnTo>
                    <a:pt x="532" y="676"/>
                  </a:lnTo>
                  <a:lnTo>
                    <a:pt x="553" y="695"/>
                  </a:lnTo>
                  <a:lnTo>
                    <a:pt x="564" y="701"/>
                  </a:lnTo>
                  <a:lnTo>
                    <a:pt x="582" y="695"/>
                  </a:lnTo>
                  <a:lnTo>
                    <a:pt x="584" y="687"/>
                  </a:lnTo>
                  <a:lnTo>
                    <a:pt x="578" y="684"/>
                  </a:lnTo>
                  <a:lnTo>
                    <a:pt x="584" y="681"/>
                  </a:lnTo>
                  <a:lnTo>
                    <a:pt x="584" y="676"/>
                  </a:lnTo>
                  <a:lnTo>
                    <a:pt x="593" y="676"/>
                  </a:lnTo>
                  <a:lnTo>
                    <a:pt x="593" y="678"/>
                  </a:lnTo>
                  <a:lnTo>
                    <a:pt x="587" y="678"/>
                  </a:lnTo>
                  <a:lnTo>
                    <a:pt x="590" y="684"/>
                  </a:lnTo>
                  <a:lnTo>
                    <a:pt x="593" y="687"/>
                  </a:lnTo>
                  <a:lnTo>
                    <a:pt x="590" y="690"/>
                  </a:lnTo>
                  <a:lnTo>
                    <a:pt x="590" y="693"/>
                  </a:lnTo>
                  <a:lnTo>
                    <a:pt x="593" y="699"/>
                  </a:lnTo>
                  <a:lnTo>
                    <a:pt x="593" y="710"/>
                  </a:lnTo>
                  <a:lnTo>
                    <a:pt x="596" y="730"/>
                  </a:lnTo>
                  <a:lnTo>
                    <a:pt x="599" y="741"/>
                  </a:lnTo>
                  <a:lnTo>
                    <a:pt x="613" y="785"/>
                  </a:lnTo>
                  <a:lnTo>
                    <a:pt x="622" y="799"/>
                  </a:lnTo>
                  <a:lnTo>
                    <a:pt x="628" y="817"/>
                  </a:lnTo>
                  <a:lnTo>
                    <a:pt x="639" y="840"/>
                  </a:lnTo>
                  <a:lnTo>
                    <a:pt x="648" y="854"/>
                  </a:lnTo>
                  <a:lnTo>
                    <a:pt x="660" y="880"/>
                  </a:lnTo>
                  <a:lnTo>
                    <a:pt x="657" y="877"/>
                  </a:lnTo>
                  <a:lnTo>
                    <a:pt x="678" y="906"/>
                  </a:lnTo>
                  <a:lnTo>
                    <a:pt x="686" y="900"/>
                  </a:lnTo>
                  <a:lnTo>
                    <a:pt x="686" y="895"/>
                  </a:lnTo>
                  <a:lnTo>
                    <a:pt x="691" y="889"/>
                  </a:lnTo>
                  <a:lnTo>
                    <a:pt x="703" y="889"/>
                  </a:lnTo>
                  <a:lnTo>
                    <a:pt x="706" y="886"/>
                  </a:lnTo>
                  <a:lnTo>
                    <a:pt x="697" y="883"/>
                  </a:lnTo>
                  <a:lnTo>
                    <a:pt x="703" y="872"/>
                  </a:lnTo>
                  <a:lnTo>
                    <a:pt x="712" y="872"/>
                  </a:lnTo>
                  <a:lnTo>
                    <a:pt x="708" y="849"/>
                  </a:lnTo>
                  <a:lnTo>
                    <a:pt x="712" y="840"/>
                  </a:lnTo>
                  <a:lnTo>
                    <a:pt x="718" y="828"/>
                  </a:lnTo>
                  <a:lnTo>
                    <a:pt x="712" y="820"/>
                  </a:lnTo>
                  <a:lnTo>
                    <a:pt x="714" y="820"/>
                  </a:lnTo>
                  <a:lnTo>
                    <a:pt x="714" y="811"/>
                  </a:lnTo>
                  <a:lnTo>
                    <a:pt x="714" y="805"/>
                  </a:lnTo>
                  <a:lnTo>
                    <a:pt x="712" y="797"/>
                  </a:lnTo>
                  <a:lnTo>
                    <a:pt x="714" y="785"/>
                  </a:lnTo>
                  <a:lnTo>
                    <a:pt x="720" y="782"/>
                  </a:lnTo>
                  <a:lnTo>
                    <a:pt x="723" y="782"/>
                  </a:lnTo>
                  <a:lnTo>
                    <a:pt x="729" y="776"/>
                  </a:lnTo>
                  <a:lnTo>
                    <a:pt x="735" y="774"/>
                  </a:lnTo>
                  <a:lnTo>
                    <a:pt x="747" y="768"/>
                  </a:lnTo>
                  <a:lnTo>
                    <a:pt x="743" y="764"/>
                  </a:lnTo>
                  <a:lnTo>
                    <a:pt x="749" y="759"/>
                  </a:lnTo>
                  <a:lnTo>
                    <a:pt x="761" y="747"/>
                  </a:lnTo>
                  <a:lnTo>
                    <a:pt x="773" y="739"/>
                  </a:lnTo>
                  <a:lnTo>
                    <a:pt x="787" y="718"/>
                  </a:lnTo>
                  <a:lnTo>
                    <a:pt x="784" y="718"/>
                  </a:lnTo>
                  <a:lnTo>
                    <a:pt x="790" y="716"/>
                  </a:lnTo>
                  <a:lnTo>
                    <a:pt x="790" y="718"/>
                  </a:lnTo>
                  <a:lnTo>
                    <a:pt x="802" y="716"/>
                  </a:lnTo>
                  <a:lnTo>
                    <a:pt x="804" y="710"/>
                  </a:lnTo>
                  <a:lnTo>
                    <a:pt x="808" y="707"/>
                  </a:lnTo>
                  <a:lnTo>
                    <a:pt x="810" y="701"/>
                  </a:lnTo>
                  <a:lnTo>
                    <a:pt x="808" y="693"/>
                  </a:lnTo>
                  <a:lnTo>
                    <a:pt x="808" y="690"/>
                  </a:lnTo>
                  <a:lnTo>
                    <a:pt x="813" y="687"/>
                  </a:lnTo>
                  <a:lnTo>
                    <a:pt x="825" y="681"/>
                  </a:lnTo>
                  <a:lnTo>
                    <a:pt x="825" y="676"/>
                  </a:lnTo>
                  <a:lnTo>
                    <a:pt x="827" y="676"/>
                  </a:lnTo>
                  <a:lnTo>
                    <a:pt x="827" y="684"/>
                  </a:lnTo>
                  <a:lnTo>
                    <a:pt x="830" y="687"/>
                  </a:lnTo>
                  <a:lnTo>
                    <a:pt x="836" y="678"/>
                  </a:lnTo>
                  <a:lnTo>
                    <a:pt x="836" y="684"/>
                  </a:lnTo>
                  <a:lnTo>
                    <a:pt x="844" y="681"/>
                  </a:lnTo>
                  <a:lnTo>
                    <a:pt x="848" y="681"/>
                  </a:lnTo>
                  <a:lnTo>
                    <a:pt x="854" y="681"/>
                  </a:lnTo>
                  <a:lnTo>
                    <a:pt x="850" y="676"/>
                  </a:lnTo>
                  <a:lnTo>
                    <a:pt x="854" y="672"/>
                  </a:lnTo>
                  <a:lnTo>
                    <a:pt x="854" y="676"/>
                  </a:lnTo>
                  <a:lnTo>
                    <a:pt x="859" y="681"/>
                  </a:lnTo>
                  <a:lnTo>
                    <a:pt x="862" y="672"/>
                  </a:lnTo>
                  <a:lnTo>
                    <a:pt x="859" y="666"/>
                  </a:lnTo>
                  <a:lnTo>
                    <a:pt x="862" y="664"/>
                  </a:lnTo>
                  <a:lnTo>
                    <a:pt x="859" y="655"/>
                  </a:lnTo>
                  <a:lnTo>
                    <a:pt x="854" y="655"/>
                  </a:lnTo>
                  <a:lnTo>
                    <a:pt x="854" y="649"/>
                  </a:lnTo>
                  <a:lnTo>
                    <a:pt x="862" y="652"/>
                  </a:lnTo>
                  <a:lnTo>
                    <a:pt x="865" y="661"/>
                  </a:lnTo>
                  <a:lnTo>
                    <a:pt x="873" y="664"/>
                  </a:lnTo>
                  <a:lnTo>
                    <a:pt x="883" y="672"/>
                  </a:lnTo>
                  <a:lnTo>
                    <a:pt x="885" y="684"/>
                  </a:lnTo>
                  <a:lnTo>
                    <a:pt x="888" y="693"/>
                  </a:lnTo>
                  <a:lnTo>
                    <a:pt x="897" y="704"/>
                  </a:lnTo>
                  <a:lnTo>
                    <a:pt x="900" y="704"/>
                  </a:lnTo>
                  <a:lnTo>
                    <a:pt x="905" y="707"/>
                  </a:lnTo>
                  <a:lnTo>
                    <a:pt x="908" y="710"/>
                  </a:lnTo>
                  <a:lnTo>
                    <a:pt x="911" y="716"/>
                  </a:lnTo>
                  <a:lnTo>
                    <a:pt x="920" y="722"/>
                  </a:lnTo>
                  <a:lnTo>
                    <a:pt x="917" y="724"/>
                  </a:lnTo>
                  <a:lnTo>
                    <a:pt x="911" y="722"/>
                  </a:lnTo>
                  <a:lnTo>
                    <a:pt x="920" y="730"/>
                  </a:lnTo>
                  <a:lnTo>
                    <a:pt x="920" y="727"/>
                  </a:lnTo>
                  <a:lnTo>
                    <a:pt x="929" y="739"/>
                  </a:lnTo>
                  <a:lnTo>
                    <a:pt x="932" y="747"/>
                  </a:lnTo>
                  <a:lnTo>
                    <a:pt x="929" y="762"/>
                  </a:lnTo>
                  <a:lnTo>
                    <a:pt x="929" y="780"/>
                  </a:lnTo>
                  <a:lnTo>
                    <a:pt x="934" y="776"/>
                  </a:lnTo>
                  <a:lnTo>
                    <a:pt x="934" y="780"/>
                  </a:lnTo>
                  <a:lnTo>
                    <a:pt x="940" y="780"/>
                  </a:lnTo>
                  <a:lnTo>
                    <a:pt x="944" y="776"/>
                  </a:lnTo>
                  <a:lnTo>
                    <a:pt x="940" y="780"/>
                  </a:lnTo>
                  <a:lnTo>
                    <a:pt x="946" y="782"/>
                  </a:lnTo>
                  <a:lnTo>
                    <a:pt x="949" y="780"/>
                  </a:lnTo>
                  <a:lnTo>
                    <a:pt x="961" y="774"/>
                  </a:lnTo>
                  <a:lnTo>
                    <a:pt x="966" y="768"/>
                  </a:lnTo>
                  <a:lnTo>
                    <a:pt x="966" y="759"/>
                  </a:lnTo>
                  <a:lnTo>
                    <a:pt x="969" y="756"/>
                  </a:lnTo>
                  <a:lnTo>
                    <a:pt x="972" y="762"/>
                  </a:lnTo>
                  <a:lnTo>
                    <a:pt x="975" y="768"/>
                  </a:lnTo>
                  <a:lnTo>
                    <a:pt x="980" y="768"/>
                  </a:lnTo>
                  <a:lnTo>
                    <a:pt x="980" y="776"/>
                  </a:lnTo>
                  <a:lnTo>
                    <a:pt x="984" y="788"/>
                  </a:lnTo>
                  <a:lnTo>
                    <a:pt x="986" y="802"/>
                  </a:lnTo>
                  <a:lnTo>
                    <a:pt x="990" y="817"/>
                  </a:lnTo>
                  <a:lnTo>
                    <a:pt x="992" y="817"/>
                  </a:lnTo>
                  <a:lnTo>
                    <a:pt x="992" y="811"/>
                  </a:lnTo>
                  <a:lnTo>
                    <a:pt x="1001" y="828"/>
                  </a:lnTo>
                  <a:lnTo>
                    <a:pt x="1001" y="843"/>
                  </a:lnTo>
                  <a:lnTo>
                    <a:pt x="998" y="845"/>
                  </a:lnTo>
                  <a:lnTo>
                    <a:pt x="1001" y="845"/>
                  </a:lnTo>
                  <a:lnTo>
                    <a:pt x="1001" y="860"/>
                  </a:lnTo>
                  <a:lnTo>
                    <a:pt x="998" y="866"/>
                  </a:lnTo>
                  <a:lnTo>
                    <a:pt x="1001" y="874"/>
                  </a:lnTo>
                  <a:lnTo>
                    <a:pt x="1001" y="877"/>
                  </a:lnTo>
                  <a:lnTo>
                    <a:pt x="998" y="883"/>
                  </a:lnTo>
                  <a:lnTo>
                    <a:pt x="995" y="895"/>
                  </a:lnTo>
                  <a:lnTo>
                    <a:pt x="998" y="906"/>
                  </a:lnTo>
                  <a:lnTo>
                    <a:pt x="1001" y="909"/>
                  </a:lnTo>
                  <a:lnTo>
                    <a:pt x="1001" y="903"/>
                  </a:lnTo>
                  <a:lnTo>
                    <a:pt x="1004" y="900"/>
                  </a:lnTo>
                  <a:lnTo>
                    <a:pt x="1007" y="906"/>
                  </a:lnTo>
                  <a:lnTo>
                    <a:pt x="1015" y="918"/>
                  </a:lnTo>
                  <a:lnTo>
                    <a:pt x="1021" y="924"/>
                  </a:lnTo>
                  <a:lnTo>
                    <a:pt x="1027" y="932"/>
                  </a:lnTo>
                  <a:lnTo>
                    <a:pt x="1030" y="944"/>
                  </a:lnTo>
                  <a:lnTo>
                    <a:pt x="1032" y="955"/>
                  </a:lnTo>
                  <a:lnTo>
                    <a:pt x="1036" y="958"/>
                  </a:lnTo>
                  <a:lnTo>
                    <a:pt x="1036" y="967"/>
                  </a:lnTo>
                  <a:lnTo>
                    <a:pt x="1036" y="972"/>
                  </a:lnTo>
                  <a:lnTo>
                    <a:pt x="1044" y="982"/>
                  </a:lnTo>
                  <a:lnTo>
                    <a:pt x="1047" y="987"/>
                  </a:lnTo>
                  <a:lnTo>
                    <a:pt x="1059" y="999"/>
                  </a:lnTo>
                  <a:lnTo>
                    <a:pt x="1070" y="1005"/>
                  </a:lnTo>
                  <a:lnTo>
                    <a:pt x="1079" y="1013"/>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87" name="Freeform 69"/>
            <p:cNvSpPr>
              <a:spLocks/>
            </p:cNvSpPr>
            <p:nvPr/>
          </p:nvSpPr>
          <p:spPr bwMode="auto">
            <a:xfrm>
              <a:off x="4581" y="2673"/>
              <a:ext cx="159" cy="175"/>
            </a:xfrm>
            <a:custGeom>
              <a:avLst/>
              <a:gdLst>
                <a:gd name="T0" fmla="*/ 95 w 159"/>
                <a:gd name="T1" fmla="*/ 34 h 175"/>
                <a:gd name="T2" fmla="*/ 104 w 159"/>
                <a:gd name="T3" fmla="*/ 23 h 175"/>
                <a:gd name="T4" fmla="*/ 112 w 159"/>
                <a:gd name="T5" fmla="*/ 11 h 175"/>
                <a:gd name="T6" fmla="*/ 122 w 159"/>
                <a:gd name="T7" fmla="*/ 2 h 175"/>
                <a:gd name="T8" fmla="*/ 124 w 159"/>
                <a:gd name="T9" fmla="*/ 2 h 175"/>
                <a:gd name="T10" fmla="*/ 127 w 159"/>
                <a:gd name="T11" fmla="*/ 8 h 175"/>
                <a:gd name="T12" fmla="*/ 133 w 159"/>
                <a:gd name="T13" fmla="*/ 14 h 175"/>
                <a:gd name="T14" fmla="*/ 139 w 159"/>
                <a:gd name="T15" fmla="*/ 17 h 175"/>
                <a:gd name="T16" fmla="*/ 136 w 159"/>
                <a:gd name="T17" fmla="*/ 23 h 175"/>
                <a:gd name="T18" fmla="*/ 144 w 159"/>
                <a:gd name="T19" fmla="*/ 19 h 175"/>
                <a:gd name="T20" fmla="*/ 159 w 159"/>
                <a:gd name="T21" fmla="*/ 25 h 175"/>
                <a:gd name="T22" fmla="*/ 153 w 159"/>
                <a:gd name="T23" fmla="*/ 31 h 175"/>
                <a:gd name="T24" fmla="*/ 144 w 159"/>
                <a:gd name="T25" fmla="*/ 34 h 175"/>
                <a:gd name="T26" fmla="*/ 150 w 159"/>
                <a:gd name="T27" fmla="*/ 43 h 175"/>
                <a:gd name="T28" fmla="*/ 136 w 159"/>
                <a:gd name="T29" fmla="*/ 43 h 175"/>
                <a:gd name="T30" fmla="*/ 136 w 159"/>
                <a:gd name="T31" fmla="*/ 52 h 175"/>
                <a:gd name="T32" fmla="*/ 133 w 159"/>
                <a:gd name="T33" fmla="*/ 57 h 175"/>
                <a:gd name="T34" fmla="*/ 130 w 159"/>
                <a:gd name="T35" fmla="*/ 60 h 175"/>
                <a:gd name="T36" fmla="*/ 136 w 159"/>
                <a:gd name="T37" fmla="*/ 65 h 175"/>
                <a:gd name="T38" fmla="*/ 139 w 159"/>
                <a:gd name="T39" fmla="*/ 75 h 175"/>
                <a:gd name="T40" fmla="*/ 141 w 159"/>
                <a:gd name="T41" fmla="*/ 83 h 175"/>
                <a:gd name="T42" fmla="*/ 156 w 159"/>
                <a:gd name="T43" fmla="*/ 95 h 175"/>
                <a:gd name="T44" fmla="*/ 139 w 159"/>
                <a:gd name="T45" fmla="*/ 100 h 175"/>
                <a:gd name="T46" fmla="*/ 130 w 159"/>
                <a:gd name="T47" fmla="*/ 115 h 175"/>
                <a:gd name="T48" fmla="*/ 122 w 159"/>
                <a:gd name="T49" fmla="*/ 132 h 175"/>
                <a:gd name="T50" fmla="*/ 116 w 159"/>
                <a:gd name="T51" fmla="*/ 141 h 175"/>
                <a:gd name="T52" fmla="*/ 107 w 159"/>
                <a:gd name="T53" fmla="*/ 167 h 175"/>
                <a:gd name="T54" fmla="*/ 84 w 159"/>
                <a:gd name="T55" fmla="*/ 164 h 175"/>
                <a:gd name="T56" fmla="*/ 72 w 159"/>
                <a:gd name="T57" fmla="*/ 167 h 175"/>
                <a:gd name="T58" fmla="*/ 69 w 159"/>
                <a:gd name="T59" fmla="*/ 161 h 175"/>
                <a:gd name="T60" fmla="*/ 61 w 159"/>
                <a:gd name="T61" fmla="*/ 161 h 175"/>
                <a:gd name="T62" fmla="*/ 52 w 159"/>
                <a:gd name="T63" fmla="*/ 161 h 175"/>
                <a:gd name="T64" fmla="*/ 43 w 159"/>
                <a:gd name="T65" fmla="*/ 158 h 175"/>
                <a:gd name="T66" fmla="*/ 29 w 159"/>
                <a:gd name="T67" fmla="*/ 158 h 175"/>
                <a:gd name="T68" fmla="*/ 20 w 159"/>
                <a:gd name="T69" fmla="*/ 158 h 175"/>
                <a:gd name="T70" fmla="*/ 20 w 159"/>
                <a:gd name="T71" fmla="*/ 141 h 175"/>
                <a:gd name="T72" fmla="*/ 11 w 159"/>
                <a:gd name="T73" fmla="*/ 123 h 175"/>
                <a:gd name="T74" fmla="*/ 9 w 159"/>
                <a:gd name="T75" fmla="*/ 121 h 175"/>
                <a:gd name="T76" fmla="*/ 5 w 159"/>
                <a:gd name="T77" fmla="*/ 112 h 175"/>
                <a:gd name="T78" fmla="*/ 0 w 159"/>
                <a:gd name="T79" fmla="*/ 98 h 175"/>
                <a:gd name="T80" fmla="*/ 5 w 159"/>
                <a:gd name="T81" fmla="*/ 83 h 175"/>
                <a:gd name="T82" fmla="*/ 11 w 159"/>
                <a:gd name="T83" fmla="*/ 81 h 175"/>
                <a:gd name="T84" fmla="*/ 23 w 159"/>
                <a:gd name="T85" fmla="*/ 83 h 175"/>
                <a:gd name="T86" fmla="*/ 32 w 159"/>
                <a:gd name="T87" fmla="*/ 86 h 175"/>
                <a:gd name="T88" fmla="*/ 38 w 159"/>
                <a:gd name="T89" fmla="*/ 69 h 175"/>
                <a:gd name="T90" fmla="*/ 64 w 159"/>
                <a:gd name="T91" fmla="*/ 60 h 175"/>
                <a:gd name="T92" fmla="*/ 84 w 159"/>
                <a:gd name="T93" fmla="*/ 37 h 175"/>
                <a:gd name="T94" fmla="*/ 93 w 159"/>
                <a:gd name="T95" fmla="*/ 3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175">
                  <a:moveTo>
                    <a:pt x="93" y="37"/>
                  </a:moveTo>
                  <a:lnTo>
                    <a:pt x="95" y="34"/>
                  </a:lnTo>
                  <a:lnTo>
                    <a:pt x="98" y="25"/>
                  </a:lnTo>
                  <a:lnTo>
                    <a:pt x="104" y="23"/>
                  </a:lnTo>
                  <a:lnTo>
                    <a:pt x="107" y="25"/>
                  </a:lnTo>
                  <a:lnTo>
                    <a:pt x="112" y="11"/>
                  </a:lnTo>
                  <a:lnTo>
                    <a:pt x="118" y="0"/>
                  </a:lnTo>
                  <a:lnTo>
                    <a:pt x="122" y="2"/>
                  </a:lnTo>
                  <a:lnTo>
                    <a:pt x="122" y="8"/>
                  </a:lnTo>
                  <a:lnTo>
                    <a:pt x="124" y="2"/>
                  </a:lnTo>
                  <a:lnTo>
                    <a:pt x="127" y="2"/>
                  </a:lnTo>
                  <a:lnTo>
                    <a:pt x="127" y="8"/>
                  </a:lnTo>
                  <a:lnTo>
                    <a:pt x="133" y="8"/>
                  </a:lnTo>
                  <a:lnTo>
                    <a:pt x="133" y="14"/>
                  </a:lnTo>
                  <a:lnTo>
                    <a:pt x="136" y="17"/>
                  </a:lnTo>
                  <a:lnTo>
                    <a:pt x="139" y="17"/>
                  </a:lnTo>
                  <a:lnTo>
                    <a:pt x="139" y="19"/>
                  </a:lnTo>
                  <a:lnTo>
                    <a:pt x="136" y="23"/>
                  </a:lnTo>
                  <a:lnTo>
                    <a:pt x="141" y="23"/>
                  </a:lnTo>
                  <a:lnTo>
                    <a:pt x="144" y="19"/>
                  </a:lnTo>
                  <a:lnTo>
                    <a:pt x="153" y="25"/>
                  </a:lnTo>
                  <a:lnTo>
                    <a:pt x="159" y="25"/>
                  </a:lnTo>
                  <a:lnTo>
                    <a:pt x="159" y="31"/>
                  </a:lnTo>
                  <a:lnTo>
                    <a:pt x="153" y="31"/>
                  </a:lnTo>
                  <a:lnTo>
                    <a:pt x="147" y="34"/>
                  </a:lnTo>
                  <a:lnTo>
                    <a:pt x="144" y="34"/>
                  </a:lnTo>
                  <a:lnTo>
                    <a:pt x="141" y="34"/>
                  </a:lnTo>
                  <a:lnTo>
                    <a:pt x="150" y="43"/>
                  </a:lnTo>
                  <a:lnTo>
                    <a:pt x="139" y="46"/>
                  </a:lnTo>
                  <a:lnTo>
                    <a:pt x="136" y="43"/>
                  </a:lnTo>
                  <a:lnTo>
                    <a:pt x="133" y="46"/>
                  </a:lnTo>
                  <a:lnTo>
                    <a:pt x="136" y="52"/>
                  </a:lnTo>
                  <a:lnTo>
                    <a:pt x="136" y="54"/>
                  </a:lnTo>
                  <a:lnTo>
                    <a:pt x="133" y="57"/>
                  </a:lnTo>
                  <a:lnTo>
                    <a:pt x="133" y="60"/>
                  </a:lnTo>
                  <a:lnTo>
                    <a:pt x="130" y="60"/>
                  </a:lnTo>
                  <a:lnTo>
                    <a:pt x="130" y="63"/>
                  </a:lnTo>
                  <a:lnTo>
                    <a:pt x="136" y="65"/>
                  </a:lnTo>
                  <a:lnTo>
                    <a:pt x="139" y="71"/>
                  </a:lnTo>
                  <a:lnTo>
                    <a:pt x="139" y="75"/>
                  </a:lnTo>
                  <a:lnTo>
                    <a:pt x="136" y="81"/>
                  </a:lnTo>
                  <a:lnTo>
                    <a:pt x="141" y="83"/>
                  </a:lnTo>
                  <a:lnTo>
                    <a:pt x="150" y="92"/>
                  </a:lnTo>
                  <a:lnTo>
                    <a:pt x="156" y="95"/>
                  </a:lnTo>
                  <a:lnTo>
                    <a:pt x="153" y="98"/>
                  </a:lnTo>
                  <a:lnTo>
                    <a:pt x="139" y="100"/>
                  </a:lnTo>
                  <a:lnTo>
                    <a:pt x="133" y="103"/>
                  </a:lnTo>
                  <a:lnTo>
                    <a:pt x="130" y="115"/>
                  </a:lnTo>
                  <a:lnTo>
                    <a:pt x="133" y="123"/>
                  </a:lnTo>
                  <a:lnTo>
                    <a:pt x="122" y="132"/>
                  </a:lnTo>
                  <a:lnTo>
                    <a:pt x="112" y="138"/>
                  </a:lnTo>
                  <a:lnTo>
                    <a:pt x="116" y="141"/>
                  </a:lnTo>
                  <a:lnTo>
                    <a:pt x="112" y="156"/>
                  </a:lnTo>
                  <a:lnTo>
                    <a:pt x="107" y="167"/>
                  </a:lnTo>
                  <a:lnTo>
                    <a:pt x="87" y="175"/>
                  </a:lnTo>
                  <a:lnTo>
                    <a:pt x="84" y="164"/>
                  </a:lnTo>
                  <a:lnTo>
                    <a:pt x="78" y="164"/>
                  </a:lnTo>
                  <a:lnTo>
                    <a:pt x="72" y="167"/>
                  </a:lnTo>
                  <a:lnTo>
                    <a:pt x="72" y="158"/>
                  </a:lnTo>
                  <a:lnTo>
                    <a:pt x="69" y="161"/>
                  </a:lnTo>
                  <a:lnTo>
                    <a:pt x="64" y="158"/>
                  </a:lnTo>
                  <a:lnTo>
                    <a:pt x="61" y="161"/>
                  </a:lnTo>
                  <a:lnTo>
                    <a:pt x="55" y="164"/>
                  </a:lnTo>
                  <a:lnTo>
                    <a:pt x="52" y="161"/>
                  </a:lnTo>
                  <a:lnTo>
                    <a:pt x="47" y="167"/>
                  </a:lnTo>
                  <a:lnTo>
                    <a:pt x="43" y="158"/>
                  </a:lnTo>
                  <a:lnTo>
                    <a:pt x="38" y="156"/>
                  </a:lnTo>
                  <a:lnTo>
                    <a:pt x="29" y="158"/>
                  </a:lnTo>
                  <a:lnTo>
                    <a:pt x="26" y="156"/>
                  </a:lnTo>
                  <a:lnTo>
                    <a:pt x="20" y="158"/>
                  </a:lnTo>
                  <a:lnTo>
                    <a:pt x="20" y="146"/>
                  </a:lnTo>
                  <a:lnTo>
                    <a:pt x="20" y="141"/>
                  </a:lnTo>
                  <a:lnTo>
                    <a:pt x="17" y="129"/>
                  </a:lnTo>
                  <a:lnTo>
                    <a:pt x="11" y="123"/>
                  </a:lnTo>
                  <a:lnTo>
                    <a:pt x="5" y="123"/>
                  </a:lnTo>
                  <a:lnTo>
                    <a:pt x="9" y="121"/>
                  </a:lnTo>
                  <a:lnTo>
                    <a:pt x="3" y="117"/>
                  </a:lnTo>
                  <a:lnTo>
                    <a:pt x="5" y="112"/>
                  </a:lnTo>
                  <a:lnTo>
                    <a:pt x="0" y="106"/>
                  </a:lnTo>
                  <a:lnTo>
                    <a:pt x="0" y="98"/>
                  </a:lnTo>
                  <a:lnTo>
                    <a:pt x="3" y="89"/>
                  </a:lnTo>
                  <a:lnTo>
                    <a:pt x="5" y="83"/>
                  </a:lnTo>
                  <a:lnTo>
                    <a:pt x="9" y="81"/>
                  </a:lnTo>
                  <a:lnTo>
                    <a:pt x="11" y="81"/>
                  </a:lnTo>
                  <a:lnTo>
                    <a:pt x="15" y="83"/>
                  </a:lnTo>
                  <a:lnTo>
                    <a:pt x="23" y="83"/>
                  </a:lnTo>
                  <a:lnTo>
                    <a:pt x="29" y="86"/>
                  </a:lnTo>
                  <a:lnTo>
                    <a:pt x="32" y="86"/>
                  </a:lnTo>
                  <a:lnTo>
                    <a:pt x="34" y="77"/>
                  </a:lnTo>
                  <a:lnTo>
                    <a:pt x="38" y="69"/>
                  </a:lnTo>
                  <a:lnTo>
                    <a:pt x="47" y="65"/>
                  </a:lnTo>
                  <a:lnTo>
                    <a:pt x="64" y="60"/>
                  </a:lnTo>
                  <a:lnTo>
                    <a:pt x="81" y="40"/>
                  </a:lnTo>
                  <a:lnTo>
                    <a:pt x="84" y="37"/>
                  </a:lnTo>
                  <a:lnTo>
                    <a:pt x="93" y="31"/>
                  </a:lnTo>
                  <a:lnTo>
                    <a:pt x="93" y="37"/>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88" name="Freeform 70"/>
            <p:cNvSpPr>
              <a:spLocks/>
            </p:cNvSpPr>
            <p:nvPr/>
          </p:nvSpPr>
          <p:spPr bwMode="auto">
            <a:xfrm>
              <a:off x="4728" y="2361"/>
              <a:ext cx="26" cy="64"/>
            </a:xfrm>
            <a:custGeom>
              <a:avLst/>
              <a:gdLst>
                <a:gd name="T0" fmla="*/ 15 w 26"/>
                <a:gd name="T1" fmla="*/ 64 h 64"/>
                <a:gd name="T2" fmla="*/ 17 w 26"/>
                <a:gd name="T3" fmla="*/ 52 h 64"/>
                <a:gd name="T4" fmla="*/ 21 w 26"/>
                <a:gd name="T5" fmla="*/ 41 h 64"/>
                <a:gd name="T6" fmla="*/ 23 w 26"/>
                <a:gd name="T7" fmla="*/ 20 h 64"/>
                <a:gd name="T8" fmla="*/ 26 w 26"/>
                <a:gd name="T9" fmla="*/ 14 h 64"/>
                <a:gd name="T10" fmla="*/ 26 w 26"/>
                <a:gd name="T11" fmla="*/ 6 h 64"/>
                <a:gd name="T12" fmla="*/ 17 w 26"/>
                <a:gd name="T13" fmla="*/ 0 h 64"/>
                <a:gd name="T14" fmla="*/ 11 w 26"/>
                <a:gd name="T15" fmla="*/ 6 h 64"/>
                <a:gd name="T16" fmla="*/ 3 w 26"/>
                <a:gd name="T17" fmla="*/ 26 h 64"/>
                <a:gd name="T18" fmla="*/ 0 w 26"/>
                <a:gd name="T19" fmla="*/ 32 h 64"/>
                <a:gd name="T20" fmla="*/ 0 w 26"/>
                <a:gd name="T21" fmla="*/ 41 h 64"/>
                <a:gd name="T22" fmla="*/ 6 w 26"/>
                <a:gd name="T23" fmla="*/ 52 h 64"/>
                <a:gd name="T24" fmla="*/ 11 w 26"/>
                <a:gd name="T25" fmla="*/ 58 h 64"/>
                <a:gd name="T26" fmla="*/ 11 w 26"/>
                <a:gd name="T27" fmla="*/ 64 h 64"/>
                <a:gd name="T28" fmla="*/ 15 w 26"/>
                <a:gd name="T2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64">
                  <a:moveTo>
                    <a:pt x="15" y="64"/>
                  </a:moveTo>
                  <a:lnTo>
                    <a:pt x="17" y="52"/>
                  </a:lnTo>
                  <a:lnTo>
                    <a:pt x="21" y="41"/>
                  </a:lnTo>
                  <a:lnTo>
                    <a:pt x="23" y="20"/>
                  </a:lnTo>
                  <a:lnTo>
                    <a:pt x="26" y="14"/>
                  </a:lnTo>
                  <a:lnTo>
                    <a:pt x="26" y="6"/>
                  </a:lnTo>
                  <a:lnTo>
                    <a:pt x="17" y="0"/>
                  </a:lnTo>
                  <a:lnTo>
                    <a:pt x="11" y="6"/>
                  </a:lnTo>
                  <a:lnTo>
                    <a:pt x="3" y="26"/>
                  </a:lnTo>
                  <a:lnTo>
                    <a:pt x="0" y="32"/>
                  </a:lnTo>
                  <a:lnTo>
                    <a:pt x="0" y="41"/>
                  </a:lnTo>
                  <a:lnTo>
                    <a:pt x="6" y="52"/>
                  </a:lnTo>
                  <a:lnTo>
                    <a:pt x="11" y="58"/>
                  </a:lnTo>
                  <a:lnTo>
                    <a:pt x="11" y="64"/>
                  </a:lnTo>
                  <a:lnTo>
                    <a:pt x="15" y="64"/>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89" name="Freeform 71"/>
            <p:cNvSpPr>
              <a:spLocks/>
            </p:cNvSpPr>
            <p:nvPr/>
          </p:nvSpPr>
          <p:spPr bwMode="auto">
            <a:xfrm>
              <a:off x="4919" y="2898"/>
              <a:ext cx="12" cy="14"/>
            </a:xfrm>
            <a:custGeom>
              <a:avLst/>
              <a:gdLst>
                <a:gd name="T0" fmla="*/ 3 w 12"/>
                <a:gd name="T1" fmla="*/ 14 h 14"/>
                <a:gd name="T2" fmla="*/ 12 w 12"/>
                <a:gd name="T3" fmla="*/ 6 h 14"/>
                <a:gd name="T4" fmla="*/ 9 w 12"/>
                <a:gd name="T5" fmla="*/ 0 h 14"/>
                <a:gd name="T6" fmla="*/ 0 w 12"/>
                <a:gd name="T7" fmla="*/ 11 h 14"/>
                <a:gd name="T8" fmla="*/ 3 w 12"/>
                <a:gd name="T9" fmla="*/ 14 h 14"/>
              </a:gdLst>
              <a:ahLst/>
              <a:cxnLst>
                <a:cxn ang="0">
                  <a:pos x="T0" y="T1"/>
                </a:cxn>
                <a:cxn ang="0">
                  <a:pos x="T2" y="T3"/>
                </a:cxn>
                <a:cxn ang="0">
                  <a:pos x="T4" y="T5"/>
                </a:cxn>
                <a:cxn ang="0">
                  <a:pos x="T6" y="T7"/>
                </a:cxn>
                <a:cxn ang="0">
                  <a:pos x="T8" y="T9"/>
                </a:cxn>
              </a:cxnLst>
              <a:rect l="0" t="0" r="r" b="b"/>
              <a:pathLst>
                <a:path w="12" h="14">
                  <a:moveTo>
                    <a:pt x="3" y="14"/>
                  </a:moveTo>
                  <a:lnTo>
                    <a:pt x="12" y="6"/>
                  </a:lnTo>
                  <a:lnTo>
                    <a:pt x="9" y="0"/>
                  </a:lnTo>
                  <a:lnTo>
                    <a:pt x="0" y="11"/>
                  </a:lnTo>
                  <a:lnTo>
                    <a:pt x="3" y="14"/>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90" name="Freeform 72"/>
            <p:cNvSpPr>
              <a:spLocks/>
            </p:cNvSpPr>
            <p:nvPr/>
          </p:nvSpPr>
          <p:spPr bwMode="auto">
            <a:xfrm>
              <a:off x="4378" y="2736"/>
              <a:ext cx="12" cy="12"/>
            </a:xfrm>
            <a:custGeom>
              <a:avLst/>
              <a:gdLst>
                <a:gd name="T0" fmla="*/ 12 w 12"/>
                <a:gd name="T1" fmla="*/ 12 h 12"/>
                <a:gd name="T2" fmla="*/ 12 w 12"/>
                <a:gd name="T3" fmla="*/ 8 h 12"/>
                <a:gd name="T4" fmla="*/ 0 w 12"/>
                <a:gd name="T5" fmla="*/ 0 h 12"/>
                <a:gd name="T6" fmla="*/ 0 w 12"/>
                <a:gd name="T7" fmla="*/ 2 h 12"/>
                <a:gd name="T8" fmla="*/ 12 w 12"/>
                <a:gd name="T9" fmla="*/ 12 h 12"/>
              </a:gdLst>
              <a:ahLst/>
              <a:cxnLst>
                <a:cxn ang="0">
                  <a:pos x="T0" y="T1"/>
                </a:cxn>
                <a:cxn ang="0">
                  <a:pos x="T2" y="T3"/>
                </a:cxn>
                <a:cxn ang="0">
                  <a:pos x="T4" y="T5"/>
                </a:cxn>
                <a:cxn ang="0">
                  <a:pos x="T6" y="T7"/>
                </a:cxn>
                <a:cxn ang="0">
                  <a:pos x="T8" y="T9"/>
                </a:cxn>
              </a:cxnLst>
              <a:rect l="0" t="0" r="r" b="b"/>
              <a:pathLst>
                <a:path w="12" h="12">
                  <a:moveTo>
                    <a:pt x="12" y="12"/>
                  </a:moveTo>
                  <a:lnTo>
                    <a:pt x="12" y="8"/>
                  </a:lnTo>
                  <a:lnTo>
                    <a:pt x="0" y="0"/>
                  </a:lnTo>
                  <a:lnTo>
                    <a:pt x="0" y="2"/>
                  </a:lnTo>
                  <a:lnTo>
                    <a:pt x="12" y="12"/>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91" name="Freeform 73"/>
            <p:cNvSpPr>
              <a:spLocks/>
            </p:cNvSpPr>
            <p:nvPr/>
          </p:nvSpPr>
          <p:spPr bwMode="auto">
            <a:xfrm>
              <a:off x="4402" y="2759"/>
              <a:ext cx="11" cy="18"/>
            </a:xfrm>
            <a:custGeom>
              <a:avLst/>
              <a:gdLst>
                <a:gd name="T0" fmla="*/ 8 w 11"/>
                <a:gd name="T1" fmla="*/ 18 h 18"/>
                <a:gd name="T2" fmla="*/ 11 w 11"/>
                <a:gd name="T3" fmla="*/ 9 h 18"/>
                <a:gd name="T4" fmla="*/ 2 w 11"/>
                <a:gd name="T5" fmla="*/ 0 h 18"/>
                <a:gd name="T6" fmla="*/ 0 w 11"/>
                <a:gd name="T7" fmla="*/ 3 h 18"/>
                <a:gd name="T8" fmla="*/ 8 w 11"/>
                <a:gd name="T9" fmla="*/ 18 h 18"/>
              </a:gdLst>
              <a:ahLst/>
              <a:cxnLst>
                <a:cxn ang="0">
                  <a:pos x="T0" y="T1"/>
                </a:cxn>
                <a:cxn ang="0">
                  <a:pos x="T2" y="T3"/>
                </a:cxn>
                <a:cxn ang="0">
                  <a:pos x="T4" y="T5"/>
                </a:cxn>
                <a:cxn ang="0">
                  <a:pos x="T6" y="T7"/>
                </a:cxn>
                <a:cxn ang="0">
                  <a:pos x="T8" y="T9"/>
                </a:cxn>
              </a:cxnLst>
              <a:rect l="0" t="0" r="r" b="b"/>
              <a:pathLst>
                <a:path w="11" h="18">
                  <a:moveTo>
                    <a:pt x="8" y="18"/>
                  </a:moveTo>
                  <a:lnTo>
                    <a:pt x="11" y="9"/>
                  </a:lnTo>
                  <a:lnTo>
                    <a:pt x="2" y="0"/>
                  </a:lnTo>
                  <a:lnTo>
                    <a:pt x="0" y="3"/>
                  </a:lnTo>
                  <a:lnTo>
                    <a:pt x="8" y="18"/>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92" name="Freeform 74"/>
            <p:cNvSpPr>
              <a:spLocks/>
            </p:cNvSpPr>
            <p:nvPr/>
          </p:nvSpPr>
          <p:spPr bwMode="auto">
            <a:xfrm>
              <a:off x="4847" y="2834"/>
              <a:ext cx="17" cy="12"/>
            </a:xfrm>
            <a:custGeom>
              <a:avLst/>
              <a:gdLst>
                <a:gd name="T0" fmla="*/ 9 w 17"/>
                <a:gd name="T1" fmla="*/ 12 h 12"/>
                <a:gd name="T2" fmla="*/ 17 w 17"/>
                <a:gd name="T3" fmla="*/ 9 h 12"/>
                <a:gd name="T4" fmla="*/ 14 w 17"/>
                <a:gd name="T5" fmla="*/ 0 h 12"/>
                <a:gd name="T6" fmla="*/ 0 w 17"/>
                <a:gd name="T7" fmla="*/ 0 h 12"/>
                <a:gd name="T8" fmla="*/ 0 w 17"/>
                <a:gd name="T9" fmla="*/ 3 h 12"/>
                <a:gd name="T10" fmla="*/ 9 w 17"/>
                <a:gd name="T11" fmla="*/ 12 h 12"/>
              </a:gdLst>
              <a:ahLst/>
              <a:cxnLst>
                <a:cxn ang="0">
                  <a:pos x="T0" y="T1"/>
                </a:cxn>
                <a:cxn ang="0">
                  <a:pos x="T2" y="T3"/>
                </a:cxn>
                <a:cxn ang="0">
                  <a:pos x="T4" y="T5"/>
                </a:cxn>
                <a:cxn ang="0">
                  <a:pos x="T6" y="T7"/>
                </a:cxn>
                <a:cxn ang="0">
                  <a:pos x="T8" y="T9"/>
                </a:cxn>
                <a:cxn ang="0">
                  <a:pos x="T10" y="T11"/>
                </a:cxn>
              </a:cxnLst>
              <a:rect l="0" t="0" r="r" b="b"/>
              <a:pathLst>
                <a:path w="17" h="12">
                  <a:moveTo>
                    <a:pt x="9" y="12"/>
                  </a:moveTo>
                  <a:lnTo>
                    <a:pt x="17" y="9"/>
                  </a:lnTo>
                  <a:lnTo>
                    <a:pt x="14" y="0"/>
                  </a:lnTo>
                  <a:lnTo>
                    <a:pt x="0" y="0"/>
                  </a:lnTo>
                  <a:lnTo>
                    <a:pt x="0" y="3"/>
                  </a:lnTo>
                  <a:lnTo>
                    <a:pt x="9" y="12"/>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93" name="Freeform 75"/>
            <p:cNvSpPr>
              <a:spLocks/>
            </p:cNvSpPr>
            <p:nvPr/>
          </p:nvSpPr>
          <p:spPr bwMode="auto">
            <a:xfrm>
              <a:off x="4425" y="2800"/>
              <a:ext cx="8" cy="11"/>
            </a:xfrm>
            <a:custGeom>
              <a:avLst/>
              <a:gdLst>
                <a:gd name="T0" fmla="*/ 6 w 8"/>
                <a:gd name="T1" fmla="*/ 11 h 11"/>
                <a:gd name="T2" fmla="*/ 8 w 8"/>
                <a:gd name="T3" fmla="*/ 8 h 11"/>
                <a:gd name="T4" fmla="*/ 2 w 8"/>
                <a:gd name="T5" fmla="*/ 0 h 11"/>
                <a:gd name="T6" fmla="*/ 0 w 8"/>
                <a:gd name="T7" fmla="*/ 0 h 11"/>
                <a:gd name="T8" fmla="*/ 0 w 8"/>
                <a:gd name="T9" fmla="*/ 2 h 11"/>
                <a:gd name="T10" fmla="*/ 6 w 8"/>
                <a:gd name="T11" fmla="*/ 11 h 11"/>
              </a:gdLst>
              <a:ahLst/>
              <a:cxnLst>
                <a:cxn ang="0">
                  <a:pos x="T0" y="T1"/>
                </a:cxn>
                <a:cxn ang="0">
                  <a:pos x="T2" y="T3"/>
                </a:cxn>
                <a:cxn ang="0">
                  <a:pos x="T4" y="T5"/>
                </a:cxn>
                <a:cxn ang="0">
                  <a:pos x="T6" y="T7"/>
                </a:cxn>
                <a:cxn ang="0">
                  <a:pos x="T8" y="T9"/>
                </a:cxn>
                <a:cxn ang="0">
                  <a:pos x="T10" y="T11"/>
                </a:cxn>
              </a:cxnLst>
              <a:rect l="0" t="0" r="r" b="b"/>
              <a:pathLst>
                <a:path w="8" h="11">
                  <a:moveTo>
                    <a:pt x="6" y="11"/>
                  </a:moveTo>
                  <a:lnTo>
                    <a:pt x="8" y="8"/>
                  </a:lnTo>
                  <a:lnTo>
                    <a:pt x="2" y="0"/>
                  </a:lnTo>
                  <a:lnTo>
                    <a:pt x="0" y="0"/>
                  </a:lnTo>
                  <a:lnTo>
                    <a:pt x="0" y="2"/>
                  </a:lnTo>
                  <a:lnTo>
                    <a:pt x="6" y="11"/>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94" name="Freeform 76"/>
            <p:cNvSpPr>
              <a:spLocks/>
            </p:cNvSpPr>
            <p:nvPr/>
          </p:nvSpPr>
          <p:spPr bwMode="auto">
            <a:xfrm>
              <a:off x="5020" y="2904"/>
              <a:ext cx="20" cy="17"/>
            </a:xfrm>
            <a:custGeom>
              <a:avLst/>
              <a:gdLst>
                <a:gd name="T0" fmla="*/ 6 w 20"/>
                <a:gd name="T1" fmla="*/ 5 h 17"/>
                <a:gd name="T2" fmla="*/ 18 w 20"/>
                <a:gd name="T3" fmla="*/ 0 h 17"/>
                <a:gd name="T4" fmla="*/ 20 w 20"/>
                <a:gd name="T5" fmla="*/ 2 h 17"/>
                <a:gd name="T6" fmla="*/ 20 w 20"/>
                <a:gd name="T7" fmla="*/ 8 h 17"/>
                <a:gd name="T8" fmla="*/ 15 w 20"/>
                <a:gd name="T9" fmla="*/ 14 h 17"/>
                <a:gd name="T10" fmla="*/ 0 w 20"/>
                <a:gd name="T11" fmla="*/ 17 h 17"/>
                <a:gd name="T12" fmla="*/ 6 w 20"/>
                <a:gd name="T13" fmla="*/ 5 h 17"/>
              </a:gdLst>
              <a:ahLst/>
              <a:cxnLst>
                <a:cxn ang="0">
                  <a:pos x="T0" y="T1"/>
                </a:cxn>
                <a:cxn ang="0">
                  <a:pos x="T2" y="T3"/>
                </a:cxn>
                <a:cxn ang="0">
                  <a:pos x="T4" y="T5"/>
                </a:cxn>
                <a:cxn ang="0">
                  <a:pos x="T6" y="T7"/>
                </a:cxn>
                <a:cxn ang="0">
                  <a:pos x="T8" y="T9"/>
                </a:cxn>
                <a:cxn ang="0">
                  <a:pos x="T10" y="T11"/>
                </a:cxn>
                <a:cxn ang="0">
                  <a:pos x="T12" y="T13"/>
                </a:cxn>
              </a:cxnLst>
              <a:rect l="0" t="0" r="r" b="b"/>
              <a:pathLst>
                <a:path w="20" h="17">
                  <a:moveTo>
                    <a:pt x="6" y="5"/>
                  </a:moveTo>
                  <a:lnTo>
                    <a:pt x="18" y="0"/>
                  </a:lnTo>
                  <a:lnTo>
                    <a:pt x="20" y="2"/>
                  </a:lnTo>
                  <a:lnTo>
                    <a:pt x="20" y="8"/>
                  </a:lnTo>
                  <a:lnTo>
                    <a:pt x="15" y="14"/>
                  </a:lnTo>
                  <a:lnTo>
                    <a:pt x="0" y="17"/>
                  </a:lnTo>
                  <a:lnTo>
                    <a:pt x="6" y="5"/>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95" name="Freeform 77"/>
            <p:cNvSpPr>
              <a:spLocks/>
            </p:cNvSpPr>
            <p:nvPr/>
          </p:nvSpPr>
          <p:spPr bwMode="auto">
            <a:xfrm>
              <a:off x="4642" y="2892"/>
              <a:ext cx="17" cy="6"/>
            </a:xfrm>
            <a:custGeom>
              <a:avLst/>
              <a:gdLst>
                <a:gd name="T0" fmla="*/ 9 w 17"/>
                <a:gd name="T1" fmla="*/ 6 h 6"/>
                <a:gd name="T2" fmla="*/ 11 w 17"/>
                <a:gd name="T3" fmla="*/ 2 h 6"/>
                <a:gd name="T4" fmla="*/ 14 w 17"/>
                <a:gd name="T5" fmla="*/ 2 h 6"/>
                <a:gd name="T6" fmla="*/ 17 w 17"/>
                <a:gd name="T7" fmla="*/ 0 h 6"/>
                <a:gd name="T8" fmla="*/ 0 w 17"/>
                <a:gd name="T9" fmla="*/ 0 h 6"/>
                <a:gd name="T10" fmla="*/ 0 w 17"/>
                <a:gd name="T11" fmla="*/ 2 h 6"/>
                <a:gd name="T12" fmla="*/ 9 w 17"/>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7" h="6">
                  <a:moveTo>
                    <a:pt x="9" y="6"/>
                  </a:moveTo>
                  <a:lnTo>
                    <a:pt x="11" y="2"/>
                  </a:lnTo>
                  <a:lnTo>
                    <a:pt x="14" y="2"/>
                  </a:lnTo>
                  <a:lnTo>
                    <a:pt x="17" y="0"/>
                  </a:lnTo>
                  <a:lnTo>
                    <a:pt x="0" y="0"/>
                  </a:lnTo>
                  <a:lnTo>
                    <a:pt x="0" y="2"/>
                  </a:lnTo>
                  <a:lnTo>
                    <a:pt x="9" y="6"/>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96" name="Freeform 78"/>
            <p:cNvSpPr>
              <a:spLocks/>
            </p:cNvSpPr>
            <p:nvPr/>
          </p:nvSpPr>
          <p:spPr bwMode="auto">
            <a:xfrm>
              <a:off x="4561" y="2825"/>
              <a:ext cx="12" cy="9"/>
            </a:xfrm>
            <a:custGeom>
              <a:avLst/>
              <a:gdLst>
                <a:gd name="T0" fmla="*/ 2 w 12"/>
                <a:gd name="T1" fmla="*/ 0 h 9"/>
                <a:gd name="T2" fmla="*/ 12 w 12"/>
                <a:gd name="T3" fmla="*/ 0 h 9"/>
                <a:gd name="T4" fmla="*/ 12 w 12"/>
                <a:gd name="T5" fmla="*/ 9 h 9"/>
                <a:gd name="T6" fmla="*/ 6 w 12"/>
                <a:gd name="T7" fmla="*/ 6 h 9"/>
                <a:gd name="T8" fmla="*/ 0 w 12"/>
                <a:gd name="T9" fmla="*/ 9 h 9"/>
                <a:gd name="T10" fmla="*/ 2 w 12"/>
                <a:gd name="T11" fmla="*/ 0 h 9"/>
              </a:gdLst>
              <a:ahLst/>
              <a:cxnLst>
                <a:cxn ang="0">
                  <a:pos x="T0" y="T1"/>
                </a:cxn>
                <a:cxn ang="0">
                  <a:pos x="T2" y="T3"/>
                </a:cxn>
                <a:cxn ang="0">
                  <a:pos x="T4" y="T5"/>
                </a:cxn>
                <a:cxn ang="0">
                  <a:pos x="T6" y="T7"/>
                </a:cxn>
                <a:cxn ang="0">
                  <a:pos x="T8" y="T9"/>
                </a:cxn>
                <a:cxn ang="0">
                  <a:pos x="T10" y="T11"/>
                </a:cxn>
              </a:cxnLst>
              <a:rect l="0" t="0" r="r" b="b"/>
              <a:pathLst>
                <a:path w="12" h="9">
                  <a:moveTo>
                    <a:pt x="2" y="0"/>
                  </a:moveTo>
                  <a:lnTo>
                    <a:pt x="12" y="0"/>
                  </a:lnTo>
                  <a:lnTo>
                    <a:pt x="12" y="9"/>
                  </a:lnTo>
                  <a:lnTo>
                    <a:pt x="6" y="6"/>
                  </a:lnTo>
                  <a:lnTo>
                    <a:pt x="0" y="9"/>
                  </a:lnTo>
                  <a:lnTo>
                    <a:pt x="2" y="0"/>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97" name="Freeform 79"/>
            <p:cNvSpPr>
              <a:spLocks/>
            </p:cNvSpPr>
            <p:nvPr/>
          </p:nvSpPr>
          <p:spPr bwMode="auto">
            <a:xfrm>
              <a:off x="4567" y="2719"/>
              <a:ext cx="8" cy="8"/>
            </a:xfrm>
            <a:custGeom>
              <a:avLst/>
              <a:gdLst>
                <a:gd name="T0" fmla="*/ 2 w 8"/>
                <a:gd name="T1" fmla="*/ 8 h 8"/>
                <a:gd name="T2" fmla="*/ 8 w 8"/>
                <a:gd name="T3" fmla="*/ 8 h 8"/>
                <a:gd name="T4" fmla="*/ 6 w 8"/>
                <a:gd name="T5" fmla="*/ 2 h 8"/>
                <a:gd name="T6" fmla="*/ 2 w 8"/>
                <a:gd name="T7" fmla="*/ 0 h 8"/>
                <a:gd name="T8" fmla="*/ 0 w 8"/>
                <a:gd name="T9" fmla="*/ 2 h 8"/>
                <a:gd name="T10" fmla="*/ 2 w 8"/>
                <a:gd name="T11" fmla="*/ 8 h 8"/>
              </a:gdLst>
              <a:ahLst/>
              <a:cxnLst>
                <a:cxn ang="0">
                  <a:pos x="T0" y="T1"/>
                </a:cxn>
                <a:cxn ang="0">
                  <a:pos x="T2" y="T3"/>
                </a:cxn>
                <a:cxn ang="0">
                  <a:pos x="T4" y="T5"/>
                </a:cxn>
                <a:cxn ang="0">
                  <a:pos x="T6" y="T7"/>
                </a:cxn>
                <a:cxn ang="0">
                  <a:pos x="T8" y="T9"/>
                </a:cxn>
                <a:cxn ang="0">
                  <a:pos x="T10" y="T11"/>
                </a:cxn>
              </a:cxnLst>
              <a:rect l="0" t="0" r="r" b="b"/>
              <a:pathLst>
                <a:path w="8" h="8">
                  <a:moveTo>
                    <a:pt x="2" y="8"/>
                  </a:moveTo>
                  <a:lnTo>
                    <a:pt x="8" y="8"/>
                  </a:lnTo>
                  <a:lnTo>
                    <a:pt x="6" y="2"/>
                  </a:lnTo>
                  <a:lnTo>
                    <a:pt x="2" y="0"/>
                  </a:lnTo>
                  <a:lnTo>
                    <a:pt x="0" y="2"/>
                  </a:lnTo>
                  <a:lnTo>
                    <a:pt x="2" y="8"/>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98" name="Freeform 80"/>
            <p:cNvSpPr>
              <a:spLocks/>
            </p:cNvSpPr>
            <p:nvPr/>
          </p:nvSpPr>
          <p:spPr bwMode="auto">
            <a:xfrm>
              <a:off x="4685" y="2915"/>
              <a:ext cx="12" cy="12"/>
            </a:xfrm>
            <a:custGeom>
              <a:avLst/>
              <a:gdLst>
                <a:gd name="T0" fmla="*/ 8 w 12"/>
                <a:gd name="T1" fmla="*/ 12 h 12"/>
                <a:gd name="T2" fmla="*/ 12 w 12"/>
                <a:gd name="T3" fmla="*/ 0 h 12"/>
                <a:gd name="T4" fmla="*/ 6 w 12"/>
                <a:gd name="T5" fmla="*/ 0 h 12"/>
                <a:gd name="T6" fmla="*/ 3 w 12"/>
                <a:gd name="T7" fmla="*/ 3 h 12"/>
                <a:gd name="T8" fmla="*/ 6 w 12"/>
                <a:gd name="T9" fmla="*/ 8 h 12"/>
                <a:gd name="T10" fmla="*/ 0 w 12"/>
                <a:gd name="T11" fmla="*/ 6 h 12"/>
                <a:gd name="T12" fmla="*/ 0 w 12"/>
                <a:gd name="T13" fmla="*/ 8 h 12"/>
                <a:gd name="T14" fmla="*/ 8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8" y="12"/>
                  </a:moveTo>
                  <a:lnTo>
                    <a:pt x="12" y="0"/>
                  </a:lnTo>
                  <a:lnTo>
                    <a:pt x="6" y="0"/>
                  </a:lnTo>
                  <a:lnTo>
                    <a:pt x="3" y="3"/>
                  </a:lnTo>
                  <a:lnTo>
                    <a:pt x="6" y="8"/>
                  </a:lnTo>
                  <a:lnTo>
                    <a:pt x="0" y="6"/>
                  </a:lnTo>
                  <a:lnTo>
                    <a:pt x="0" y="8"/>
                  </a:lnTo>
                  <a:lnTo>
                    <a:pt x="8" y="12"/>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99" name="Freeform 81"/>
            <p:cNvSpPr>
              <a:spLocks/>
            </p:cNvSpPr>
            <p:nvPr/>
          </p:nvSpPr>
          <p:spPr bwMode="auto">
            <a:xfrm>
              <a:off x="4665" y="2912"/>
              <a:ext cx="20" cy="9"/>
            </a:xfrm>
            <a:custGeom>
              <a:avLst/>
              <a:gdLst>
                <a:gd name="T0" fmla="*/ 11 w 20"/>
                <a:gd name="T1" fmla="*/ 9 h 9"/>
                <a:gd name="T2" fmla="*/ 11 w 20"/>
                <a:gd name="T3" fmla="*/ 6 h 9"/>
                <a:gd name="T4" fmla="*/ 20 w 20"/>
                <a:gd name="T5" fmla="*/ 6 h 9"/>
                <a:gd name="T6" fmla="*/ 11 w 20"/>
                <a:gd name="T7" fmla="*/ 0 h 9"/>
                <a:gd name="T8" fmla="*/ 5 w 20"/>
                <a:gd name="T9" fmla="*/ 3 h 9"/>
                <a:gd name="T10" fmla="*/ 0 w 20"/>
                <a:gd name="T11" fmla="*/ 0 h 9"/>
                <a:gd name="T12" fmla="*/ 0 w 20"/>
                <a:gd name="T13" fmla="*/ 6 h 9"/>
                <a:gd name="T14" fmla="*/ 5 w 20"/>
                <a:gd name="T15" fmla="*/ 6 h 9"/>
                <a:gd name="T16" fmla="*/ 11 w 20"/>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9">
                  <a:moveTo>
                    <a:pt x="11" y="9"/>
                  </a:moveTo>
                  <a:lnTo>
                    <a:pt x="11" y="6"/>
                  </a:lnTo>
                  <a:lnTo>
                    <a:pt x="20" y="6"/>
                  </a:lnTo>
                  <a:lnTo>
                    <a:pt x="11" y="0"/>
                  </a:lnTo>
                  <a:lnTo>
                    <a:pt x="5" y="3"/>
                  </a:lnTo>
                  <a:lnTo>
                    <a:pt x="0" y="0"/>
                  </a:lnTo>
                  <a:lnTo>
                    <a:pt x="0" y="6"/>
                  </a:lnTo>
                  <a:lnTo>
                    <a:pt x="5" y="6"/>
                  </a:lnTo>
                  <a:lnTo>
                    <a:pt x="11" y="9"/>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00" name="Freeform 82"/>
            <p:cNvSpPr>
              <a:spLocks/>
            </p:cNvSpPr>
            <p:nvPr/>
          </p:nvSpPr>
          <p:spPr bwMode="auto">
            <a:xfrm>
              <a:off x="4734" y="2932"/>
              <a:ext cx="26" cy="18"/>
            </a:xfrm>
            <a:custGeom>
              <a:avLst/>
              <a:gdLst>
                <a:gd name="T0" fmla="*/ 20 w 26"/>
                <a:gd name="T1" fmla="*/ 18 h 18"/>
                <a:gd name="T2" fmla="*/ 23 w 26"/>
                <a:gd name="T3" fmla="*/ 14 h 18"/>
                <a:gd name="T4" fmla="*/ 26 w 26"/>
                <a:gd name="T5" fmla="*/ 12 h 18"/>
                <a:gd name="T6" fmla="*/ 23 w 26"/>
                <a:gd name="T7" fmla="*/ 6 h 18"/>
                <a:gd name="T8" fmla="*/ 17 w 26"/>
                <a:gd name="T9" fmla="*/ 6 h 18"/>
                <a:gd name="T10" fmla="*/ 15 w 26"/>
                <a:gd name="T11" fmla="*/ 0 h 18"/>
                <a:gd name="T12" fmla="*/ 9 w 26"/>
                <a:gd name="T13" fmla="*/ 3 h 18"/>
                <a:gd name="T14" fmla="*/ 0 w 26"/>
                <a:gd name="T15" fmla="*/ 3 h 18"/>
                <a:gd name="T16" fmla="*/ 0 w 26"/>
                <a:gd name="T17" fmla="*/ 6 h 18"/>
                <a:gd name="T18" fmla="*/ 5 w 26"/>
                <a:gd name="T19" fmla="*/ 6 h 18"/>
                <a:gd name="T20" fmla="*/ 15 w 26"/>
                <a:gd name="T21" fmla="*/ 12 h 18"/>
                <a:gd name="T22" fmla="*/ 20 w 26"/>
                <a:gd name="T2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18">
                  <a:moveTo>
                    <a:pt x="20" y="18"/>
                  </a:moveTo>
                  <a:lnTo>
                    <a:pt x="23" y="14"/>
                  </a:lnTo>
                  <a:lnTo>
                    <a:pt x="26" y="12"/>
                  </a:lnTo>
                  <a:lnTo>
                    <a:pt x="23" y="6"/>
                  </a:lnTo>
                  <a:lnTo>
                    <a:pt x="17" y="6"/>
                  </a:lnTo>
                  <a:lnTo>
                    <a:pt x="15" y="0"/>
                  </a:lnTo>
                  <a:lnTo>
                    <a:pt x="9" y="3"/>
                  </a:lnTo>
                  <a:lnTo>
                    <a:pt x="0" y="3"/>
                  </a:lnTo>
                  <a:lnTo>
                    <a:pt x="0" y="6"/>
                  </a:lnTo>
                  <a:lnTo>
                    <a:pt x="5" y="6"/>
                  </a:lnTo>
                  <a:lnTo>
                    <a:pt x="15" y="12"/>
                  </a:lnTo>
                  <a:lnTo>
                    <a:pt x="20" y="18"/>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01" name="Freeform 83"/>
            <p:cNvSpPr>
              <a:spLocks/>
            </p:cNvSpPr>
            <p:nvPr/>
          </p:nvSpPr>
          <p:spPr bwMode="auto">
            <a:xfrm>
              <a:off x="4523" y="2808"/>
              <a:ext cx="26" cy="23"/>
            </a:xfrm>
            <a:custGeom>
              <a:avLst/>
              <a:gdLst>
                <a:gd name="T0" fmla="*/ 26 w 26"/>
                <a:gd name="T1" fmla="*/ 23 h 23"/>
                <a:gd name="T2" fmla="*/ 23 w 26"/>
                <a:gd name="T3" fmla="*/ 20 h 23"/>
                <a:gd name="T4" fmla="*/ 26 w 26"/>
                <a:gd name="T5" fmla="*/ 17 h 23"/>
                <a:gd name="T6" fmla="*/ 17 w 26"/>
                <a:gd name="T7" fmla="*/ 14 h 23"/>
                <a:gd name="T8" fmla="*/ 17 w 26"/>
                <a:gd name="T9" fmla="*/ 3 h 23"/>
                <a:gd name="T10" fmla="*/ 15 w 26"/>
                <a:gd name="T11" fmla="*/ 0 h 23"/>
                <a:gd name="T12" fmla="*/ 11 w 26"/>
                <a:gd name="T13" fmla="*/ 0 h 23"/>
                <a:gd name="T14" fmla="*/ 11 w 26"/>
                <a:gd name="T15" fmla="*/ 3 h 23"/>
                <a:gd name="T16" fmla="*/ 9 w 26"/>
                <a:gd name="T17" fmla="*/ 3 h 23"/>
                <a:gd name="T18" fmla="*/ 9 w 26"/>
                <a:gd name="T19" fmla="*/ 0 h 23"/>
                <a:gd name="T20" fmla="*/ 6 w 26"/>
                <a:gd name="T21" fmla="*/ 0 h 23"/>
                <a:gd name="T22" fmla="*/ 6 w 26"/>
                <a:gd name="T23" fmla="*/ 6 h 23"/>
                <a:gd name="T24" fmla="*/ 0 w 26"/>
                <a:gd name="T25" fmla="*/ 6 h 23"/>
                <a:gd name="T26" fmla="*/ 6 w 26"/>
                <a:gd name="T27" fmla="*/ 6 h 23"/>
                <a:gd name="T28" fmla="*/ 11 w 26"/>
                <a:gd name="T29" fmla="*/ 11 h 23"/>
                <a:gd name="T30" fmla="*/ 15 w 26"/>
                <a:gd name="T31" fmla="*/ 20 h 23"/>
                <a:gd name="T32" fmla="*/ 26 w 26"/>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3">
                  <a:moveTo>
                    <a:pt x="26" y="23"/>
                  </a:moveTo>
                  <a:lnTo>
                    <a:pt x="23" y="20"/>
                  </a:lnTo>
                  <a:lnTo>
                    <a:pt x="26" y="17"/>
                  </a:lnTo>
                  <a:lnTo>
                    <a:pt x="17" y="14"/>
                  </a:lnTo>
                  <a:lnTo>
                    <a:pt x="17" y="3"/>
                  </a:lnTo>
                  <a:lnTo>
                    <a:pt x="15" y="0"/>
                  </a:lnTo>
                  <a:lnTo>
                    <a:pt x="11" y="0"/>
                  </a:lnTo>
                  <a:lnTo>
                    <a:pt x="11" y="3"/>
                  </a:lnTo>
                  <a:lnTo>
                    <a:pt x="9" y="3"/>
                  </a:lnTo>
                  <a:lnTo>
                    <a:pt x="9" y="0"/>
                  </a:lnTo>
                  <a:lnTo>
                    <a:pt x="6" y="0"/>
                  </a:lnTo>
                  <a:lnTo>
                    <a:pt x="6" y="6"/>
                  </a:lnTo>
                  <a:lnTo>
                    <a:pt x="0" y="6"/>
                  </a:lnTo>
                  <a:lnTo>
                    <a:pt x="6" y="6"/>
                  </a:lnTo>
                  <a:lnTo>
                    <a:pt x="11" y="11"/>
                  </a:lnTo>
                  <a:lnTo>
                    <a:pt x="15" y="20"/>
                  </a:lnTo>
                  <a:lnTo>
                    <a:pt x="26" y="23"/>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02" name="Freeform 84"/>
            <p:cNvSpPr>
              <a:spLocks/>
            </p:cNvSpPr>
            <p:nvPr/>
          </p:nvSpPr>
          <p:spPr bwMode="auto">
            <a:xfrm>
              <a:off x="4800" y="2918"/>
              <a:ext cx="61" cy="32"/>
            </a:xfrm>
            <a:custGeom>
              <a:avLst/>
              <a:gdLst>
                <a:gd name="T0" fmla="*/ 10 w 61"/>
                <a:gd name="T1" fmla="*/ 32 h 32"/>
                <a:gd name="T2" fmla="*/ 12 w 61"/>
                <a:gd name="T3" fmla="*/ 29 h 32"/>
                <a:gd name="T4" fmla="*/ 15 w 61"/>
                <a:gd name="T5" fmla="*/ 29 h 32"/>
                <a:gd name="T6" fmla="*/ 24 w 61"/>
                <a:gd name="T7" fmla="*/ 20 h 32"/>
                <a:gd name="T8" fmla="*/ 46 w 61"/>
                <a:gd name="T9" fmla="*/ 9 h 32"/>
                <a:gd name="T10" fmla="*/ 52 w 61"/>
                <a:gd name="T11" fmla="*/ 5 h 32"/>
                <a:gd name="T12" fmla="*/ 56 w 61"/>
                <a:gd name="T13" fmla="*/ 5 h 32"/>
                <a:gd name="T14" fmla="*/ 61 w 61"/>
                <a:gd name="T15" fmla="*/ 0 h 32"/>
                <a:gd name="T16" fmla="*/ 44 w 61"/>
                <a:gd name="T17" fmla="*/ 0 h 32"/>
                <a:gd name="T18" fmla="*/ 29 w 61"/>
                <a:gd name="T19" fmla="*/ 5 h 32"/>
                <a:gd name="T20" fmla="*/ 24 w 61"/>
                <a:gd name="T21" fmla="*/ 11 h 32"/>
                <a:gd name="T22" fmla="*/ 15 w 61"/>
                <a:gd name="T23" fmla="*/ 15 h 32"/>
                <a:gd name="T24" fmla="*/ 6 w 61"/>
                <a:gd name="T25" fmla="*/ 20 h 32"/>
                <a:gd name="T26" fmla="*/ 4 w 61"/>
                <a:gd name="T27" fmla="*/ 26 h 32"/>
                <a:gd name="T28" fmla="*/ 0 w 61"/>
                <a:gd name="T29" fmla="*/ 32 h 32"/>
                <a:gd name="T30" fmla="*/ 10 w 61"/>
                <a:gd name="T3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32">
                  <a:moveTo>
                    <a:pt x="10" y="32"/>
                  </a:moveTo>
                  <a:lnTo>
                    <a:pt x="12" y="29"/>
                  </a:lnTo>
                  <a:lnTo>
                    <a:pt x="15" y="29"/>
                  </a:lnTo>
                  <a:lnTo>
                    <a:pt x="24" y="20"/>
                  </a:lnTo>
                  <a:lnTo>
                    <a:pt x="46" y="9"/>
                  </a:lnTo>
                  <a:lnTo>
                    <a:pt x="52" y="5"/>
                  </a:lnTo>
                  <a:lnTo>
                    <a:pt x="56" y="5"/>
                  </a:lnTo>
                  <a:lnTo>
                    <a:pt x="61" y="0"/>
                  </a:lnTo>
                  <a:lnTo>
                    <a:pt x="44" y="0"/>
                  </a:lnTo>
                  <a:lnTo>
                    <a:pt x="29" y="5"/>
                  </a:lnTo>
                  <a:lnTo>
                    <a:pt x="24" y="11"/>
                  </a:lnTo>
                  <a:lnTo>
                    <a:pt x="15" y="15"/>
                  </a:lnTo>
                  <a:lnTo>
                    <a:pt x="6" y="20"/>
                  </a:lnTo>
                  <a:lnTo>
                    <a:pt x="4" y="26"/>
                  </a:lnTo>
                  <a:lnTo>
                    <a:pt x="0" y="32"/>
                  </a:lnTo>
                  <a:lnTo>
                    <a:pt x="10" y="32"/>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03" name="Freeform 85"/>
            <p:cNvSpPr>
              <a:spLocks/>
            </p:cNvSpPr>
            <p:nvPr/>
          </p:nvSpPr>
          <p:spPr bwMode="auto">
            <a:xfrm>
              <a:off x="4745" y="2912"/>
              <a:ext cx="53" cy="15"/>
            </a:xfrm>
            <a:custGeom>
              <a:avLst/>
              <a:gdLst>
                <a:gd name="T0" fmla="*/ 24 w 53"/>
                <a:gd name="T1" fmla="*/ 15 h 15"/>
                <a:gd name="T2" fmla="*/ 26 w 53"/>
                <a:gd name="T3" fmla="*/ 11 h 15"/>
                <a:gd name="T4" fmla="*/ 32 w 53"/>
                <a:gd name="T5" fmla="*/ 15 h 15"/>
                <a:gd name="T6" fmla="*/ 36 w 53"/>
                <a:gd name="T7" fmla="*/ 11 h 15"/>
                <a:gd name="T8" fmla="*/ 47 w 53"/>
                <a:gd name="T9" fmla="*/ 9 h 15"/>
                <a:gd name="T10" fmla="*/ 53 w 53"/>
                <a:gd name="T11" fmla="*/ 3 h 15"/>
                <a:gd name="T12" fmla="*/ 50 w 53"/>
                <a:gd name="T13" fmla="*/ 0 h 15"/>
                <a:gd name="T14" fmla="*/ 47 w 53"/>
                <a:gd name="T15" fmla="*/ 3 h 15"/>
                <a:gd name="T16" fmla="*/ 47 w 53"/>
                <a:gd name="T17" fmla="*/ 6 h 15"/>
                <a:gd name="T18" fmla="*/ 44 w 53"/>
                <a:gd name="T19" fmla="*/ 6 h 15"/>
                <a:gd name="T20" fmla="*/ 41 w 53"/>
                <a:gd name="T21" fmla="*/ 9 h 15"/>
                <a:gd name="T22" fmla="*/ 30 w 53"/>
                <a:gd name="T23" fmla="*/ 6 h 15"/>
                <a:gd name="T24" fmla="*/ 26 w 53"/>
                <a:gd name="T25" fmla="*/ 9 h 15"/>
                <a:gd name="T26" fmla="*/ 21 w 53"/>
                <a:gd name="T27" fmla="*/ 6 h 15"/>
                <a:gd name="T28" fmla="*/ 12 w 53"/>
                <a:gd name="T29" fmla="*/ 3 h 15"/>
                <a:gd name="T30" fmla="*/ 4 w 53"/>
                <a:gd name="T31" fmla="*/ 6 h 15"/>
                <a:gd name="T32" fmla="*/ 0 w 53"/>
                <a:gd name="T33" fmla="*/ 9 h 15"/>
                <a:gd name="T34" fmla="*/ 0 w 53"/>
                <a:gd name="T35" fmla="*/ 11 h 15"/>
                <a:gd name="T36" fmla="*/ 12 w 53"/>
                <a:gd name="T37" fmla="*/ 11 h 15"/>
                <a:gd name="T38" fmla="*/ 15 w 53"/>
                <a:gd name="T39" fmla="*/ 15 h 15"/>
                <a:gd name="T40" fmla="*/ 24 w 53"/>
                <a:gd name="T41"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15">
                  <a:moveTo>
                    <a:pt x="24" y="15"/>
                  </a:moveTo>
                  <a:lnTo>
                    <a:pt x="26" y="11"/>
                  </a:lnTo>
                  <a:lnTo>
                    <a:pt x="32" y="15"/>
                  </a:lnTo>
                  <a:lnTo>
                    <a:pt x="36" y="11"/>
                  </a:lnTo>
                  <a:lnTo>
                    <a:pt x="47" y="9"/>
                  </a:lnTo>
                  <a:lnTo>
                    <a:pt x="53" y="3"/>
                  </a:lnTo>
                  <a:lnTo>
                    <a:pt x="50" y="0"/>
                  </a:lnTo>
                  <a:lnTo>
                    <a:pt x="47" y="3"/>
                  </a:lnTo>
                  <a:lnTo>
                    <a:pt x="47" y="6"/>
                  </a:lnTo>
                  <a:lnTo>
                    <a:pt x="44" y="6"/>
                  </a:lnTo>
                  <a:lnTo>
                    <a:pt x="41" y="9"/>
                  </a:lnTo>
                  <a:lnTo>
                    <a:pt x="30" y="6"/>
                  </a:lnTo>
                  <a:lnTo>
                    <a:pt x="26" y="9"/>
                  </a:lnTo>
                  <a:lnTo>
                    <a:pt x="21" y="6"/>
                  </a:lnTo>
                  <a:lnTo>
                    <a:pt x="12" y="3"/>
                  </a:lnTo>
                  <a:lnTo>
                    <a:pt x="4" y="6"/>
                  </a:lnTo>
                  <a:lnTo>
                    <a:pt x="0" y="9"/>
                  </a:lnTo>
                  <a:lnTo>
                    <a:pt x="0" y="11"/>
                  </a:lnTo>
                  <a:lnTo>
                    <a:pt x="12" y="11"/>
                  </a:lnTo>
                  <a:lnTo>
                    <a:pt x="15" y="15"/>
                  </a:lnTo>
                  <a:lnTo>
                    <a:pt x="24" y="15"/>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04" name="Freeform 86"/>
            <p:cNvSpPr>
              <a:spLocks/>
            </p:cNvSpPr>
            <p:nvPr/>
          </p:nvSpPr>
          <p:spPr bwMode="auto">
            <a:xfrm>
              <a:off x="4867" y="2750"/>
              <a:ext cx="23" cy="50"/>
            </a:xfrm>
            <a:custGeom>
              <a:avLst/>
              <a:gdLst>
                <a:gd name="T0" fmla="*/ 12 w 23"/>
                <a:gd name="T1" fmla="*/ 50 h 50"/>
                <a:gd name="T2" fmla="*/ 8 w 23"/>
                <a:gd name="T3" fmla="*/ 32 h 50"/>
                <a:gd name="T4" fmla="*/ 8 w 23"/>
                <a:gd name="T5" fmla="*/ 29 h 50"/>
                <a:gd name="T6" fmla="*/ 23 w 23"/>
                <a:gd name="T7" fmla="*/ 32 h 50"/>
                <a:gd name="T8" fmla="*/ 12 w 23"/>
                <a:gd name="T9" fmla="*/ 23 h 50"/>
                <a:gd name="T10" fmla="*/ 20 w 23"/>
                <a:gd name="T11" fmla="*/ 18 h 50"/>
                <a:gd name="T12" fmla="*/ 20 w 23"/>
                <a:gd name="T13" fmla="*/ 12 h 50"/>
                <a:gd name="T14" fmla="*/ 12 w 23"/>
                <a:gd name="T15" fmla="*/ 15 h 50"/>
                <a:gd name="T16" fmla="*/ 12 w 23"/>
                <a:gd name="T17" fmla="*/ 18 h 50"/>
                <a:gd name="T18" fmla="*/ 8 w 23"/>
                <a:gd name="T19" fmla="*/ 18 h 50"/>
                <a:gd name="T20" fmla="*/ 6 w 23"/>
                <a:gd name="T21" fmla="*/ 21 h 50"/>
                <a:gd name="T22" fmla="*/ 3 w 23"/>
                <a:gd name="T23" fmla="*/ 18 h 50"/>
                <a:gd name="T24" fmla="*/ 8 w 23"/>
                <a:gd name="T25" fmla="*/ 15 h 50"/>
                <a:gd name="T26" fmla="*/ 6 w 23"/>
                <a:gd name="T27" fmla="*/ 6 h 50"/>
                <a:gd name="T28" fmla="*/ 8 w 23"/>
                <a:gd name="T29" fmla="*/ 0 h 50"/>
                <a:gd name="T30" fmla="*/ 3 w 23"/>
                <a:gd name="T31" fmla="*/ 9 h 50"/>
                <a:gd name="T32" fmla="*/ 0 w 23"/>
                <a:gd name="T33" fmla="*/ 18 h 50"/>
                <a:gd name="T34" fmla="*/ 0 w 23"/>
                <a:gd name="T35" fmla="*/ 23 h 50"/>
                <a:gd name="T36" fmla="*/ 3 w 23"/>
                <a:gd name="T37" fmla="*/ 29 h 50"/>
                <a:gd name="T38" fmla="*/ 3 w 23"/>
                <a:gd name="T39" fmla="*/ 32 h 50"/>
                <a:gd name="T40" fmla="*/ 6 w 23"/>
                <a:gd name="T41" fmla="*/ 40 h 50"/>
                <a:gd name="T42" fmla="*/ 12 w 23"/>
                <a:gd name="T4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50">
                  <a:moveTo>
                    <a:pt x="12" y="50"/>
                  </a:moveTo>
                  <a:lnTo>
                    <a:pt x="8" y="32"/>
                  </a:lnTo>
                  <a:lnTo>
                    <a:pt x="8" y="29"/>
                  </a:lnTo>
                  <a:lnTo>
                    <a:pt x="23" y="32"/>
                  </a:lnTo>
                  <a:lnTo>
                    <a:pt x="12" y="23"/>
                  </a:lnTo>
                  <a:lnTo>
                    <a:pt x="20" y="18"/>
                  </a:lnTo>
                  <a:lnTo>
                    <a:pt x="20" y="12"/>
                  </a:lnTo>
                  <a:lnTo>
                    <a:pt x="12" y="15"/>
                  </a:lnTo>
                  <a:lnTo>
                    <a:pt x="12" y="18"/>
                  </a:lnTo>
                  <a:lnTo>
                    <a:pt x="8" y="18"/>
                  </a:lnTo>
                  <a:lnTo>
                    <a:pt x="6" y="21"/>
                  </a:lnTo>
                  <a:lnTo>
                    <a:pt x="3" y="18"/>
                  </a:lnTo>
                  <a:lnTo>
                    <a:pt x="8" y="15"/>
                  </a:lnTo>
                  <a:lnTo>
                    <a:pt x="6" y="6"/>
                  </a:lnTo>
                  <a:lnTo>
                    <a:pt x="8" y="0"/>
                  </a:lnTo>
                  <a:lnTo>
                    <a:pt x="3" y="9"/>
                  </a:lnTo>
                  <a:lnTo>
                    <a:pt x="0" y="18"/>
                  </a:lnTo>
                  <a:lnTo>
                    <a:pt x="0" y="23"/>
                  </a:lnTo>
                  <a:lnTo>
                    <a:pt x="3" y="29"/>
                  </a:lnTo>
                  <a:lnTo>
                    <a:pt x="3" y="32"/>
                  </a:lnTo>
                  <a:lnTo>
                    <a:pt x="6" y="40"/>
                  </a:lnTo>
                  <a:lnTo>
                    <a:pt x="12" y="50"/>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05" name="Freeform 87"/>
            <p:cNvSpPr>
              <a:spLocks/>
            </p:cNvSpPr>
            <p:nvPr/>
          </p:nvSpPr>
          <p:spPr bwMode="auto">
            <a:xfrm>
              <a:off x="4873" y="2831"/>
              <a:ext cx="46" cy="15"/>
            </a:xfrm>
            <a:custGeom>
              <a:avLst/>
              <a:gdLst>
                <a:gd name="T0" fmla="*/ 46 w 46"/>
                <a:gd name="T1" fmla="*/ 15 h 15"/>
                <a:gd name="T2" fmla="*/ 46 w 46"/>
                <a:gd name="T3" fmla="*/ 9 h 15"/>
                <a:gd name="T4" fmla="*/ 44 w 46"/>
                <a:gd name="T5" fmla="*/ 6 h 15"/>
                <a:gd name="T6" fmla="*/ 38 w 46"/>
                <a:gd name="T7" fmla="*/ 0 h 15"/>
                <a:gd name="T8" fmla="*/ 31 w 46"/>
                <a:gd name="T9" fmla="*/ 0 h 15"/>
                <a:gd name="T10" fmla="*/ 26 w 46"/>
                <a:gd name="T11" fmla="*/ 0 h 15"/>
                <a:gd name="T12" fmla="*/ 23 w 46"/>
                <a:gd name="T13" fmla="*/ 0 h 15"/>
                <a:gd name="T14" fmla="*/ 17 w 46"/>
                <a:gd name="T15" fmla="*/ 0 h 15"/>
                <a:gd name="T16" fmla="*/ 6 w 46"/>
                <a:gd name="T17" fmla="*/ 0 h 15"/>
                <a:gd name="T18" fmla="*/ 0 w 46"/>
                <a:gd name="T19" fmla="*/ 6 h 15"/>
                <a:gd name="T20" fmla="*/ 2 w 46"/>
                <a:gd name="T21" fmla="*/ 9 h 15"/>
                <a:gd name="T22" fmla="*/ 6 w 46"/>
                <a:gd name="T23" fmla="*/ 6 h 15"/>
                <a:gd name="T24" fmla="*/ 12 w 46"/>
                <a:gd name="T25" fmla="*/ 9 h 15"/>
                <a:gd name="T26" fmla="*/ 17 w 46"/>
                <a:gd name="T27" fmla="*/ 6 h 15"/>
                <a:gd name="T28" fmla="*/ 17 w 46"/>
                <a:gd name="T29" fmla="*/ 9 h 15"/>
                <a:gd name="T30" fmla="*/ 26 w 46"/>
                <a:gd name="T31" fmla="*/ 9 h 15"/>
                <a:gd name="T32" fmla="*/ 26 w 46"/>
                <a:gd name="T33" fmla="*/ 6 h 15"/>
                <a:gd name="T34" fmla="*/ 31 w 46"/>
                <a:gd name="T35" fmla="*/ 9 h 15"/>
                <a:gd name="T36" fmla="*/ 46 w 46"/>
                <a:gd name="T3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15">
                  <a:moveTo>
                    <a:pt x="46" y="15"/>
                  </a:moveTo>
                  <a:lnTo>
                    <a:pt x="46" y="9"/>
                  </a:lnTo>
                  <a:lnTo>
                    <a:pt x="44" y="6"/>
                  </a:lnTo>
                  <a:lnTo>
                    <a:pt x="38" y="0"/>
                  </a:lnTo>
                  <a:lnTo>
                    <a:pt x="31" y="0"/>
                  </a:lnTo>
                  <a:lnTo>
                    <a:pt x="26" y="0"/>
                  </a:lnTo>
                  <a:lnTo>
                    <a:pt x="23" y="0"/>
                  </a:lnTo>
                  <a:lnTo>
                    <a:pt x="17" y="0"/>
                  </a:lnTo>
                  <a:lnTo>
                    <a:pt x="6" y="0"/>
                  </a:lnTo>
                  <a:lnTo>
                    <a:pt x="0" y="6"/>
                  </a:lnTo>
                  <a:lnTo>
                    <a:pt x="2" y="9"/>
                  </a:lnTo>
                  <a:lnTo>
                    <a:pt x="6" y="6"/>
                  </a:lnTo>
                  <a:lnTo>
                    <a:pt x="12" y="9"/>
                  </a:lnTo>
                  <a:lnTo>
                    <a:pt x="17" y="6"/>
                  </a:lnTo>
                  <a:lnTo>
                    <a:pt x="17" y="9"/>
                  </a:lnTo>
                  <a:lnTo>
                    <a:pt x="26" y="9"/>
                  </a:lnTo>
                  <a:lnTo>
                    <a:pt x="26" y="6"/>
                  </a:lnTo>
                  <a:lnTo>
                    <a:pt x="31" y="9"/>
                  </a:lnTo>
                  <a:lnTo>
                    <a:pt x="46" y="15"/>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06" name="Freeform 88"/>
            <p:cNvSpPr>
              <a:spLocks/>
            </p:cNvSpPr>
            <p:nvPr/>
          </p:nvSpPr>
          <p:spPr bwMode="auto">
            <a:xfrm>
              <a:off x="4699" y="2912"/>
              <a:ext cx="38" cy="15"/>
            </a:xfrm>
            <a:custGeom>
              <a:avLst/>
              <a:gdLst>
                <a:gd name="T0" fmla="*/ 0 w 38"/>
                <a:gd name="T1" fmla="*/ 9 h 15"/>
                <a:gd name="T2" fmla="*/ 6 w 38"/>
                <a:gd name="T3" fmla="*/ 6 h 15"/>
                <a:gd name="T4" fmla="*/ 12 w 38"/>
                <a:gd name="T5" fmla="*/ 6 h 15"/>
                <a:gd name="T6" fmla="*/ 15 w 38"/>
                <a:gd name="T7" fmla="*/ 9 h 15"/>
                <a:gd name="T8" fmla="*/ 18 w 38"/>
                <a:gd name="T9" fmla="*/ 9 h 15"/>
                <a:gd name="T10" fmla="*/ 21 w 38"/>
                <a:gd name="T11" fmla="*/ 6 h 15"/>
                <a:gd name="T12" fmla="*/ 15 w 38"/>
                <a:gd name="T13" fmla="*/ 3 h 15"/>
                <a:gd name="T14" fmla="*/ 21 w 38"/>
                <a:gd name="T15" fmla="*/ 0 h 15"/>
                <a:gd name="T16" fmla="*/ 23 w 38"/>
                <a:gd name="T17" fmla="*/ 3 h 15"/>
                <a:gd name="T18" fmla="*/ 27 w 38"/>
                <a:gd name="T19" fmla="*/ 3 h 15"/>
                <a:gd name="T20" fmla="*/ 33 w 38"/>
                <a:gd name="T21" fmla="*/ 6 h 15"/>
                <a:gd name="T22" fmla="*/ 35 w 38"/>
                <a:gd name="T23" fmla="*/ 3 h 15"/>
                <a:gd name="T24" fmla="*/ 38 w 38"/>
                <a:gd name="T25" fmla="*/ 11 h 15"/>
                <a:gd name="T26" fmla="*/ 27 w 38"/>
                <a:gd name="T27" fmla="*/ 11 h 15"/>
                <a:gd name="T28" fmla="*/ 27 w 38"/>
                <a:gd name="T29" fmla="*/ 9 h 15"/>
                <a:gd name="T30" fmla="*/ 23 w 38"/>
                <a:gd name="T31" fmla="*/ 9 h 15"/>
                <a:gd name="T32" fmla="*/ 21 w 38"/>
                <a:gd name="T33" fmla="*/ 15 h 15"/>
                <a:gd name="T34" fmla="*/ 15 w 38"/>
                <a:gd name="T35" fmla="*/ 15 h 15"/>
                <a:gd name="T36" fmla="*/ 0 w 38"/>
                <a:gd name="T37" fmla="*/ 15 h 15"/>
                <a:gd name="T38" fmla="*/ 0 w 38"/>
                <a:gd name="T39"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15">
                  <a:moveTo>
                    <a:pt x="0" y="9"/>
                  </a:moveTo>
                  <a:lnTo>
                    <a:pt x="6" y="6"/>
                  </a:lnTo>
                  <a:lnTo>
                    <a:pt x="12" y="6"/>
                  </a:lnTo>
                  <a:lnTo>
                    <a:pt x="15" y="9"/>
                  </a:lnTo>
                  <a:lnTo>
                    <a:pt x="18" y="9"/>
                  </a:lnTo>
                  <a:lnTo>
                    <a:pt x="21" y="6"/>
                  </a:lnTo>
                  <a:lnTo>
                    <a:pt x="15" y="3"/>
                  </a:lnTo>
                  <a:lnTo>
                    <a:pt x="21" y="0"/>
                  </a:lnTo>
                  <a:lnTo>
                    <a:pt x="23" y="3"/>
                  </a:lnTo>
                  <a:lnTo>
                    <a:pt x="27" y="3"/>
                  </a:lnTo>
                  <a:lnTo>
                    <a:pt x="33" y="6"/>
                  </a:lnTo>
                  <a:lnTo>
                    <a:pt x="35" y="3"/>
                  </a:lnTo>
                  <a:lnTo>
                    <a:pt x="38" y="11"/>
                  </a:lnTo>
                  <a:lnTo>
                    <a:pt x="27" y="11"/>
                  </a:lnTo>
                  <a:lnTo>
                    <a:pt x="27" y="9"/>
                  </a:lnTo>
                  <a:lnTo>
                    <a:pt x="23" y="9"/>
                  </a:lnTo>
                  <a:lnTo>
                    <a:pt x="21" y="15"/>
                  </a:lnTo>
                  <a:lnTo>
                    <a:pt x="15" y="15"/>
                  </a:lnTo>
                  <a:lnTo>
                    <a:pt x="0" y="15"/>
                  </a:lnTo>
                  <a:lnTo>
                    <a:pt x="0" y="9"/>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07" name="Freeform 89"/>
            <p:cNvSpPr>
              <a:spLocks/>
            </p:cNvSpPr>
            <p:nvPr/>
          </p:nvSpPr>
          <p:spPr bwMode="auto">
            <a:xfrm>
              <a:off x="4523" y="2877"/>
              <a:ext cx="142" cy="46"/>
            </a:xfrm>
            <a:custGeom>
              <a:avLst/>
              <a:gdLst>
                <a:gd name="T0" fmla="*/ 142 w 142"/>
                <a:gd name="T1" fmla="*/ 46 h 46"/>
                <a:gd name="T2" fmla="*/ 142 w 142"/>
                <a:gd name="T3" fmla="*/ 44 h 46"/>
                <a:gd name="T4" fmla="*/ 139 w 142"/>
                <a:gd name="T5" fmla="*/ 38 h 46"/>
                <a:gd name="T6" fmla="*/ 139 w 142"/>
                <a:gd name="T7" fmla="*/ 32 h 46"/>
                <a:gd name="T8" fmla="*/ 142 w 142"/>
                <a:gd name="T9" fmla="*/ 29 h 46"/>
                <a:gd name="T10" fmla="*/ 136 w 142"/>
                <a:gd name="T11" fmla="*/ 26 h 46"/>
                <a:gd name="T12" fmla="*/ 127 w 142"/>
                <a:gd name="T13" fmla="*/ 26 h 46"/>
                <a:gd name="T14" fmla="*/ 124 w 142"/>
                <a:gd name="T15" fmla="*/ 29 h 46"/>
                <a:gd name="T16" fmla="*/ 116 w 142"/>
                <a:gd name="T17" fmla="*/ 23 h 46"/>
                <a:gd name="T18" fmla="*/ 110 w 142"/>
                <a:gd name="T19" fmla="*/ 15 h 46"/>
                <a:gd name="T20" fmla="*/ 104 w 142"/>
                <a:gd name="T21" fmla="*/ 12 h 46"/>
                <a:gd name="T22" fmla="*/ 95 w 142"/>
                <a:gd name="T23" fmla="*/ 12 h 46"/>
                <a:gd name="T24" fmla="*/ 92 w 142"/>
                <a:gd name="T25" fmla="*/ 12 h 46"/>
                <a:gd name="T26" fmla="*/ 89 w 142"/>
                <a:gd name="T27" fmla="*/ 9 h 46"/>
                <a:gd name="T28" fmla="*/ 83 w 142"/>
                <a:gd name="T29" fmla="*/ 9 h 46"/>
                <a:gd name="T30" fmla="*/ 80 w 142"/>
                <a:gd name="T31" fmla="*/ 15 h 46"/>
                <a:gd name="T32" fmla="*/ 75 w 142"/>
                <a:gd name="T33" fmla="*/ 15 h 46"/>
                <a:gd name="T34" fmla="*/ 52 w 142"/>
                <a:gd name="T35" fmla="*/ 12 h 46"/>
                <a:gd name="T36" fmla="*/ 49 w 142"/>
                <a:gd name="T37" fmla="*/ 3 h 46"/>
                <a:gd name="T38" fmla="*/ 43 w 142"/>
                <a:gd name="T39" fmla="*/ 6 h 46"/>
                <a:gd name="T40" fmla="*/ 40 w 142"/>
                <a:gd name="T41" fmla="*/ 3 h 46"/>
                <a:gd name="T42" fmla="*/ 34 w 142"/>
                <a:gd name="T43" fmla="*/ 0 h 46"/>
                <a:gd name="T44" fmla="*/ 29 w 142"/>
                <a:gd name="T45" fmla="*/ 0 h 46"/>
                <a:gd name="T46" fmla="*/ 29 w 142"/>
                <a:gd name="T47" fmla="*/ 3 h 46"/>
                <a:gd name="T48" fmla="*/ 14 w 142"/>
                <a:gd name="T49" fmla="*/ 0 h 46"/>
                <a:gd name="T50" fmla="*/ 11 w 142"/>
                <a:gd name="T51" fmla="*/ 6 h 46"/>
                <a:gd name="T52" fmla="*/ 6 w 142"/>
                <a:gd name="T53" fmla="*/ 12 h 46"/>
                <a:gd name="T54" fmla="*/ 3 w 142"/>
                <a:gd name="T55" fmla="*/ 12 h 46"/>
                <a:gd name="T56" fmla="*/ 0 w 142"/>
                <a:gd name="T57" fmla="*/ 12 h 46"/>
                <a:gd name="T58" fmla="*/ 9 w 142"/>
                <a:gd name="T59" fmla="*/ 15 h 46"/>
                <a:gd name="T60" fmla="*/ 20 w 142"/>
                <a:gd name="T61" fmla="*/ 17 h 46"/>
                <a:gd name="T62" fmla="*/ 17 w 142"/>
                <a:gd name="T63" fmla="*/ 21 h 46"/>
                <a:gd name="T64" fmla="*/ 34 w 142"/>
                <a:gd name="T65" fmla="*/ 23 h 46"/>
                <a:gd name="T66" fmla="*/ 49 w 142"/>
                <a:gd name="T67" fmla="*/ 29 h 46"/>
                <a:gd name="T68" fmla="*/ 61 w 142"/>
                <a:gd name="T69" fmla="*/ 26 h 46"/>
                <a:gd name="T70" fmla="*/ 78 w 142"/>
                <a:gd name="T71" fmla="*/ 32 h 46"/>
                <a:gd name="T72" fmla="*/ 86 w 142"/>
                <a:gd name="T73" fmla="*/ 35 h 46"/>
                <a:gd name="T74" fmla="*/ 99 w 142"/>
                <a:gd name="T75" fmla="*/ 38 h 46"/>
                <a:gd name="T76" fmla="*/ 104 w 142"/>
                <a:gd name="T77" fmla="*/ 38 h 46"/>
                <a:gd name="T78" fmla="*/ 113 w 142"/>
                <a:gd name="T79" fmla="*/ 41 h 46"/>
                <a:gd name="T80" fmla="*/ 122 w 142"/>
                <a:gd name="T81" fmla="*/ 38 h 46"/>
                <a:gd name="T82" fmla="*/ 133 w 142"/>
                <a:gd name="T83" fmla="*/ 44 h 46"/>
                <a:gd name="T84" fmla="*/ 142 w 142"/>
                <a:gd name="T8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46">
                  <a:moveTo>
                    <a:pt x="142" y="46"/>
                  </a:moveTo>
                  <a:lnTo>
                    <a:pt x="142" y="44"/>
                  </a:lnTo>
                  <a:lnTo>
                    <a:pt x="139" y="38"/>
                  </a:lnTo>
                  <a:lnTo>
                    <a:pt x="139" y="32"/>
                  </a:lnTo>
                  <a:lnTo>
                    <a:pt x="142" y="29"/>
                  </a:lnTo>
                  <a:lnTo>
                    <a:pt x="136" y="26"/>
                  </a:lnTo>
                  <a:lnTo>
                    <a:pt x="127" y="26"/>
                  </a:lnTo>
                  <a:lnTo>
                    <a:pt x="124" y="29"/>
                  </a:lnTo>
                  <a:lnTo>
                    <a:pt x="116" y="23"/>
                  </a:lnTo>
                  <a:lnTo>
                    <a:pt x="110" y="15"/>
                  </a:lnTo>
                  <a:lnTo>
                    <a:pt x="104" y="12"/>
                  </a:lnTo>
                  <a:lnTo>
                    <a:pt x="95" y="12"/>
                  </a:lnTo>
                  <a:lnTo>
                    <a:pt x="92" y="12"/>
                  </a:lnTo>
                  <a:lnTo>
                    <a:pt x="89" y="9"/>
                  </a:lnTo>
                  <a:lnTo>
                    <a:pt x="83" y="9"/>
                  </a:lnTo>
                  <a:lnTo>
                    <a:pt x="80" y="15"/>
                  </a:lnTo>
                  <a:lnTo>
                    <a:pt x="75" y="15"/>
                  </a:lnTo>
                  <a:lnTo>
                    <a:pt x="52" y="12"/>
                  </a:lnTo>
                  <a:lnTo>
                    <a:pt x="49" y="3"/>
                  </a:lnTo>
                  <a:lnTo>
                    <a:pt x="43" y="6"/>
                  </a:lnTo>
                  <a:lnTo>
                    <a:pt x="40" y="3"/>
                  </a:lnTo>
                  <a:lnTo>
                    <a:pt x="34" y="0"/>
                  </a:lnTo>
                  <a:lnTo>
                    <a:pt x="29" y="0"/>
                  </a:lnTo>
                  <a:lnTo>
                    <a:pt x="29" y="3"/>
                  </a:lnTo>
                  <a:lnTo>
                    <a:pt x="14" y="0"/>
                  </a:lnTo>
                  <a:lnTo>
                    <a:pt x="11" y="6"/>
                  </a:lnTo>
                  <a:lnTo>
                    <a:pt x="6" y="12"/>
                  </a:lnTo>
                  <a:lnTo>
                    <a:pt x="3" y="12"/>
                  </a:lnTo>
                  <a:lnTo>
                    <a:pt x="0" y="12"/>
                  </a:lnTo>
                  <a:lnTo>
                    <a:pt x="9" y="15"/>
                  </a:lnTo>
                  <a:lnTo>
                    <a:pt x="20" y="17"/>
                  </a:lnTo>
                  <a:lnTo>
                    <a:pt x="17" y="21"/>
                  </a:lnTo>
                  <a:lnTo>
                    <a:pt x="34" y="23"/>
                  </a:lnTo>
                  <a:lnTo>
                    <a:pt x="49" y="29"/>
                  </a:lnTo>
                  <a:lnTo>
                    <a:pt x="61" y="26"/>
                  </a:lnTo>
                  <a:lnTo>
                    <a:pt x="78" y="32"/>
                  </a:lnTo>
                  <a:lnTo>
                    <a:pt x="86" y="35"/>
                  </a:lnTo>
                  <a:lnTo>
                    <a:pt x="99" y="38"/>
                  </a:lnTo>
                  <a:lnTo>
                    <a:pt x="104" y="38"/>
                  </a:lnTo>
                  <a:lnTo>
                    <a:pt x="113" y="41"/>
                  </a:lnTo>
                  <a:lnTo>
                    <a:pt x="122" y="38"/>
                  </a:lnTo>
                  <a:lnTo>
                    <a:pt x="133" y="44"/>
                  </a:lnTo>
                  <a:lnTo>
                    <a:pt x="142" y="46"/>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08" name="Freeform 90"/>
            <p:cNvSpPr>
              <a:spLocks/>
            </p:cNvSpPr>
            <p:nvPr/>
          </p:nvSpPr>
          <p:spPr bwMode="auto">
            <a:xfrm>
              <a:off x="4370" y="2696"/>
              <a:ext cx="168" cy="181"/>
            </a:xfrm>
            <a:custGeom>
              <a:avLst/>
              <a:gdLst>
                <a:gd name="T0" fmla="*/ 145 w 168"/>
                <a:gd name="T1" fmla="*/ 175 h 181"/>
                <a:gd name="T2" fmla="*/ 153 w 168"/>
                <a:gd name="T3" fmla="*/ 173 h 181"/>
                <a:gd name="T4" fmla="*/ 165 w 168"/>
                <a:gd name="T5" fmla="*/ 156 h 181"/>
                <a:gd name="T6" fmla="*/ 162 w 168"/>
                <a:gd name="T7" fmla="*/ 144 h 181"/>
                <a:gd name="T8" fmla="*/ 165 w 168"/>
                <a:gd name="T9" fmla="*/ 133 h 181"/>
                <a:gd name="T10" fmla="*/ 153 w 168"/>
                <a:gd name="T11" fmla="*/ 123 h 181"/>
                <a:gd name="T12" fmla="*/ 151 w 168"/>
                <a:gd name="T13" fmla="*/ 121 h 181"/>
                <a:gd name="T14" fmla="*/ 141 w 168"/>
                <a:gd name="T15" fmla="*/ 104 h 181"/>
                <a:gd name="T16" fmla="*/ 127 w 168"/>
                <a:gd name="T17" fmla="*/ 98 h 181"/>
                <a:gd name="T18" fmla="*/ 127 w 168"/>
                <a:gd name="T19" fmla="*/ 92 h 181"/>
                <a:gd name="T20" fmla="*/ 130 w 168"/>
                <a:gd name="T21" fmla="*/ 83 h 181"/>
                <a:gd name="T22" fmla="*/ 122 w 168"/>
                <a:gd name="T23" fmla="*/ 83 h 181"/>
                <a:gd name="T24" fmla="*/ 122 w 168"/>
                <a:gd name="T25" fmla="*/ 81 h 181"/>
                <a:gd name="T26" fmla="*/ 110 w 168"/>
                <a:gd name="T27" fmla="*/ 72 h 181"/>
                <a:gd name="T28" fmla="*/ 101 w 168"/>
                <a:gd name="T29" fmla="*/ 63 h 181"/>
                <a:gd name="T30" fmla="*/ 92 w 168"/>
                <a:gd name="T31" fmla="*/ 54 h 181"/>
                <a:gd name="T32" fmla="*/ 84 w 168"/>
                <a:gd name="T33" fmla="*/ 54 h 181"/>
                <a:gd name="T34" fmla="*/ 67 w 168"/>
                <a:gd name="T35" fmla="*/ 37 h 181"/>
                <a:gd name="T36" fmla="*/ 46 w 168"/>
                <a:gd name="T37" fmla="*/ 17 h 181"/>
                <a:gd name="T38" fmla="*/ 23 w 168"/>
                <a:gd name="T39" fmla="*/ 6 h 181"/>
                <a:gd name="T40" fmla="*/ 0 w 168"/>
                <a:gd name="T41" fmla="*/ 0 h 181"/>
                <a:gd name="T42" fmla="*/ 3 w 168"/>
                <a:gd name="T43" fmla="*/ 14 h 181"/>
                <a:gd name="T44" fmla="*/ 26 w 168"/>
                <a:gd name="T45" fmla="*/ 31 h 181"/>
                <a:gd name="T46" fmla="*/ 38 w 168"/>
                <a:gd name="T47" fmla="*/ 43 h 181"/>
                <a:gd name="T48" fmla="*/ 57 w 168"/>
                <a:gd name="T49" fmla="*/ 60 h 181"/>
                <a:gd name="T50" fmla="*/ 63 w 168"/>
                <a:gd name="T51" fmla="*/ 83 h 181"/>
                <a:gd name="T52" fmla="*/ 72 w 168"/>
                <a:gd name="T53" fmla="*/ 92 h 181"/>
                <a:gd name="T54" fmla="*/ 80 w 168"/>
                <a:gd name="T55" fmla="*/ 106 h 181"/>
                <a:gd name="T56" fmla="*/ 90 w 168"/>
                <a:gd name="T57" fmla="*/ 121 h 181"/>
                <a:gd name="T58" fmla="*/ 110 w 168"/>
                <a:gd name="T59" fmla="*/ 144 h 181"/>
                <a:gd name="T60" fmla="*/ 124 w 168"/>
                <a:gd name="T61" fmla="*/ 158 h 181"/>
                <a:gd name="T62" fmla="*/ 136 w 168"/>
                <a:gd name="T63" fmla="*/ 167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81">
                  <a:moveTo>
                    <a:pt x="145" y="181"/>
                  </a:moveTo>
                  <a:lnTo>
                    <a:pt x="145" y="175"/>
                  </a:lnTo>
                  <a:lnTo>
                    <a:pt x="151" y="179"/>
                  </a:lnTo>
                  <a:lnTo>
                    <a:pt x="153" y="173"/>
                  </a:lnTo>
                  <a:lnTo>
                    <a:pt x="162" y="179"/>
                  </a:lnTo>
                  <a:lnTo>
                    <a:pt x="165" y="156"/>
                  </a:lnTo>
                  <a:lnTo>
                    <a:pt x="165" y="147"/>
                  </a:lnTo>
                  <a:lnTo>
                    <a:pt x="162" y="144"/>
                  </a:lnTo>
                  <a:lnTo>
                    <a:pt x="168" y="135"/>
                  </a:lnTo>
                  <a:lnTo>
                    <a:pt x="165" y="133"/>
                  </a:lnTo>
                  <a:lnTo>
                    <a:pt x="159" y="123"/>
                  </a:lnTo>
                  <a:lnTo>
                    <a:pt x="153" y="123"/>
                  </a:lnTo>
                  <a:lnTo>
                    <a:pt x="147" y="127"/>
                  </a:lnTo>
                  <a:lnTo>
                    <a:pt x="151" y="121"/>
                  </a:lnTo>
                  <a:lnTo>
                    <a:pt x="145" y="112"/>
                  </a:lnTo>
                  <a:lnTo>
                    <a:pt x="141" y="104"/>
                  </a:lnTo>
                  <a:lnTo>
                    <a:pt x="133" y="101"/>
                  </a:lnTo>
                  <a:lnTo>
                    <a:pt x="127" y="98"/>
                  </a:lnTo>
                  <a:lnTo>
                    <a:pt x="133" y="92"/>
                  </a:lnTo>
                  <a:lnTo>
                    <a:pt x="127" y="92"/>
                  </a:lnTo>
                  <a:lnTo>
                    <a:pt x="133" y="89"/>
                  </a:lnTo>
                  <a:lnTo>
                    <a:pt x="130" y="83"/>
                  </a:lnTo>
                  <a:lnTo>
                    <a:pt x="127" y="81"/>
                  </a:lnTo>
                  <a:lnTo>
                    <a:pt x="122" y="83"/>
                  </a:lnTo>
                  <a:lnTo>
                    <a:pt x="116" y="83"/>
                  </a:lnTo>
                  <a:lnTo>
                    <a:pt x="122" y="81"/>
                  </a:lnTo>
                  <a:lnTo>
                    <a:pt x="118" y="77"/>
                  </a:lnTo>
                  <a:lnTo>
                    <a:pt x="110" y="72"/>
                  </a:lnTo>
                  <a:lnTo>
                    <a:pt x="104" y="69"/>
                  </a:lnTo>
                  <a:lnTo>
                    <a:pt x="101" y="63"/>
                  </a:lnTo>
                  <a:lnTo>
                    <a:pt x="95" y="63"/>
                  </a:lnTo>
                  <a:lnTo>
                    <a:pt x="92" y="54"/>
                  </a:lnTo>
                  <a:lnTo>
                    <a:pt x="90" y="52"/>
                  </a:lnTo>
                  <a:lnTo>
                    <a:pt x="84" y="54"/>
                  </a:lnTo>
                  <a:lnTo>
                    <a:pt x="75" y="43"/>
                  </a:lnTo>
                  <a:lnTo>
                    <a:pt x="67" y="37"/>
                  </a:lnTo>
                  <a:lnTo>
                    <a:pt x="46" y="23"/>
                  </a:lnTo>
                  <a:lnTo>
                    <a:pt x="46" y="17"/>
                  </a:lnTo>
                  <a:lnTo>
                    <a:pt x="34" y="6"/>
                  </a:lnTo>
                  <a:lnTo>
                    <a:pt x="23" y="6"/>
                  </a:lnTo>
                  <a:lnTo>
                    <a:pt x="9" y="0"/>
                  </a:lnTo>
                  <a:lnTo>
                    <a:pt x="0" y="0"/>
                  </a:lnTo>
                  <a:lnTo>
                    <a:pt x="0" y="6"/>
                  </a:lnTo>
                  <a:lnTo>
                    <a:pt x="3" y="14"/>
                  </a:lnTo>
                  <a:lnTo>
                    <a:pt x="23" y="31"/>
                  </a:lnTo>
                  <a:lnTo>
                    <a:pt x="26" y="31"/>
                  </a:lnTo>
                  <a:lnTo>
                    <a:pt x="34" y="43"/>
                  </a:lnTo>
                  <a:lnTo>
                    <a:pt x="38" y="43"/>
                  </a:lnTo>
                  <a:lnTo>
                    <a:pt x="40" y="52"/>
                  </a:lnTo>
                  <a:lnTo>
                    <a:pt x="57" y="60"/>
                  </a:lnTo>
                  <a:lnTo>
                    <a:pt x="55" y="63"/>
                  </a:lnTo>
                  <a:lnTo>
                    <a:pt x="63" y="83"/>
                  </a:lnTo>
                  <a:lnTo>
                    <a:pt x="69" y="86"/>
                  </a:lnTo>
                  <a:lnTo>
                    <a:pt x="72" y="92"/>
                  </a:lnTo>
                  <a:lnTo>
                    <a:pt x="80" y="104"/>
                  </a:lnTo>
                  <a:lnTo>
                    <a:pt x="80" y="106"/>
                  </a:lnTo>
                  <a:lnTo>
                    <a:pt x="90" y="118"/>
                  </a:lnTo>
                  <a:lnTo>
                    <a:pt x="90" y="121"/>
                  </a:lnTo>
                  <a:lnTo>
                    <a:pt x="98" y="135"/>
                  </a:lnTo>
                  <a:lnTo>
                    <a:pt x="110" y="144"/>
                  </a:lnTo>
                  <a:lnTo>
                    <a:pt x="110" y="150"/>
                  </a:lnTo>
                  <a:lnTo>
                    <a:pt x="124" y="158"/>
                  </a:lnTo>
                  <a:lnTo>
                    <a:pt x="130" y="164"/>
                  </a:lnTo>
                  <a:lnTo>
                    <a:pt x="136" y="167"/>
                  </a:lnTo>
                  <a:lnTo>
                    <a:pt x="145" y="181"/>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09" name="Freeform 91"/>
            <p:cNvSpPr>
              <a:spLocks/>
            </p:cNvSpPr>
            <p:nvPr/>
          </p:nvSpPr>
          <p:spPr bwMode="auto">
            <a:xfrm>
              <a:off x="4922" y="2788"/>
              <a:ext cx="154" cy="145"/>
            </a:xfrm>
            <a:custGeom>
              <a:avLst/>
              <a:gdLst>
                <a:gd name="T0" fmla="*/ 142 w 154"/>
                <a:gd name="T1" fmla="*/ 35 h 145"/>
                <a:gd name="T2" fmla="*/ 104 w 154"/>
                <a:gd name="T3" fmla="*/ 20 h 145"/>
                <a:gd name="T4" fmla="*/ 95 w 154"/>
                <a:gd name="T5" fmla="*/ 31 h 145"/>
                <a:gd name="T6" fmla="*/ 70 w 154"/>
                <a:gd name="T7" fmla="*/ 49 h 145"/>
                <a:gd name="T8" fmla="*/ 58 w 154"/>
                <a:gd name="T9" fmla="*/ 46 h 145"/>
                <a:gd name="T10" fmla="*/ 58 w 154"/>
                <a:gd name="T11" fmla="*/ 41 h 145"/>
                <a:gd name="T12" fmla="*/ 52 w 154"/>
                <a:gd name="T13" fmla="*/ 37 h 145"/>
                <a:gd name="T14" fmla="*/ 46 w 154"/>
                <a:gd name="T15" fmla="*/ 26 h 145"/>
                <a:gd name="T16" fmla="*/ 46 w 154"/>
                <a:gd name="T17" fmla="*/ 12 h 145"/>
                <a:gd name="T18" fmla="*/ 32 w 154"/>
                <a:gd name="T19" fmla="*/ 6 h 145"/>
                <a:gd name="T20" fmla="*/ 12 w 154"/>
                <a:gd name="T21" fmla="*/ 6 h 145"/>
                <a:gd name="T22" fmla="*/ 0 w 154"/>
                <a:gd name="T23" fmla="*/ 14 h 145"/>
                <a:gd name="T24" fmla="*/ 12 w 154"/>
                <a:gd name="T25" fmla="*/ 20 h 145"/>
                <a:gd name="T26" fmla="*/ 18 w 154"/>
                <a:gd name="T27" fmla="*/ 26 h 145"/>
                <a:gd name="T28" fmla="*/ 32 w 154"/>
                <a:gd name="T29" fmla="*/ 31 h 145"/>
                <a:gd name="T30" fmla="*/ 43 w 154"/>
                <a:gd name="T31" fmla="*/ 35 h 145"/>
                <a:gd name="T32" fmla="*/ 38 w 154"/>
                <a:gd name="T33" fmla="*/ 37 h 145"/>
                <a:gd name="T34" fmla="*/ 26 w 154"/>
                <a:gd name="T35" fmla="*/ 41 h 145"/>
                <a:gd name="T36" fmla="*/ 14 w 154"/>
                <a:gd name="T37" fmla="*/ 43 h 145"/>
                <a:gd name="T38" fmla="*/ 26 w 154"/>
                <a:gd name="T39" fmla="*/ 46 h 145"/>
                <a:gd name="T40" fmla="*/ 26 w 154"/>
                <a:gd name="T41" fmla="*/ 55 h 145"/>
                <a:gd name="T42" fmla="*/ 35 w 154"/>
                <a:gd name="T43" fmla="*/ 58 h 145"/>
                <a:gd name="T44" fmla="*/ 41 w 154"/>
                <a:gd name="T45" fmla="*/ 46 h 145"/>
                <a:gd name="T46" fmla="*/ 43 w 154"/>
                <a:gd name="T47" fmla="*/ 46 h 145"/>
                <a:gd name="T48" fmla="*/ 46 w 154"/>
                <a:gd name="T49" fmla="*/ 58 h 145"/>
                <a:gd name="T50" fmla="*/ 49 w 154"/>
                <a:gd name="T51" fmla="*/ 58 h 145"/>
                <a:gd name="T52" fmla="*/ 60 w 154"/>
                <a:gd name="T53" fmla="*/ 58 h 145"/>
                <a:gd name="T54" fmla="*/ 58 w 154"/>
                <a:gd name="T55" fmla="*/ 60 h 145"/>
                <a:gd name="T56" fmla="*/ 75 w 154"/>
                <a:gd name="T57" fmla="*/ 69 h 145"/>
                <a:gd name="T58" fmla="*/ 107 w 154"/>
                <a:gd name="T59" fmla="*/ 87 h 145"/>
                <a:gd name="T60" fmla="*/ 116 w 154"/>
                <a:gd name="T61" fmla="*/ 106 h 145"/>
                <a:gd name="T62" fmla="*/ 121 w 154"/>
                <a:gd name="T63" fmla="*/ 127 h 145"/>
                <a:gd name="T64" fmla="*/ 136 w 154"/>
                <a:gd name="T65" fmla="*/ 127 h 145"/>
                <a:gd name="T66" fmla="*/ 154 w 154"/>
                <a:gd name="T67" fmla="*/ 4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45">
                  <a:moveTo>
                    <a:pt x="154" y="41"/>
                  </a:moveTo>
                  <a:lnTo>
                    <a:pt x="142" y="35"/>
                  </a:lnTo>
                  <a:lnTo>
                    <a:pt x="127" y="31"/>
                  </a:lnTo>
                  <a:lnTo>
                    <a:pt x="104" y="20"/>
                  </a:lnTo>
                  <a:lnTo>
                    <a:pt x="93" y="26"/>
                  </a:lnTo>
                  <a:lnTo>
                    <a:pt x="95" y="31"/>
                  </a:lnTo>
                  <a:lnTo>
                    <a:pt x="81" y="35"/>
                  </a:lnTo>
                  <a:lnTo>
                    <a:pt x="70" y="49"/>
                  </a:lnTo>
                  <a:lnTo>
                    <a:pt x="64" y="52"/>
                  </a:lnTo>
                  <a:lnTo>
                    <a:pt x="58" y="46"/>
                  </a:lnTo>
                  <a:lnTo>
                    <a:pt x="58" y="43"/>
                  </a:lnTo>
                  <a:lnTo>
                    <a:pt x="58" y="41"/>
                  </a:lnTo>
                  <a:lnTo>
                    <a:pt x="55" y="37"/>
                  </a:lnTo>
                  <a:lnTo>
                    <a:pt x="52" y="37"/>
                  </a:lnTo>
                  <a:lnTo>
                    <a:pt x="52" y="41"/>
                  </a:lnTo>
                  <a:lnTo>
                    <a:pt x="46" y="26"/>
                  </a:lnTo>
                  <a:lnTo>
                    <a:pt x="49" y="20"/>
                  </a:lnTo>
                  <a:lnTo>
                    <a:pt x="46" y="12"/>
                  </a:lnTo>
                  <a:lnTo>
                    <a:pt x="43" y="8"/>
                  </a:lnTo>
                  <a:lnTo>
                    <a:pt x="32" y="6"/>
                  </a:lnTo>
                  <a:lnTo>
                    <a:pt x="24" y="0"/>
                  </a:lnTo>
                  <a:lnTo>
                    <a:pt x="12" y="6"/>
                  </a:lnTo>
                  <a:lnTo>
                    <a:pt x="3" y="8"/>
                  </a:lnTo>
                  <a:lnTo>
                    <a:pt x="0" y="14"/>
                  </a:lnTo>
                  <a:lnTo>
                    <a:pt x="0" y="17"/>
                  </a:lnTo>
                  <a:lnTo>
                    <a:pt x="12" y="20"/>
                  </a:lnTo>
                  <a:lnTo>
                    <a:pt x="18" y="23"/>
                  </a:lnTo>
                  <a:lnTo>
                    <a:pt x="18" y="26"/>
                  </a:lnTo>
                  <a:lnTo>
                    <a:pt x="20" y="35"/>
                  </a:lnTo>
                  <a:lnTo>
                    <a:pt x="32" y="31"/>
                  </a:lnTo>
                  <a:lnTo>
                    <a:pt x="41" y="31"/>
                  </a:lnTo>
                  <a:lnTo>
                    <a:pt x="43" y="35"/>
                  </a:lnTo>
                  <a:lnTo>
                    <a:pt x="41" y="37"/>
                  </a:lnTo>
                  <a:lnTo>
                    <a:pt x="38" y="37"/>
                  </a:lnTo>
                  <a:lnTo>
                    <a:pt x="35" y="37"/>
                  </a:lnTo>
                  <a:lnTo>
                    <a:pt x="26" y="41"/>
                  </a:lnTo>
                  <a:lnTo>
                    <a:pt x="20" y="41"/>
                  </a:lnTo>
                  <a:lnTo>
                    <a:pt x="14" y="43"/>
                  </a:lnTo>
                  <a:lnTo>
                    <a:pt x="24" y="43"/>
                  </a:lnTo>
                  <a:lnTo>
                    <a:pt x="26" y="46"/>
                  </a:lnTo>
                  <a:lnTo>
                    <a:pt x="29" y="49"/>
                  </a:lnTo>
                  <a:lnTo>
                    <a:pt x="26" y="55"/>
                  </a:lnTo>
                  <a:lnTo>
                    <a:pt x="29" y="60"/>
                  </a:lnTo>
                  <a:lnTo>
                    <a:pt x="35" y="58"/>
                  </a:lnTo>
                  <a:lnTo>
                    <a:pt x="38" y="52"/>
                  </a:lnTo>
                  <a:lnTo>
                    <a:pt x="41" y="46"/>
                  </a:lnTo>
                  <a:lnTo>
                    <a:pt x="43" y="43"/>
                  </a:lnTo>
                  <a:lnTo>
                    <a:pt x="43" y="46"/>
                  </a:lnTo>
                  <a:lnTo>
                    <a:pt x="41" y="52"/>
                  </a:lnTo>
                  <a:lnTo>
                    <a:pt x="46" y="58"/>
                  </a:lnTo>
                  <a:lnTo>
                    <a:pt x="49" y="55"/>
                  </a:lnTo>
                  <a:lnTo>
                    <a:pt x="49" y="58"/>
                  </a:lnTo>
                  <a:lnTo>
                    <a:pt x="58" y="58"/>
                  </a:lnTo>
                  <a:lnTo>
                    <a:pt x="60" y="58"/>
                  </a:lnTo>
                  <a:lnTo>
                    <a:pt x="60" y="60"/>
                  </a:lnTo>
                  <a:lnTo>
                    <a:pt x="58" y="60"/>
                  </a:lnTo>
                  <a:lnTo>
                    <a:pt x="64" y="66"/>
                  </a:lnTo>
                  <a:lnTo>
                    <a:pt x="75" y="69"/>
                  </a:lnTo>
                  <a:lnTo>
                    <a:pt x="95" y="78"/>
                  </a:lnTo>
                  <a:lnTo>
                    <a:pt x="107" y="87"/>
                  </a:lnTo>
                  <a:lnTo>
                    <a:pt x="116" y="101"/>
                  </a:lnTo>
                  <a:lnTo>
                    <a:pt x="116" y="106"/>
                  </a:lnTo>
                  <a:lnTo>
                    <a:pt x="121" y="118"/>
                  </a:lnTo>
                  <a:lnTo>
                    <a:pt x="121" y="127"/>
                  </a:lnTo>
                  <a:lnTo>
                    <a:pt x="127" y="130"/>
                  </a:lnTo>
                  <a:lnTo>
                    <a:pt x="136" y="127"/>
                  </a:lnTo>
                  <a:lnTo>
                    <a:pt x="150" y="145"/>
                  </a:lnTo>
                  <a:lnTo>
                    <a:pt x="154" y="41"/>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10" name="Freeform 92"/>
            <p:cNvSpPr>
              <a:spLocks/>
            </p:cNvSpPr>
            <p:nvPr/>
          </p:nvSpPr>
          <p:spPr bwMode="auto">
            <a:xfrm>
              <a:off x="4731" y="2756"/>
              <a:ext cx="102" cy="119"/>
            </a:xfrm>
            <a:custGeom>
              <a:avLst/>
              <a:gdLst>
                <a:gd name="T0" fmla="*/ 20 w 102"/>
                <a:gd name="T1" fmla="*/ 115 h 119"/>
                <a:gd name="T2" fmla="*/ 26 w 102"/>
                <a:gd name="T3" fmla="*/ 107 h 119"/>
                <a:gd name="T4" fmla="*/ 26 w 102"/>
                <a:gd name="T5" fmla="*/ 87 h 119"/>
                <a:gd name="T6" fmla="*/ 26 w 102"/>
                <a:gd name="T7" fmla="*/ 75 h 119"/>
                <a:gd name="T8" fmla="*/ 35 w 102"/>
                <a:gd name="T9" fmla="*/ 69 h 119"/>
                <a:gd name="T10" fmla="*/ 35 w 102"/>
                <a:gd name="T11" fmla="*/ 81 h 119"/>
                <a:gd name="T12" fmla="*/ 46 w 102"/>
                <a:gd name="T13" fmla="*/ 92 h 119"/>
                <a:gd name="T14" fmla="*/ 52 w 102"/>
                <a:gd name="T15" fmla="*/ 104 h 119"/>
                <a:gd name="T16" fmla="*/ 58 w 102"/>
                <a:gd name="T17" fmla="*/ 98 h 119"/>
                <a:gd name="T18" fmla="*/ 67 w 102"/>
                <a:gd name="T19" fmla="*/ 92 h 119"/>
                <a:gd name="T20" fmla="*/ 61 w 102"/>
                <a:gd name="T21" fmla="*/ 87 h 119"/>
                <a:gd name="T22" fmla="*/ 58 w 102"/>
                <a:gd name="T23" fmla="*/ 81 h 119"/>
                <a:gd name="T24" fmla="*/ 41 w 102"/>
                <a:gd name="T25" fmla="*/ 58 h 119"/>
                <a:gd name="T26" fmla="*/ 58 w 102"/>
                <a:gd name="T27" fmla="*/ 49 h 119"/>
                <a:gd name="T28" fmla="*/ 73 w 102"/>
                <a:gd name="T29" fmla="*/ 44 h 119"/>
                <a:gd name="T30" fmla="*/ 69 w 102"/>
                <a:gd name="T31" fmla="*/ 38 h 119"/>
                <a:gd name="T32" fmla="*/ 64 w 102"/>
                <a:gd name="T33" fmla="*/ 41 h 119"/>
                <a:gd name="T34" fmla="*/ 52 w 102"/>
                <a:gd name="T35" fmla="*/ 44 h 119"/>
                <a:gd name="T36" fmla="*/ 44 w 102"/>
                <a:gd name="T37" fmla="*/ 41 h 119"/>
                <a:gd name="T38" fmla="*/ 32 w 102"/>
                <a:gd name="T39" fmla="*/ 49 h 119"/>
                <a:gd name="T40" fmla="*/ 23 w 102"/>
                <a:gd name="T41" fmla="*/ 41 h 119"/>
                <a:gd name="T42" fmla="*/ 26 w 102"/>
                <a:gd name="T43" fmla="*/ 21 h 119"/>
                <a:gd name="T44" fmla="*/ 41 w 102"/>
                <a:gd name="T45" fmla="*/ 21 h 119"/>
                <a:gd name="T46" fmla="*/ 55 w 102"/>
                <a:gd name="T47" fmla="*/ 23 h 119"/>
                <a:gd name="T48" fmla="*/ 75 w 102"/>
                <a:gd name="T49" fmla="*/ 23 h 119"/>
                <a:gd name="T50" fmla="*/ 93 w 102"/>
                <a:gd name="T51" fmla="*/ 17 h 119"/>
                <a:gd name="T52" fmla="*/ 102 w 102"/>
                <a:gd name="T53" fmla="*/ 3 h 119"/>
                <a:gd name="T54" fmla="*/ 96 w 102"/>
                <a:gd name="T55" fmla="*/ 6 h 119"/>
                <a:gd name="T56" fmla="*/ 69 w 102"/>
                <a:gd name="T57" fmla="*/ 15 h 119"/>
                <a:gd name="T58" fmla="*/ 44 w 102"/>
                <a:gd name="T59" fmla="*/ 12 h 119"/>
                <a:gd name="T60" fmla="*/ 35 w 102"/>
                <a:gd name="T61" fmla="*/ 9 h 119"/>
                <a:gd name="T62" fmla="*/ 29 w 102"/>
                <a:gd name="T63" fmla="*/ 17 h 119"/>
                <a:gd name="T64" fmla="*/ 23 w 102"/>
                <a:gd name="T65" fmla="*/ 15 h 119"/>
                <a:gd name="T66" fmla="*/ 20 w 102"/>
                <a:gd name="T67" fmla="*/ 29 h 119"/>
                <a:gd name="T68" fmla="*/ 12 w 102"/>
                <a:gd name="T69" fmla="*/ 44 h 119"/>
                <a:gd name="T70" fmla="*/ 12 w 102"/>
                <a:gd name="T71" fmla="*/ 58 h 119"/>
                <a:gd name="T72" fmla="*/ 6 w 102"/>
                <a:gd name="T73" fmla="*/ 69 h 119"/>
                <a:gd name="T74" fmla="*/ 3 w 102"/>
                <a:gd name="T75" fmla="*/ 75 h 119"/>
                <a:gd name="T76" fmla="*/ 12 w 102"/>
                <a:gd name="T77" fmla="*/ 84 h 119"/>
                <a:gd name="T78" fmla="*/ 14 w 102"/>
                <a:gd name="T79" fmla="*/ 102 h 119"/>
                <a:gd name="T80" fmla="*/ 12 w 102"/>
                <a:gd name="T81" fmla="*/ 11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 h="119">
                  <a:moveTo>
                    <a:pt x="18" y="119"/>
                  </a:moveTo>
                  <a:lnTo>
                    <a:pt x="20" y="115"/>
                  </a:lnTo>
                  <a:lnTo>
                    <a:pt x="26" y="119"/>
                  </a:lnTo>
                  <a:lnTo>
                    <a:pt x="26" y="107"/>
                  </a:lnTo>
                  <a:lnTo>
                    <a:pt x="26" y="98"/>
                  </a:lnTo>
                  <a:lnTo>
                    <a:pt x="26" y="87"/>
                  </a:lnTo>
                  <a:lnTo>
                    <a:pt x="26" y="78"/>
                  </a:lnTo>
                  <a:lnTo>
                    <a:pt x="26" y="75"/>
                  </a:lnTo>
                  <a:lnTo>
                    <a:pt x="32" y="73"/>
                  </a:lnTo>
                  <a:lnTo>
                    <a:pt x="35" y="69"/>
                  </a:lnTo>
                  <a:lnTo>
                    <a:pt x="38" y="75"/>
                  </a:lnTo>
                  <a:lnTo>
                    <a:pt x="35" y="81"/>
                  </a:lnTo>
                  <a:lnTo>
                    <a:pt x="35" y="84"/>
                  </a:lnTo>
                  <a:lnTo>
                    <a:pt x="46" y="92"/>
                  </a:lnTo>
                  <a:lnTo>
                    <a:pt x="44" y="104"/>
                  </a:lnTo>
                  <a:lnTo>
                    <a:pt x="52" y="104"/>
                  </a:lnTo>
                  <a:lnTo>
                    <a:pt x="52" y="102"/>
                  </a:lnTo>
                  <a:lnTo>
                    <a:pt x="58" y="98"/>
                  </a:lnTo>
                  <a:lnTo>
                    <a:pt x="67" y="98"/>
                  </a:lnTo>
                  <a:lnTo>
                    <a:pt x="67" y="92"/>
                  </a:lnTo>
                  <a:lnTo>
                    <a:pt x="61" y="92"/>
                  </a:lnTo>
                  <a:lnTo>
                    <a:pt x="61" y="87"/>
                  </a:lnTo>
                  <a:lnTo>
                    <a:pt x="55" y="87"/>
                  </a:lnTo>
                  <a:lnTo>
                    <a:pt x="58" y="81"/>
                  </a:lnTo>
                  <a:lnTo>
                    <a:pt x="58" y="75"/>
                  </a:lnTo>
                  <a:lnTo>
                    <a:pt x="41" y="58"/>
                  </a:lnTo>
                  <a:lnTo>
                    <a:pt x="46" y="58"/>
                  </a:lnTo>
                  <a:lnTo>
                    <a:pt x="58" y="49"/>
                  </a:lnTo>
                  <a:lnTo>
                    <a:pt x="67" y="44"/>
                  </a:lnTo>
                  <a:lnTo>
                    <a:pt x="73" y="44"/>
                  </a:lnTo>
                  <a:lnTo>
                    <a:pt x="75" y="41"/>
                  </a:lnTo>
                  <a:lnTo>
                    <a:pt x="69" y="38"/>
                  </a:lnTo>
                  <a:lnTo>
                    <a:pt x="67" y="38"/>
                  </a:lnTo>
                  <a:lnTo>
                    <a:pt x="64" y="41"/>
                  </a:lnTo>
                  <a:lnTo>
                    <a:pt x="55" y="41"/>
                  </a:lnTo>
                  <a:lnTo>
                    <a:pt x="52" y="44"/>
                  </a:lnTo>
                  <a:lnTo>
                    <a:pt x="50" y="44"/>
                  </a:lnTo>
                  <a:lnTo>
                    <a:pt x="44" y="41"/>
                  </a:lnTo>
                  <a:lnTo>
                    <a:pt x="38" y="49"/>
                  </a:lnTo>
                  <a:lnTo>
                    <a:pt x="32" y="49"/>
                  </a:lnTo>
                  <a:lnTo>
                    <a:pt x="29" y="44"/>
                  </a:lnTo>
                  <a:lnTo>
                    <a:pt x="23" y="41"/>
                  </a:lnTo>
                  <a:lnTo>
                    <a:pt x="23" y="29"/>
                  </a:lnTo>
                  <a:lnTo>
                    <a:pt x="26" y="21"/>
                  </a:lnTo>
                  <a:lnTo>
                    <a:pt x="32" y="21"/>
                  </a:lnTo>
                  <a:lnTo>
                    <a:pt x="41" y="21"/>
                  </a:lnTo>
                  <a:lnTo>
                    <a:pt x="46" y="21"/>
                  </a:lnTo>
                  <a:lnTo>
                    <a:pt x="55" y="23"/>
                  </a:lnTo>
                  <a:lnTo>
                    <a:pt x="69" y="23"/>
                  </a:lnTo>
                  <a:lnTo>
                    <a:pt x="75" y="23"/>
                  </a:lnTo>
                  <a:lnTo>
                    <a:pt x="90" y="23"/>
                  </a:lnTo>
                  <a:lnTo>
                    <a:pt x="93" y="17"/>
                  </a:lnTo>
                  <a:lnTo>
                    <a:pt x="98" y="12"/>
                  </a:lnTo>
                  <a:lnTo>
                    <a:pt x="102" y="3"/>
                  </a:lnTo>
                  <a:lnTo>
                    <a:pt x="98" y="0"/>
                  </a:lnTo>
                  <a:lnTo>
                    <a:pt x="96" y="6"/>
                  </a:lnTo>
                  <a:lnTo>
                    <a:pt x="87" y="15"/>
                  </a:lnTo>
                  <a:lnTo>
                    <a:pt x="69" y="15"/>
                  </a:lnTo>
                  <a:lnTo>
                    <a:pt x="55" y="12"/>
                  </a:lnTo>
                  <a:lnTo>
                    <a:pt x="44" y="12"/>
                  </a:lnTo>
                  <a:lnTo>
                    <a:pt x="44" y="9"/>
                  </a:lnTo>
                  <a:lnTo>
                    <a:pt x="35" y="9"/>
                  </a:lnTo>
                  <a:lnTo>
                    <a:pt x="32" y="15"/>
                  </a:lnTo>
                  <a:lnTo>
                    <a:pt x="29" y="17"/>
                  </a:lnTo>
                  <a:lnTo>
                    <a:pt x="26" y="12"/>
                  </a:lnTo>
                  <a:lnTo>
                    <a:pt x="23" y="15"/>
                  </a:lnTo>
                  <a:lnTo>
                    <a:pt x="20" y="26"/>
                  </a:lnTo>
                  <a:lnTo>
                    <a:pt x="20" y="29"/>
                  </a:lnTo>
                  <a:lnTo>
                    <a:pt x="18" y="41"/>
                  </a:lnTo>
                  <a:lnTo>
                    <a:pt x="12" y="44"/>
                  </a:lnTo>
                  <a:lnTo>
                    <a:pt x="8" y="52"/>
                  </a:lnTo>
                  <a:lnTo>
                    <a:pt x="12" y="58"/>
                  </a:lnTo>
                  <a:lnTo>
                    <a:pt x="8" y="63"/>
                  </a:lnTo>
                  <a:lnTo>
                    <a:pt x="6" y="69"/>
                  </a:lnTo>
                  <a:lnTo>
                    <a:pt x="0" y="73"/>
                  </a:lnTo>
                  <a:lnTo>
                    <a:pt x="3" y="75"/>
                  </a:lnTo>
                  <a:lnTo>
                    <a:pt x="3" y="84"/>
                  </a:lnTo>
                  <a:lnTo>
                    <a:pt x="12" y="84"/>
                  </a:lnTo>
                  <a:lnTo>
                    <a:pt x="12" y="90"/>
                  </a:lnTo>
                  <a:lnTo>
                    <a:pt x="14" y="102"/>
                  </a:lnTo>
                  <a:lnTo>
                    <a:pt x="12" y="110"/>
                  </a:lnTo>
                  <a:lnTo>
                    <a:pt x="12" y="115"/>
                  </a:lnTo>
                  <a:lnTo>
                    <a:pt x="18" y="119"/>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11" name="Freeform 93"/>
            <p:cNvSpPr>
              <a:spLocks/>
            </p:cNvSpPr>
            <p:nvPr/>
          </p:nvSpPr>
          <p:spPr bwMode="auto">
            <a:xfrm>
              <a:off x="4856" y="2301"/>
              <a:ext cx="8" cy="6"/>
            </a:xfrm>
            <a:custGeom>
              <a:avLst/>
              <a:gdLst>
                <a:gd name="T0" fmla="*/ 2 w 8"/>
                <a:gd name="T1" fmla="*/ 6 h 6"/>
                <a:gd name="T2" fmla="*/ 5 w 8"/>
                <a:gd name="T3" fmla="*/ 3 h 6"/>
                <a:gd name="T4" fmla="*/ 8 w 8"/>
                <a:gd name="T5" fmla="*/ 0 h 6"/>
                <a:gd name="T6" fmla="*/ 0 w 8"/>
                <a:gd name="T7" fmla="*/ 3 h 6"/>
                <a:gd name="T8" fmla="*/ 2 w 8"/>
                <a:gd name="T9" fmla="*/ 6 h 6"/>
              </a:gdLst>
              <a:ahLst/>
              <a:cxnLst>
                <a:cxn ang="0">
                  <a:pos x="T0" y="T1"/>
                </a:cxn>
                <a:cxn ang="0">
                  <a:pos x="T2" y="T3"/>
                </a:cxn>
                <a:cxn ang="0">
                  <a:pos x="T4" y="T5"/>
                </a:cxn>
                <a:cxn ang="0">
                  <a:pos x="T6" y="T7"/>
                </a:cxn>
                <a:cxn ang="0">
                  <a:pos x="T8" y="T9"/>
                </a:cxn>
              </a:cxnLst>
              <a:rect l="0" t="0" r="r" b="b"/>
              <a:pathLst>
                <a:path w="8" h="6">
                  <a:moveTo>
                    <a:pt x="2" y="6"/>
                  </a:moveTo>
                  <a:lnTo>
                    <a:pt x="5" y="3"/>
                  </a:lnTo>
                  <a:lnTo>
                    <a:pt x="8" y="0"/>
                  </a:lnTo>
                  <a:lnTo>
                    <a:pt x="0" y="3"/>
                  </a:lnTo>
                  <a:lnTo>
                    <a:pt x="2" y="6"/>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12" name="Freeform 94"/>
            <p:cNvSpPr>
              <a:spLocks/>
            </p:cNvSpPr>
            <p:nvPr/>
          </p:nvSpPr>
          <p:spPr bwMode="auto">
            <a:xfrm>
              <a:off x="4838" y="2332"/>
              <a:ext cx="9" cy="15"/>
            </a:xfrm>
            <a:custGeom>
              <a:avLst/>
              <a:gdLst>
                <a:gd name="T0" fmla="*/ 0 w 9"/>
                <a:gd name="T1" fmla="*/ 15 h 15"/>
                <a:gd name="T2" fmla="*/ 6 w 9"/>
                <a:gd name="T3" fmla="*/ 15 h 15"/>
                <a:gd name="T4" fmla="*/ 3 w 9"/>
                <a:gd name="T5" fmla="*/ 12 h 15"/>
                <a:gd name="T6" fmla="*/ 9 w 9"/>
                <a:gd name="T7" fmla="*/ 0 h 15"/>
                <a:gd name="T8" fmla="*/ 6 w 9"/>
                <a:gd name="T9" fmla="*/ 3 h 15"/>
                <a:gd name="T10" fmla="*/ 3 w 9"/>
                <a:gd name="T11" fmla="*/ 3 h 15"/>
                <a:gd name="T12" fmla="*/ 3 w 9"/>
                <a:gd name="T13" fmla="*/ 6 h 15"/>
                <a:gd name="T14" fmla="*/ 0 w 9"/>
                <a:gd name="T15" fmla="*/ 12 h 15"/>
                <a:gd name="T16" fmla="*/ 0 w 9"/>
                <a:gd name="T1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5">
                  <a:moveTo>
                    <a:pt x="0" y="15"/>
                  </a:moveTo>
                  <a:lnTo>
                    <a:pt x="6" y="15"/>
                  </a:lnTo>
                  <a:lnTo>
                    <a:pt x="3" y="12"/>
                  </a:lnTo>
                  <a:lnTo>
                    <a:pt x="9" y="0"/>
                  </a:lnTo>
                  <a:lnTo>
                    <a:pt x="6" y="3"/>
                  </a:lnTo>
                  <a:lnTo>
                    <a:pt x="3" y="3"/>
                  </a:lnTo>
                  <a:lnTo>
                    <a:pt x="3" y="6"/>
                  </a:lnTo>
                  <a:lnTo>
                    <a:pt x="0" y="12"/>
                  </a:lnTo>
                  <a:lnTo>
                    <a:pt x="0" y="15"/>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13" name="Freeform 95"/>
            <p:cNvSpPr>
              <a:spLocks/>
            </p:cNvSpPr>
            <p:nvPr/>
          </p:nvSpPr>
          <p:spPr bwMode="auto">
            <a:xfrm>
              <a:off x="4948" y="1920"/>
              <a:ext cx="81" cy="98"/>
            </a:xfrm>
            <a:custGeom>
              <a:avLst/>
              <a:gdLst>
                <a:gd name="T0" fmla="*/ 12 w 81"/>
                <a:gd name="T1" fmla="*/ 98 h 98"/>
                <a:gd name="T2" fmla="*/ 15 w 81"/>
                <a:gd name="T3" fmla="*/ 98 h 98"/>
                <a:gd name="T4" fmla="*/ 17 w 81"/>
                <a:gd name="T5" fmla="*/ 93 h 98"/>
                <a:gd name="T6" fmla="*/ 20 w 81"/>
                <a:gd name="T7" fmla="*/ 93 h 98"/>
                <a:gd name="T8" fmla="*/ 23 w 81"/>
                <a:gd name="T9" fmla="*/ 87 h 98"/>
                <a:gd name="T10" fmla="*/ 20 w 81"/>
                <a:gd name="T11" fmla="*/ 87 h 98"/>
                <a:gd name="T12" fmla="*/ 17 w 81"/>
                <a:gd name="T13" fmla="*/ 81 h 98"/>
                <a:gd name="T14" fmla="*/ 9 w 81"/>
                <a:gd name="T15" fmla="*/ 78 h 98"/>
                <a:gd name="T16" fmla="*/ 9 w 81"/>
                <a:gd name="T17" fmla="*/ 75 h 98"/>
                <a:gd name="T18" fmla="*/ 15 w 81"/>
                <a:gd name="T19" fmla="*/ 72 h 98"/>
                <a:gd name="T20" fmla="*/ 17 w 81"/>
                <a:gd name="T21" fmla="*/ 78 h 98"/>
                <a:gd name="T22" fmla="*/ 20 w 81"/>
                <a:gd name="T23" fmla="*/ 72 h 98"/>
                <a:gd name="T24" fmla="*/ 23 w 81"/>
                <a:gd name="T25" fmla="*/ 69 h 98"/>
                <a:gd name="T26" fmla="*/ 32 w 81"/>
                <a:gd name="T27" fmla="*/ 72 h 98"/>
                <a:gd name="T28" fmla="*/ 55 w 81"/>
                <a:gd name="T29" fmla="*/ 81 h 98"/>
                <a:gd name="T30" fmla="*/ 55 w 81"/>
                <a:gd name="T31" fmla="*/ 75 h 98"/>
                <a:gd name="T32" fmla="*/ 55 w 81"/>
                <a:gd name="T33" fmla="*/ 64 h 98"/>
                <a:gd name="T34" fmla="*/ 61 w 81"/>
                <a:gd name="T35" fmla="*/ 58 h 98"/>
                <a:gd name="T36" fmla="*/ 72 w 81"/>
                <a:gd name="T37" fmla="*/ 55 h 98"/>
                <a:gd name="T38" fmla="*/ 75 w 81"/>
                <a:gd name="T39" fmla="*/ 52 h 98"/>
                <a:gd name="T40" fmla="*/ 81 w 81"/>
                <a:gd name="T41" fmla="*/ 49 h 98"/>
                <a:gd name="T42" fmla="*/ 81 w 81"/>
                <a:gd name="T43" fmla="*/ 46 h 98"/>
                <a:gd name="T44" fmla="*/ 75 w 81"/>
                <a:gd name="T45" fmla="*/ 49 h 98"/>
                <a:gd name="T46" fmla="*/ 69 w 81"/>
                <a:gd name="T47" fmla="*/ 37 h 98"/>
                <a:gd name="T48" fmla="*/ 69 w 81"/>
                <a:gd name="T49" fmla="*/ 26 h 98"/>
                <a:gd name="T50" fmla="*/ 67 w 81"/>
                <a:gd name="T51" fmla="*/ 23 h 98"/>
                <a:gd name="T52" fmla="*/ 63 w 81"/>
                <a:gd name="T53" fmla="*/ 35 h 98"/>
                <a:gd name="T54" fmla="*/ 58 w 81"/>
                <a:gd name="T55" fmla="*/ 35 h 98"/>
                <a:gd name="T56" fmla="*/ 52 w 81"/>
                <a:gd name="T57" fmla="*/ 29 h 98"/>
                <a:gd name="T58" fmla="*/ 46 w 81"/>
                <a:gd name="T59" fmla="*/ 29 h 98"/>
                <a:gd name="T60" fmla="*/ 32 w 81"/>
                <a:gd name="T61" fmla="*/ 20 h 98"/>
                <a:gd name="T62" fmla="*/ 17 w 81"/>
                <a:gd name="T63" fmla="*/ 6 h 98"/>
                <a:gd name="T64" fmla="*/ 9 w 81"/>
                <a:gd name="T65" fmla="*/ 0 h 98"/>
                <a:gd name="T66" fmla="*/ 6 w 81"/>
                <a:gd name="T67" fmla="*/ 3 h 98"/>
                <a:gd name="T68" fmla="*/ 12 w 81"/>
                <a:gd name="T69" fmla="*/ 14 h 98"/>
                <a:gd name="T70" fmla="*/ 15 w 81"/>
                <a:gd name="T71" fmla="*/ 32 h 98"/>
                <a:gd name="T72" fmla="*/ 17 w 81"/>
                <a:gd name="T73" fmla="*/ 43 h 98"/>
                <a:gd name="T74" fmla="*/ 15 w 81"/>
                <a:gd name="T75" fmla="*/ 43 h 98"/>
                <a:gd name="T76" fmla="*/ 17 w 81"/>
                <a:gd name="T77" fmla="*/ 55 h 98"/>
                <a:gd name="T78" fmla="*/ 9 w 81"/>
                <a:gd name="T79" fmla="*/ 55 h 98"/>
                <a:gd name="T80" fmla="*/ 3 w 81"/>
                <a:gd name="T81" fmla="*/ 52 h 98"/>
                <a:gd name="T82" fmla="*/ 0 w 81"/>
                <a:gd name="T83" fmla="*/ 55 h 98"/>
                <a:gd name="T84" fmla="*/ 6 w 81"/>
                <a:gd name="T85" fmla="*/ 64 h 98"/>
                <a:gd name="T86" fmla="*/ 0 w 81"/>
                <a:gd name="T87" fmla="*/ 72 h 98"/>
                <a:gd name="T88" fmla="*/ 0 w 81"/>
                <a:gd name="T89" fmla="*/ 81 h 98"/>
                <a:gd name="T90" fmla="*/ 9 w 81"/>
                <a:gd name="T91" fmla="*/ 87 h 98"/>
                <a:gd name="T92" fmla="*/ 9 w 81"/>
                <a:gd name="T93" fmla="*/ 95 h 98"/>
                <a:gd name="T94" fmla="*/ 12 w 81"/>
                <a:gd name="T95"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1" h="98">
                  <a:moveTo>
                    <a:pt x="12" y="98"/>
                  </a:moveTo>
                  <a:lnTo>
                    <a:pt x="15" y="98"/>
                  </a:lnTo>
                  <a:lnTo>
                    <a:pt x="17" y="93"/>
                  </a:lnTo>
                  <a:lnTo>
                    <a:pt x="20" y="93"/>
                  </a:lnTo>
                  <a:lnTo>
                    <a:pt x="23" y="87"/>
                  </a:lnTo>
                  <a:lnTo>
                    <a:pt x="20" y="87"/>
                  </a:lnTo>
                  <a:lnTo>
                    <a:pt x="17" y="81"/>
                  </a:lnTo>
                  <a:lnTo>
                    <a:pt x="9" y="78"/>
                  </a:lnTo>
                  <a:lnTo>
                    <a:pt x="9" y="75"/>
                  </a:lnTo>
                  <a:lnTo>
                    <a:pt x="15" y="72"/>
                  </a:lnTo>
                  <a:lnTo>
                    <a:pt x="17" y="78"/>
                  </a:lnTo>
                  <a:lnTo>
                    <a:pt x="20" y="72"/>
                  </a:lnTo>
                  <a:lnTo>
                    <a:pt x="23" y="69"/>
                  </a:lnTo>
                  <a:lnTo>
                    <a:pt x="32" y="72"/>
                  </a:lnTo>
                  <a:lnTo>
                    <a:pt x="55" y="81"/>
                  </a:lnTo>
                  <a:lnTo>
                    <a:pt x="55" y="75"/>
                  </a:lnTo>
                  <a:lnTo>
                    <a:pt x="55" y="64"/>
                  </a:lnTo>
                  <a:lnTo>
                    <a:pt x="61" y="58"/>
                  </a:lnTo>
                  <a:lnTo>
                    <a:pt x="72" y="55"/>
                  </a:lnTo>
                  <a:lnTo>
                    <a:pt x="75" y="52"/>
                  </a:lnTo>
                  <a:lnTo>
                    <a:pt x="81" y="49"/>
                  </a:lnTo>
                  <a:lnTo>
                    <a:pt x="81" y="46"/>
                  </a:lnTo>
                  <a:lnTo>
                    <a:pt x="75" y="49"/>
                  </a:lnTo>
                  <a:lnTo>
                    <a:pt x="69" y="37"/>
                  </a:lnTo>
                  <a:lnTo>
                    <a:pt x="69" y="26"/>
                  </a:lnTo>
                  <a:lnTo>
                    <a:pt x="67" y="23"/>
                  </a:lnTo>
                  <a:lnTo>
                    <a:pt x="63" y="35"/>
                  </a:lnTo>
                  <a:lnTo>
                    <a:pt x="58" y="35"/>
                  </a:lnTo>
                  <a:lnTo>
                    <a:pt x="52" y="29"/>
                  </a:lnTo>
                  <a:lnTo>
                    <a:pt x="46" y="29"/>
                  </a:lnTo>
                  <a:lnTo>
                    <a:pt x="32" y="20"/>
                  </a:lnTo>
                  <a:lnTo>
                    <a:pt x="17" y="6"/>
                  </a:lnTo>
                  <a:lnTo>
                    <a:pt x="9" y="0"/>
                  </a:lnTo>
                  <a:lnTo>
                    <a:pt x="6" y="3"/>
                  </a:lnTo>
                  <a:lnTo>
                    <a:pt x="12" y="14"/>
                  </a:lnTo>
                  <a:lnTo>
                    <a:pt x="15" y="32"/>
                  </a:lnTo>
                  <a:lnTo>
                    <a:pt x="17" y="43"/>
                  </a:lnTo>
                  <a:lnTo>
                    <a:pt x="15" y="43"/>
                  </a:lnTo>
                  <a:lnTo>
                    <a:pt x="17" y="55"/>
                  </a:lnTo>
                  <a:lnTo>
                    <a:pt x="9" y="55"/>
                  </a:lnTo>
                  <a:lnTo>
                    <a:pt x="3" y="52"/>
                  </a:lnTo>
                  <a:lnTo>
                    <a:pt x="0" y="55"/>
                  </a:lnTo>
                  <a:lnTo>
                    <a:pt x="6" y="64"/>
                  </a:lnTo>
                  <a:lnTo>
                    <a:pt x="0" y="72"/>
                  </a:lnTo>
                  <a:lnTo>
                    <a:pt x="0" y="81"/>
                  </a:lnTo>
                  <a:lnTo>
                    <a:pt x="9" y="87"/>
                  </a:lnTo>
                  <a:lnTo>
                    <a:pt x="9" y="95"/>
                  </a:lnTo>
                  <a:lnTo>
                    <a:pt x="12" y="98"/>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14" name="Freeform 96"/>
            <p:cNvSpPr>
              <a:spLocks/>
            </p:cNvSpPr>
            <p:nvPr/>
          </p:nvSpPr>
          <p:spPr bwMode="auto">
            <a:xfrm>
              <a:off x="4858" y="2015"/>
              <a:ext cx="145" cy="182"/>
            </a:xfrm>
            <a:custGeom>
              <a:avLst/>
              <a:gdLst>
                <a:gd name="T0" fmla="*/ 82 w 145"/>
                <a:gd name="T1" fmla="*/ 167 h 182"/>
                <a:gd name="T2" fmla="*/ 90 w 145"/>
                <a:gd name="T3" fmla="*/ 159 h 182"/>
                <a:gd name="T4" fmla="*/ 84 w 145"/>
                <a:gd name="T5" fmla="*/ 148 h 182"/>
                <a:gd name="T6" fmla="*/ 87 w 145"/>
                <a:gd name="T7" fmla="*/ 153 h 182"/>
                <a:gd name="T8" fmla="*/ 93 w 145"/>
                <a:gd name="T9" fmla="*/ 159 h 182"/>
                <a:gd name="T10" fmla="*/ 107 w 145"/>
                <a:gd name="T11" fmla="*/ 156 h 182"/>
                <a:gd name="T12" fmla="*/ 113 w 145"/>
                <a:gd name="T13" fmla="*/ 144 h 182"/>
                <a:gd name="T14" fmla="*/ 122 w 145"/>
                <a:gd name="T15" fmla="*/ 150 h 182"/>
                <a:gd name="T16" fmla="*/ 124 w 145"/>
                <a:gd name="T17" fmla="*/ 138 h 182"/>
                <a:gd name="T18" fmla="*/ 128 w 145"/>
                <a:gd name="T19" fmla="*/ 138 h 182"/>
                <a:gd name="T20" fmla="*/ 134 w 145"/>
                <a:gd name="T21" fmla="*/ 136 h 182"/>
                <a:gd name="T22" fmla="*/ 139 w 145"/>
                <a:gd name="T23" fmla="*/ 142 h 182"/>
                <a:gd name="T24" fmla="*/ 145 w 145"/>
                <a:gd name="T25" fmla="*/ 130 h 182"/>
                <a:gd name="T26" fmla="*/ 139 w 145"/>
                <a:gd name="T27" fmla="*/ 104 h 182"/>
                <a:gd name="T28" fmla="*/ 134 w 145"/>
                <a:gd name="T29" fmla="*/ 75 h 182"/>
                <a:gd name="T30" fmla="*/ 142 w 145"/>
                <a:gd name="T31" fmla="*/ 73 h 182"/>
                <a:gd name="T32" fmla="*/ 142 w 145"/>
                <a:gd name="T33" fmla="*/ 55 h 182"/>
                <a:gd name="T34" fmla="*/ 139 w 145"/>
                <a:gd name="T35" fmla="*/ 44 h 182"/>
                <a:gd name="T36" fmla="*/ 130 w 145"/>
                <a:gd name="T37" fmla="*/ 23 h 182"/>
                <a:gd name="T38" fmla="*/ 122 w 145"/>
                <a:gd name="T39" fmla="*/ 3 h 182"/>
                <a:gd name="T40" fmla="*/ 113 w 145"/>
                <a:gd name="T41" fmla="*/ 0 h 182"/>
                <a:gd name="T42" fmla="*/ 119 w 145"/>
                <a:gd name="T43" fmla="*/ 9 h 182"/>
                <a:gd name="T44" fmla="*/ 116 w 145"/>
                <a:gd name="T45" fmla="*/ 15 h 182"/>
                <a:gd name="T46" fmla="*/ 110 w 145"/>
                <a:gd name="T47" fmla="*/ 9 h 182"/>
                <a:gd name="T48" fmla="*/ 107 w 145"/>
                <a:gd name="T49" fmla="*/ 17 h 182"/>
                <a:gd name="T50" fmla="*/ 105 w 145"/>
                <a:gd name="T51" fmla="*/ 35 h 182"/>
                <a:gd name="T52" fmla="*/ 107 w 145"/>
                <a:gd name="T53" fmla="*/ 41 h 182"/>
                <a:gd name="T54" fmla="*/ 110 w 145"/>
                <a:gd name="T55" fmla="*/ 55 h 182"/>
                <a:gd name="T56" fmla="*/ 107 w 145"/>
                <a:gd name="T57" fmla="*/ 84 h 182"/>
                <a:gd name="T58" fmla="*/ 99 w 145"/>
                <a:gd name="T59" fmla="*/ 101 h 182"/>
                <a:gd name="T60" fmla="*/ 84 w 145"/>
                <a:gd name="T61" fmla="*/ 110 h 182"/>
                <a:gd name="T62" fmla="*/ 78 w 145"/>
                <a:gd name="T63" fmla="*/ 104 h 182"/>
                <a:gd name="T64" fmla="*/ 82 w 145"/>
                <a:gd name="T65" fmla="*/ 98 h 182"/>
                <a:gd name="T66" fmla="*/ 73 w 145"/>
                <a:gd name="T67" fmla="*/ 98 h 182"/>
                <a:gd name="T68" fmla="*/ 70 w 145"/>
                <a:gd name="T69" fmla="*/ 121 h 182"/>
                <a:gd name="T70" fmla="*/ 73 w 145"/>
                <a:gd name="T71" fmla="*/ 133 h 182"/>
                <a:gd name="T72" fmla="*/ 64 w 145"/>
                <a:gd name="T73" fmla="*/ 138 h 182"/>
                <a:gd name="T74" fmla="*/ 59 w 145"/>
                <a:gd name="T75" fmla="*/ 133 h 182"/>
                <a:gd name="T76" fmla="*/ 35 w 145"/>
                <a:gd name="T77" fmla="*/ 142 h 182"/>
                <a:gd name="T78" fmla="*/ 29 w 145"/>
                <a:gd name="T79" fmla="*/ 142 h 182"/>
                <a:gd name="T80" fmla="*/ 20 w 145"/>
                <a:gd name="T81" fmla="*/ 142 h 182"/>
                <a:gd name="T82" fmla="*/ 17 w 145"/>
                <a:gd name="T83" fmla="*/ 150 h 182"/>
                <a:gd name="T84" fmla="*/ 9 w 145"/>
                <a:gd name="T85" fmla="*/ 162 h 182"/>
                <a:gd name="T86" fmla="*/ 0 w 145"/>
                <a:gd name="T87" fmla="*/ 167 h 182"/>
                <a:gd name="T88" fmla="*/ 9 w 145"/>
                <a:gd name="T89" fmla="*/ 173 h 182"/>
                <a:gd name="T90" fmla="*/ 20 w 145"/>
                <a:gd name="T91" fmla="*/ 177 h 182"/>
                <a:gd name="T92" fmla="*/ 20 w 145"/>
                <a:gd name="T93" fmla="*/ 167 h 182"/>
                <a:gd name="T94" fmla="*/ 23 w 145"/>
                <a:gd name="T95" fmla="*/ 167 h 182"/>
                <a:gd name="T96" fmla="*/ 35 w 145"/>
                <a:gd name="T97" fmla="*/ 165 h 182"/>
                <a:gd name="T98" fmla="*/ 55 w 145"/>
                <a:gd name="T99" fmla="*/ 156 h 182"/>
                <a:gd name="T100" fmla="*/ 67 w 145"/>
                <a:gd name="T101" fmla="*/ 159 h 182"/>
                <a:gd name="T102" fmla="*/ 64 w 145"/>
                <a:gd name="T103" fmla="*/ 171 h 182"/>
                <a:gd name="T104" fmla="*/ 73 w 145"/>
                <a:gd name="T105" fmla="*/ 179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5" h="182">
                  <a:moveTo>
                    <a:pt x="78" y="182"/>
                  </a:moveTo>
                  <a:lnTo>
                    <a:pt x="82" y="167"/>
                  </a:lnTo>
                  <a:lnTo>
                    <a:pt x="90" y="165"/>
                  </a:lnTo>
                  <a:lnTo>
                    <a:pt x="90" y="159"/>
                  </a:lnTo>
                  <a:lnTo>
                    <a:pt x="84" y="156"/>
                  </a:lnTo>
                  <a:lnTo>
                    <a:pt x="84" y="148"/>
                  </a:lnTo>
                  <a:lnTo>
                    <a:pt x="87" y="148"/>
                  </a:lnTo>
                  <a:lnTo>
                    <a:pt x="87" y="153"/>
                  </a:lnTo>
                  <a:lnTo>
                    <a:pt x="95" y="153"/>
                  </a:lnTo>
                  <a:lnTo>
                    <a:pt x="93" y="159"/>
                  </a:lnTo>
                  <a:lnTo>
                    <a:pt x="101" y="153"/>
                  </a:lnTo>
                  <a:lnTo>
                    <a:pt x="107" y="156"/>
                  </a:lnTo>
                  <a:lnTo>
                    <a:pt x="110" y="148"/>
                  </a:lnTo>
                  <a:lnTo>
                    <a:pt x="113" y="144"/>
                  </a:lnTo>
                  <a:lnTo>
                    <a:pt x="119" y="156"/>
                  </a:lnTo>
                  <a:lnTo>
                    <a:pt x="122" y="150"/>
                  </a:lnTo>
                  <a:lnTo>
                    <a:pt x="122" y="142"/>
                  </a:lnTo>
                  <a:lnTo>
                    <a:pt x="124" y="138"/>
                  </a:lnTo>
                  <a:lnTo>
                    <a:pt x="128" y="142"/>
                  </a:lnTo>
                  <a:lnTo>
                    <a:pt x="128" y="138"/>
                  </a:lnTo>
                  <a:lnTo>
                    <a:pt x="128" y="133"/>
                  </a:lnTo>
                  <a:lnTo>
                    <a:pt x="134" y="136"/>
                  </a:lnTo>
                  <a:lnTo>
                    <a:pt x="130" y="148"/>
                  </a:lnTo>
                  <a:lnTo>
                    <a:pt x="139" y="142"/>
                  </a:lnTo>
                  <a:lnTo>
                    <a:pt x="139" y="133"/>
                  </a:lnTo>
                  <a:lnTo>
                    <a:pt x="145" y="130"/>
                  </a:lnTo>
                  <a:lnTo>
                    <a:pt x="139" y="124"/>
                  </a:lnTo>
                  <a:lnTo>
                    <a:pt x="139" y="104"/>
                  </a:lnTo>
                  <a:lnTo>
                    <a:pt x="134" y="84"/>
                  </a:lnTo>
                  <a:lnTo>
                    <a:pt x="134" y="75"/>
                  </a:lnTo>
                  <a:lnTo>
                    <a:pt x="136" y="73"/>
                  </a:lnTo>
                  <a:lnTo>
                    <a:pt x="142" y="73"/>
                  </a:lnTo>
                  <a:lnTo>
                    <a:pt x="136" y="61"/>
                  </a:lnTo>
                  <a:lnTo>
                    <a:pt x="142" y="55"/>
                  </a:lnTo>
                  <a:lnTo>
                    <a:pt x="142" y="44"/>
                  </a:lnTo>
                  <a:lnTo>
                    <a:pt x="139" y="44"/>
                  </a:lnTo>
                  <a:lnTo>
                    <a:pt x="136" y="35"/>
                  </a:lnTo>
                  <a:lnTo>
                    <a:pt x="130" y="23"/>
                  </a:lnTo>
                  <a:lnTo>
                    <a:pt x="124" y="17"/>
                  </a:lnTo>
                  <a:lnTo>
                    <a:pt x="122" y="3"/>
                  </a:lnTo>
                  <a:lnTo>
                    <a:pt x="116" y="3"/>
                  </a:lnTo>
                  <a:lnTo>
                    <a:pt x="113" y="0"/>
                  </a:lnTo>
                  <a:lnTo>
                    <a:pt x="113" y="9"/>
                  </a:lnTo>
                  <a:lnTo>
                    <a:pt x="119" y="9"/>
                  </a:lnTo>
                  <a:lnTo>
                    <a:pt x="119" y="15"/>
                  </a:lnTo>
                  <a:lnTo>
                    <a:pt x="116" y="15"/>
                  </a:lnTo>
                  <a:lnTo>
                    <a:pt x="113" y="17"/>
                  </a:lnTo>
                  <a:lnTo>
                    <a:pt x="110" y="9"/>
                  </a:lnTo>
                  <a:lnTo>
                    <a:pt x="105" y="11"/>
                  </a:lnTo>
                  <a:lnTo>
                    <a:pt x="107" y="17"/>
                  </a:lnTo>
                  <a:lnTo>
                    <a:pt x="105" y="23"/>
                  </a:lnTo>
                  <a:lnTo>
                    <a:pt x="105" y="35"/>
                  </a:lnTo>
                  <a:lnTo>
                    <a:pt x="105" y="38"/>
                  </a:lnTo>
                  <a:lnTo>
                    <a:pt x="107" y="41"/>
                  </a:lnTo>
                  <a:lnTo>
                    <a:pt x="107" y="38"/>
                  </a:lnTo>
                  <a:lnTo>
                    <a:pt x="110" y="55"/>
                  </a:lnTo>
                  <a:lnTo>
                    <a:pt x="107" y="69"/>
                  </a:lnTo>
                  <a:lnTo>
                    <a:pt x="107" y="84"/>
                  </a:lnTo>
                  <a:lnTo>
                    <a:pt x="105" y="84"/>
                  </a:lnTo>
                  <a:lnTo>
                    <a:pt x="99" y="101"/>
                  </a:lnTo>
                  <a:lnTo>
                    <a:pt x="87" y="107"/>
                  </a:lnTo>
                  <a:lnTo>
                    <a:pt x="84" y="110"/>
                  </a:lnTo>
                  <a:lnTo>
                    <a:pt x="82" y="110"/>
                  </a:lnTo>
                  <a:lnTo>
                    <a:pt x="78" y="104"/>
                  </a:lnTo>
                  <a:lnTo>
                    <a:pt x="78" y="101"/>
                  </a:lnTo>
                  <a:lnTo>
                    <a:pt x="82" y="98"/>
                  </a:lnTo>
                  <a:lnTo>
                    <a:pt x="82" y="92"/>
                  </a:lnTo>
                  <a:lnTo>
                    <a:pt x="73" y="98"/>
                  </a:lnTo>
                  <a:lnTo>
                    <a:pt x="76" y="110"/>
                  </a:lnTo>
                  <a:lnTo>
                    <a:pt x="70" y="121"/>
                  </a:lnTo>
                  <a:lnTo>
                    <a:pt x="67" y="127"/>
                  </a:lnTo>
                  <a:lnTo>
                    <a:pt x="73" y="133"/>
                  </a:lnTo>
                  <a:lnTo>
                    <a:pt x="67" y="136"/>
                  </a:lnTo>
                  <a:lnTo>
                    <a:pt x="64" y="138"/>
                  </a:lnTo>
                  <a:lnTo>
                    <a:pt x="61" y="136"/>
                  </a:lnTo>
                  <a:lnTo>
                    <a:pt x="59" y="133"/>
                  </a:lnTo>
                  <a:lnTo>
                    <a:pt x="55" y="136"/>
                  </a:lnTo>
                  <a:lnTo>
                    <a:pt x="35" y="142"/>
                  </a:lnTo>
                  <a:lnTo>
                    <a:pt x="32" y="142"/>
                  </a:lnTo>
                  <a:lnTo>
                    <a:pt x="29" y="142"/>
                  </a:lnTo>
                  <a:lnTo>
                    <a:pt x="29" y="138"/>
                  </a:lnTo>
                  <a:lnTo>
                    <a:pt x="20" y="142"/>
                  </a:lnTo>
                  <a:lnTo>
                    <a:pt x="23" y="148"/>
                  </a:lnTo>
                  <a:lnTo>
                    <a:pt x="17" y="150"/>
                  </a:lnTo>
                  <a:lnTo>
                    <a:pt x="15" y="159"/>
                  </a:lnTo>
                  <a:lnTo>
                    <a:pt x="9" y="162"/>
                  </a:lnTo>
                  <a:lnTo>
                    <a:pt x="6" y="165"/>
                  </a:lnTo>
                  <a:lnTo>
                    <a:pt x="0" y="167"/>
                  </a:lnTo>
                  <a:lnTo>
                    <a:pt x="0" y="177"/>
                  </a:lnTo>
                  <a:lnTo>
                    <a:pt x="9" y="173"/>
                  </a:lnTo>
                  <a:lnTo>
                    <a:pt x="15" y="173"/>
                  </a:lnTo>
                  <a:lnTo>
                    <a:pt x="20" y="177"/>
                  </a:lnTo>
                  <a:lnTo>
                    <a:pt x="20" y="173"/>
                  </a:lnTo>
                  <a:lnTo>
                    <a:pt x="20" y="167"/>
                  </a:lnTo>
                  <a:lnTo>
                    <a:pt x="20" y="165"/>
                  </a:lnTo>
                  <a:lnTo>
                    <a:pt x="23" y="167"/>
                  </a:lnTo>
                  <a:lnTo>
                    <a:pt x="23" y="171"/>
                  </a:lnTo>
                  <a:lnTo>
                    <a:pt x="35" y="165"/>
                  </a:lnTo>
                  <a:lnTo>
                    <a:pt x="49" y="159"/>
                  </a:lnTo>
                  <a:lnTo>
                    <a:pt x="55" y="156"/>
                  </a:lnTo>
                  <a:lnTo>
                    <a:pt x="64" y="156"/>
                  </a:lnTo>
                  <a:lnTo>
                    <a:pt x="67" y="159"/>
                  </a:lnTo>
                  <a:lnTo>
                    <a:pt x="64" y="165"/>
                  </a:lnTo>
                  <a:lnTo>
                    <a:pt x="64" y="171"/>
                  </a:lnTo>
                  <a:lnTo>
                    <a:pt x="64" y="173"/>
                  </a:lnTo>
                  <a:lnTo>
                    <a:pt x="73" y="179"/>
                  </a:lnTo>
                  <a:lnTo>
                    <a:pt x="78" y="182"/>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15" name="Freeform 97"/>
            <p:cNvSpPr>
              <a:spLocks/>
            </p:cNvSpPr>
            <p:nvPr/>
          </p:nvSpPr>
          <p:spPr bwMode="auto">
            <a:xfrm>
              <a:off x="4810" y="2623"/>
              <a:ext cx="11" cy="9"/>
            </a:xfrm>
            <a:custGeom>
              <a:avLst/>
              <a:gdLst>
                <a:gd name="T0" fmla="*/ 8 w 11"/>
                <a:gd name="T1" fmla="*/ 9 h 9"/>
                <a:gd name="T2" fmla="*/ 11 w 11"/>
                <a:gd name="T3" fmla="*/ 4 h 9"/>
                <a:gd name="T4" fmla="*/ 8 w 11"/>
                <a:gd name="T5" fmla="*/ 0 h 9"/>
                <a:gd name="T6" fmla="*/ 2 w 11"/>
                <a:gd name="T7" fmla="*/ 4 h 9"/>
                <a:gd name="T8" fmla="*/ 0 w 11"/>
                <a:gd name="T9" fmla="*/ 6 h 9"/>
                <a:gd name="T10" fmla="*/ 8 w 11"/>
                <a:gd name="T11" fmla="*/ 9 h 9"/>
              </a:gdLst>
              <a:ahLst/>
              <a:cxnLst>
                <a:cxn ang="0">
                  <a:pos x="T0" y="T1"/>
                </a:cxn>
                <a:cxn ang="0">
                  <a:pos x="T2" y="T3"/>
                </a:cxn>
                <a:cxn ang="0">
                  <a:pos x="T4" y="T5"/>
                </a:cxn>
                <a:cxn ang="0">
                  <a:pos x="T6" y="T7"/>
                </a:cxn>
                <a:cxn ang="0">
                  <a:pos x="T8" y="T9"/>
                </a:cxn>
                <a:cxn ang="0">
                  <a:pos x="T10" y="T11"/>
                </a:cxn>
              </a:cxnLst>
              <a:rect l="0" t="0" r="r" b="b"/>
              <a:pathLst>
                <a:path w="11" h="9">
                  <a:moveTo>
                    <a:pt x="8" y="9"/>
                  </a:moveTo>
                  <a:lnTo>
                    <a:pt x="11" y="4"/>
                  </a:lnTo>
                  <a:lnTo>
                    <a:pt x="8" y="0"/>
                  </a:lnTo>
                  <a:lnTo>
                    <a:pt x="2" y="4"/>
                  </a:lnTo>
                  <a:lnTo>
                    <a:pt x="0" y="6"/>
                  </a:lnTo>
                  <a:lnTo>
                    <a:pt x="8" y="9"/>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16" name="Freeform 98"/>
            <p:cNvSpPr>
              <a:spLocks/>
            </p:cNvSpPr>
            <p:nvPr/>
          </p:nvSpPr>
          <p:spPr bwMode="auto">
            <a:xfrm>
              <a:off x="4800" y="2606"/>
              <a:ext cx="10" cy="26"/>
            </a:xfrm>
            <a:custGeom>
              <a:avLst/>
              <a:gdLst>
                <a:gd name="T0" fmla="*/ 4 w 10"/>
                <a:gd name="T1" fmla="*/ 26 h 26"/>
                <a:gd name="T2" fmla="*/ 6 w 10"/>
                <a:gd name="T3" fmla="*/ 17 h 26"/>
                <a:gd name="T4" fmla="*/ 10 w 10"/>
                <a:gd name="T5" fmla="*/ 15 h 26"/>
                <a:gd name="T6" fmla="*/ 10 w 10"/>
                <a:gd name="T7" fmla="*/ 0 h 26"/>
                <a:gd name="T8" fmla="*/ 6 w 10"/>
                <a:gd name="T9" fmla="*/ 12 h 26"/>
                <a:gd name="T10" fmla="*/ 0 w 10"/>
                <a:gd name="T11" fmla="*/ 26 h 26"/>
                <a:gd name="T12" fmla="*/ 4 w 10"/>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10" h="26">
                  <a:moveTo>
                    <a:pt x="4" y="26"/>
                  </a:moveTo>
                  <a:lnTo>
                    <a:pt x="6" y="17"/>
                  </a:lnTo>
                  <a:lnTo>
                    <a:pt x="10" y="15"/>
                  </a:lnTo>
                  <a:lnTo>
                    <a:pt x="10" y="0"/>
                  </a:lnTo>
                  <a:lnTo>
                    <a:pt x="6" y="12"/>
                  </a:lnTo>
                  <a:lnTo>
                    <a:pt x="0" y="26"/>
                  </a:lnTo>
                  <a:lnTo>
                    <a:pt x="4" y="26"/>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17" name="Freeform 99"/>
            <p:cNvSpPr>
              <a:spLocks/>
            </p:cNvSpPr>
            <p:nvPr/>
          </p:nvSpPr>
          <p:spPr bwMode="auto">
            <a:xfrm>
              <a:off x="4812" y="2583"/>
              <a:ext cx="23" cy="26"/>
            </a:xfrm>
            <a:custGeom>
              <a:avLst/>
              <a:gdLst>
                <a:gd name="T0" fmla="*/ 23 w 23"/>
                <a:gd name="T1" fmla="*/ 26 h 26"/>
                <a:gd name="T2" fmla="*/ 17 w 23"/>
                <a:gd name="T3" fmla="*/ 11 h 26"/>
                <a:gd name="T4" fmla="*/ 20 w 23"/>
                <a:gd name="T5" fmla="*/ 6 h 26"/>
                <a:gd name="T6" fmla="*/ 17 w 23"/>
                <a:gd name="T7" fmla="*/ 3 h 26"/>
                <a:gd name="T8" fmla="*/ 15 w 23"/>
                <a:gd name="T9" fmla="*/ 0 h 26"/>
                <a:gd name="T10" fmla="*/ 0 w 23"/>
                <a:gd name="T11" fmla="*/ 3 h 26"/>
                <a:gd name="T12" fmla="*/ 6 w 23"/>
                <a:gd name="T13" fmla="*/ 11 h 26"/>
                <a:gd name="T14" fmla="*/ 12 w 23"/>
                <a:gd name="T15" fmla="*/ 15 h 26"/>
                <a:gd name="T16" fmla="*/ 17 w 23"/>
                <a:gd name="T17" fmla="*/ 23 h 26"/>
                <a:gd name="T18" fmla="*/ 23 w 23"/>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6">
                  <a:moveTo>
                    <a:pt x="23" y="26"/>
                  </a:moveTo>
                  <a:lnTo>
                    <a:pt x="17" y="11"/>
                  </a:lnTo>
                  <a:lnTo>
                    <a:pt x="20" y="6"/>
                  </a:lnTo>
                  <a:lnTo>
                    <a:pt x="17" y="3"/>
                  </a:lnTo>
                  <a:lnTo>
                    <a:pt x="15" y="0"/>
                  </a:lnTo>
                  <a:lnTo>
                    <a:pt x="0" y="3"/>
                  </a:lnTo>
                  <a:lnTo>
                    <a:pt x="6" y="11"/>
                  </a:lnTo>
                  <a:lnTo>
                    <a:pt x="12" y="15"/>
                  </a:lnTo>
                  <a:lnTo>
                    <a:pt x="17" y="23"/>
                  </a:lnTo>
                  <a:lnTo>
                    <a:pt x="23" y="26"/>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18" name="Freeform 100"/>
            <p:cNvSpPr>
              <a:spLocks/>
            </p:cNvSpPr>
            <p:nvPr/>
          </p:nvSpPr>
          <p:spPr bwMode="auto">
            <a:xfrm>
              <a:off x="4778" y="2594"/>
              <a:ext cx="17" cy="27"/>
            </a:xfrm>
            <a:custGeom>
              <a:avLst/>
              <a:gdLst>
                <a:gd name="T0" fmla="*/ 0 w 17"/>
                <a:gd name="T1" fmla="*/ 9 h 27"/>
                <a:gd name="T2" fmla="*/ 0 w 17"/>
                <a:gd name="T3" fmla="*/ 0 h 27"/>
                <a:gd name="T4" fmla="*/ 5 w 17"/>
                <a:gd name="T5" fmla="*/ 0 h 27"/>
                <a:gd name="T6" fmla="*/ 9 w 17"/>
                <a:gd name="T7" fmla="*/ 6 h 27"/>
                <a:gd name="T8" fmla="*/ 11 w 17"/>
                <a:gd name="T9" fmla="*/ 4 h 27"/>
                <a:gd name="T10" fmla="*/ 17 w 17"/>
                <a:gd name="T11" fmla="*/ 6 h 27"/>
                <a:gd name="T12" fmla="*/ 17 w 17"/>
                <a:gd name="T13" fmla="*/ 12 h 27"/>
                <a:gd name="T14" fmla="*/ 14 w 17"/>
                <a:gd name="T15" fmla="*/ 15 h 27"/>
                <a:gd name="T16" fmla="*/ 0 w 17"/>
                <a:gd name="T17" fmla="*/ 27 h 27"/>
                <a:gd name="T18" fmla="*/ 0 w 17"/>
                <a:gd name="T19"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27">
                  <a:moveTo>
                    <a:pt x="0" y="9"/>
                  </a:moveTo>
                  <a:lnTo>
                    <a:pt x="0" y="0"/>
                  </a:lnTo>
                  <a:lnTo>
                    <a:pt x="5" y="0"/>
                  </a:lnTo>
                  <a:lnTo>
                    <a:pt x="9" y="6"/>
                  </a:lnTo>
                  <a:lnTo>
                    <a:pt x="11" y="4"/>
                  </a:lnTo>
                  <a:lnTo>
                    <a:pt x="17" y="6"/>
                  </a:lnTo>
                  <a:lnTo>
                    <a:pt x="17" y="12"/>
                  </a:lnTo>
                  <a:lnTo>
                    <a:pt x="14" y="15"/>
                  </a:lnTo>
                  <a:lnTo>
                    <a:pt x="0" y="27"/>
                  </a:lnTo>
                  <a:lnTo>
                    <a:pt x="0" y="9"/>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19" name="Freeform 101"/>
            <p:cNvSpPr>
              <a:spLocks/>
            </p:cNvSpPr>
            <p:nvPr/>
          </p:nvSpPr>
          <p:spPr bwMode="auto">
            <a:xfrm>
              <a:off x="4815" y="2600"/>
              <a:ext cx="15" cy="23"/>
            </a:xfrm>
            <a:custGeom>
              <a:avLst/>
              <a:gdLst>
                <a:gd name="T0" fmla="*/ 12 w 15"/>
                <a:gd name="T1" fmla="*/ 23 h 23"/>
                <a:gd name="T2" fmla="*/ 15 w 15"/>
                <a:gd name="T3" fmla="*/ 21 h 23"/>
                <a:gd name="T4" fmla="*/ 9 w 15"/>
                <a:gd name="T5" fmla="*/ 9 h 23"/>
                <a:gd name="T6" fmla="*/ 9 w 15"/>
                <a:gd name="T7" fmla="*/ 3 h 23"/>
                <a:gd name="T8" fmla="*/ 3 w 15"/>
                <a:gd name="T9" fmla="*/ 3 h 23"/>
                <a:gd name="T10" fmla="*/ 0 w 15"/>
                <a:gd name="T11" fmla="*/ 0 h 23"/>
                <a:gd name="T12" fmla="*/ 3 w 15"/>
                <a:gd name="T13" fmla="*/ 9 h 23"/>
                <a:gd name="T14" fmla="*/ 6 w 15"/>
                <a:gd name="T15" fmla="*/ 9 h 23"/>
                <a:gd name="T16" fmla="*/ 12 w 15"/>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3">
                  <a:moveTo>
                    <a:pt x="12" y="23"/>
                  </a:moveTo>
                  <a:lnTo>
                    <a:pt x="15" y="21"/>
                  </a:lnTo>
                  <a:lnTo>
                    <a:pt x="9" y="9"/>
                  </a:lnTo>
                  <a:lnTo>
                    <a:pt x="9" y="3"/>
                  </a:lnTo>
                  <a:lnTo>
                    <a:pt x="3" y="3"/>
                  </a:lnTo>
                  <a:lnTo>
                    <a:pt x="0" y="0"/>
                  </a:lnTo>
                  <a:lnTo>
                    <a:pt x="3" y="9"/>
                  </a:lnTo>
                  <a:lnTo>
                    <a:pt x="6" y="9"/>
                  </a:lnTo>
                  <a:lnTo>
                    <a:pt x="12" y="23"/>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20" name="Freeform 102"/>
            <p:cNvSpPr>
              <a:spLocks/>
            </p:cNvSpPr>
            <p:nvPr/>
          </p:nvSpPr>
          <p:spPr bwMode="auto">
            <a:xfrm>
              <a:off x="4786" y="2609"/>
              <a:ext cx="18" cy="32"/>
            </a:xfrm>
            <a:custGeom>
              <a:avLst/>
              <a:gdLst>
                <a:gd name="T0" fmla="*/ 12 w 18"/>
                <a:gd name="T1" fmla="*/ 32 h 32"/>
                <a:gd name="T2" fmla="*/ 14 w 18"/>
                <a:gd name="T3" fmla="*/ 32 h 32"/>
                <a:gd name="T4" fmla="*/ 12 w 18"/>
                <a:gd name="T5" fmla="*/ 23 h 32"/>
                <a:gd name="T6" fmla="*/ 14 w 18"/>
                <a:gd name="T7" fmla="*/ 12 h 32"/>
                <a:gd name="T8" fmla="*/ 18 w 18"/>
                <a:gd name="T9" fmla="*/ 3 h 32"/>
                <a:gd name="T10" fmla="*/ 14 w 18"/>
                <a:gd name="T11" fmla="*/ 0 h 32"/>
                <a:gd name="T12" fmla="*/ 12 w 18"/>
                <a:gd name="T13" fmla="*/ 3 h 32"/>
                <a:gd name="T14" fmla="*/ 6 w 18"/>
                <a:gd name="T15" fmla="*/ 14 h 32"/>
                <a:gd name="T16" fmla="*/ 0 w 18"/>
                <a:gd name="T17" fmla="*/ 18 h 32"/>
                <a:gd name="T18" fmla="*/ 3 w 18"/>
                <a:gd name="T19" fmla="*/ 26 h 32"/>
                <a:gd name="T20" fmla="*/ 6 w 18"/>
                <a:gd name="T21" fmla="*/ 26 h 32"/>
                <a:gd name="T22" fmla="*/ 12 w 18"/>
                <a:gd name="T2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32">
                  <a:moveTo>
                    <a:pt x="12" y="32"/>
                  </a:moveTo>
                  <a:lnTo>
                    <a:pt x="14" y="32"/>
                  </a:lnTo>
                  <a:lnTo>
                    <a:pt x="12" y="23"/>
                  </a:lnTo>
                  <a:lnTo>
                    <a:pt x="14" y="12"/>
                  </a:lnTo>
                  <a:lnTo>
                    <a:pt x="18" y="3"/>
                  </a:lnTo>
                  <a:lnTo>
                    <a:pt x="14" y="0"/>
                  </a:lnTo>
                  <a:lnTo>
                    <a:pt x="12" y="3"/>
                  </a:lnTo>
                  <a:lnTo>
                    <a:pt x="6" y="14"/>
                  </a:lnTo>
                  <a:lnTo>
                    <a:pt x="0" y="18"/>
                  </a:lnTo>
                  <a:lnTo>
                    <a:pt x="3" y="26"/>
                  </a:lnTo>
                  <a:lnTo>
                    <a:pt x="6" y="26"/>
                  </a:lnTo>
                  <a:lnTo>
                    <a:pt x="12" y="32"/>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21" name="Freeform 103"/>
            <p:cNvSpPr>
              <a:spLocks/>
            </p:cNvSpPr>
            <p:nvPr/>
          </p:nvSpPr>
          <p:spPr bwMode="auto">
            <a:xfrm>
              <a:off x="4705" y="2600"/>
              <a:ext cx="38" cy="49"/>
            </a:xfrm>
            <a:custGeom>
              <a:avLst/>
              <a:gdLst>
                <a:gd name="T0" fmla="*/ 9 w 38"/>
                <a:gd name="T1" fmla="*/ 40 h 49"/>
                <a:gd name="T2" fmla="*/ 15 w 38"/>
                <a:gd name="T3" fmla="*/ 38 h 49"/>
                <a:gd name="T4" fmla="*/ 21 w 38"/>
                <a:gd name="T5" fmla="*/ 26 h 49"/>
                <a:gd name="T6" fmla="*/ 27 w 38"/>
                <a:gd name="T7" fmla="*/ 21 h 49"/>
                <a:gd name="T8" fmla="*/ 32 w 38"/>
                <a:gd name="T9" fmla="*/ 18 h 49"/>
                <a:gd name="T10" fmla="*/ 32 w 38"/>
                <a:gd name="T11" fmla="*/ 9 h 49"/>
                <a:gd name="T12" fmla="*/ 35 w 38"/>
                <a:gd name="T13" fmla="*/ 0 h 49"/>
                <a:gd name="T14" fmla="*/ 35 w 38"/>
                <a:gd name="T15" fmla="*/ 6 h 49"/>
                <a:gd name="T16" fmla="*/ 35 w 38"/>
                <a:gd name="T17" fmla="*/ 9 h 49"/>
                <a:gd name="T18" fmla="*/ 38 w 38"/>
                <a:gd name="T19" fmla="*/ 18 h 49"/>
                <a:gd name="T20" fmla="*/ 32 w 38"/>
                <a:gd name="T21" fmla="*/ 21 h 49"/>
                <a:gd name="T22" fmla="*/ 32 w 38"/>
                <a:gd name="T23" fmla="*/ 26 h 49"/>
                <a:gd name="T24" fmla="*/ 27 w 38"/>
                <a:gd name="T25" fmla="*/ 29 h 49"/>
                <a:gd name="T26" fmla="*/ 21 w 38"/>
                <a:gd name="T27" fmla="*/ 38 h 49"/>
                <a:gd name="T28" fmla="*/ 15 w 38"/>
                <a:gd name="T29" fmla="*/ 40 h 49"/>
                <a:gd name="T30" fmla="*/ 6 w 38"/>
                <a:gd name="T31" fmla="*/ 46 h 49"/>
                <a:gd name="T32" fmla="*/ 0 w 38"/>
                <a:gd name="T33" fmla="*/ 49 h 49"/>
                <a:gd name="T34" fmla="*/ 9 w 38"/>
                <a:gd name="T35"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49">
                  <a:moveTo>
                    <a:pt x="9" y="40"/>
                  </a:moveTo>
                  <a:lnTo>
                    <a:pt x="15" y="38"/>
                  </a:lnTo>
                  <a:lnTo>
                    <a:pt x="21" y="26"/>
                  </a:lnTo>
                  <a:lnTo>
                    <a:pt x="27" y="21"/>
                  </a:lnTo>
                  <a:lnTo>
                    <a:pt x="32" y="18"/>
                  </a:lnTo>
                  <a:lnTo>
                    <a:pt x="32" y="9"/>
                  </a:lnTo>
                  <a:lnTo>
                    <a:pt x="35" y="0"/>
                  </a:lnTo>
                  <a:lnTo>
                    <a:pt x="35" y="6"/>
                  </a:lnTo>
                  <a:lnTo>
                    <a:pt x="35" y="9"/>
                  </a:lnTo>
                  <a:lnTo>
                    <a:pt x="38" y="18"/>
                  </a:lnTo>
                  <a:lnTo>
                    <a:pt x="32" y="21"/>
                  </a:lnTo>
                  <a:lnTo>
                    <a:pt x="32" y="26"/>
                  </a:lnTo>
                  <a:lnTo>
                    <a:pt x="27" y="29"/>
                  </a:lnTo>
                  <a:lnTo>
                    <a:pt x="21" y="38"/>
                  </a:lnTo>
                  <a:lnTo>
                    <a:pt x="15" y="40"/>
                  </a:lnTo>
                  <a:lnTo>
                    <a:pt x="6" y="46"/>
                  </a:lnTo>
                  <a:lnTo>
                    <a:pt x="0" y="49"/>
                  </a:lnTo>
                  <a:lnTo>
                    <a:pt x="9" y="40"/>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22" name="Freeform 104"/>
            <p:cNvSpPr>
              <a:spLocks/>
            </p:cNvSpPr>
            <p:nvPr/>
          </p:nvSpPr>
          <p:spPr bwMode="auto">
            <a:xfrm>
              <a:off x="4783" y="2629"/>
              <a:ext cx="70" cy="69"/>
            </a:xfrm>
            <a:custGeom>
              <a:avLst/>
              <a:gdLst>
                <a:gd name="T0" fmla="*/ 52 w 70"/>
                <a:gd name="T1" fmla="*/ 69 h 69"/>
                <a:gd name="T2" fmla="*/ 55 w 70"/>
                <a:gd name="T3" fmla="*/ 58 h 69"/>
                <a:gd name="T4" fmla="*/ 49 w 70"/>
                <a:gd name="T5" fmla="*/ 50 h 69"/>
                <a:gd name="T6" fmla="*/ 58 w 70"/>
                <a:gd name="T7" fmla="*/ 40 h 69"/>
                <a:gd name="T8" fmla="*/ 64 w 70"/>
                <a:gd name="T9" fmla="*/ 55 h 69"/>
                <a:gd name="T10" fmla="*/ 67 w 70"/>
                <a:gd name="T11" fmla="*/ 55 h 69"/>
                <a:gd name="T12" fmla="*/ 64 w 70"/>
                <a:gd name="T13" fmla="*/ 44 h 69"/>
                <a:gd name="T14" fmla="*/ 70 w 70"/>
                <a:gd name="T15" fmla="*/ 40 h 69"/>
                <a:gd name="T16" fmla="*/ 67 w 70"/>
                <a:gd name="T17" fmla="*/ 32 h 69"/>
                <a:gd name="T18" fmla="*/ 67 w 70"/>
                <a:gd name="T19" fmla="*/ 20 h 69"/>
                <a:gd name="T20" fmla="*/ 61 w 70"/>
                <a:gd name="T21" fmla="*/ 20 h 69"/>
                <a:gd name="T22" fmla="*/ 64 w 70"/>
                <a:gd name="T23" fmla="*/ 17 h 69"/>
                <a:gd name="T24" fmla="*/ 64 w 70"/>
                <a:gd name="T25" fmla="*/ 9 h 69"/>
                <a:gd name="T26" fmla="*/ 58 w 70"/>
                <a:gd name="T27" fmla="*/ 6 h 69"/>
                <a:gd name="T28" fmla="*/ 49 w 70"/>
                <a:gd name="T29" fmla="*/ 0 h 69"/>
                <a:gd name="T30" fmla="*/ 52 w 70"/>
                <a:gd name="T31" fmla="*/ 12 h 69"/>
                <a:gd name="T32" fmla="*/ 46 w 70"/>
                <a:gd name="T33" fmla="*/ 12 h 69"/>
                <a:gd name="T34" fmla="*/ 44 w 70"/>
                <a:gd name="T35" fmla="*/ 15 h 69"/>
                <a:gd name="T36" fmla="*/ 41 w 70"/>
                <a:gd name="T37" fmla="*/ 12 h 69"/>
                <a:gd name="T38" fmla="*/ 41 w 70"/>
                <a:gd name="T39" fmla="*/ 20 h 69"/>
                <a:gd name="T40" fmla="*/ 35 w 70"/>
                <a:gd name="T41" fmla="*/ 17 h 69"/>
                <a:gd name="T42" fmla="*/ 32 w 70"/>
                <a:gd name="T43" fmla="*/ 23 h 69"/>
                <a:gd name="T44" fmla="*/ 23 w 70"/>
                <a:gd name="T45" fmla="*/ 29 h 69"/>
                <a:gd name="T46" fmla="*/ 23 w 70"/>
                <a:gd name="T47" fmla="*/ 26 h 69"/>
                <a:gd name="T48" fmla="*/ 27 w 70"/>
                <a:gd name="T49" fmla="*/ 23 h 69"/>
                <a:gd name="T50" fmla="*/ 23 w 70"/>
                <a:gd name="T51" fmla="*/ 17 h 69"/>
                <a:gd name="T52" fmla="*/ 15 w 70"/>
                <a:gd name="T53" fmla="*/ 20 h 69"/>
                <a:gd name="T54" fmla="*/ 12 w 70"/>
                <a:gd name="T55" fmla="*/ 26 h 69"/>
                <a:gd name="T56" fmla="*/ 0 w 70"/>
                <a:gd name="T57" fmla="*/ 29 h 69"/>
                <a:gd name="T58" fmla="*/ 0 w 70"/>
                <a:gd name="T59" fmla="*/ 40 h 69"/>
                <a:gd name="T60" fmla="*/ 0 w 70"/>
                <a:gd name="T61" fmla="*/ 46 h 69"/>
                <a:gd name="T62" fmla="*/ 3 w 70"/>
                <a:gd name="T63" fmla="*/ 38 h 69"/>
                <a:gd name="T64" fmla="*/ 9 w 70"/>
                <a:gd name="T65" fmla="*/ 32 h 69"/>
                <a:gd name="T66" fmla="*/ 12 w 70"/>
                <a:gd name="T67" fmla="*/ 38 h 69"/>
                <a:gd name="T68" fmla="*/ 15 w 70"/>
                <a:gd name="T69" fmla="*/ 38 h 69"/>
                <a:gd name="T70" fmla="*/ 15 w 70"/>
                <a:gd name="T71" fmla="*/ 35 h 69"/>
                <a:gd name="T72" fmla="*/ 17 w 70"/>
                <a:gd name="T73" fmla="*/ 38 h 69"/>
                <a:gd name="T74" fmla="*/ 23 w 70"/>
                <a:gd name="T75" fmla="*/ 40 h 69"/>
                <a:gd name="T76" fmla="*/ 21 w 70"/>
                <a:gd name="T77" fmla="*/ 32 h 69"/>
                <a:gd name="T78" fmla="*/ 29 w 70"/>
                <a:gd name="T79" fmla="*/ 35 h 69"/>
                <a:gd name="T80" fmla="*/ 32 w 70"/>
                <a:gd name="T81" fmla="*/ 40 h 69"/>
                <a:gd name="T82" fmla="*/ 29 w 70"/>
                <a:gd name="T83" fmla="*/ 46 h 69"/>
                <a:gd name="T84" fmla="*/ 35 w 70"/>
                <a:gd name="T85" fmla="*/ 61 h 69"/>
                <a:gd name="T86" fmla="*/ 46 w 70"/>
                <a:gd name="T87" fmla="*/ 63 h 69"/>
                <a:gd name="T88" fmla="*/ 49 w 70"/>
                <a:gd name="T89" fmla="*/ 61 h 69"/>
                <a:gd name="T90" fmla="*/ 49 w 70"/>
                <a:gd name="T91" fmla="*/ 63 h 69"/>
                <a:gd name="T92" fmla="*/ 49 w 70"/>
                <a:gd name="T93" fmla="*/ 67 h 69"/>
                <a:gd name="T94" fmla="*/ 52 w 70"/>
                <a:gd name="T95"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0" h="69">
                  <a:moveTo>
                    <a:pt x="52" y="69"/>
                  </a:moveTo>
                  <a:lnTo>
                    <a:pt x="55" y="58"/>
                  </a:lnTo>
                  <a:lnTo>
                    <a:pt x="49" y="50"/>
                  </a:lnTo>
                  <a:lnTo>
                    <a:pt x="58" y="40"/>
                  </a:lnTo>
                  <a:lnTo>
                    <a:pt x="64" y="55"/>
                  </a:lnTo>
                  <a:lnTo>
                    <a:pt x="67" y="55"/>
                  </a:lnTo>
                  <a:lnTo>
                    <a:pt x="64" y="44"/>
                  </a:lnTo>
                  <a:lnTo>
                    <a:pt x="70" y="40"/>
                  </a:lnTo>
                  <a:lnTo>
                    <a:pt x="67" y="32"/>
                  </a:lnTo>
                  <a:lnTo>
                    <a:pt x="67" y="20"/>
                  </a:lnTo>
                  <a:lnTo>
                    <a:pt x="61" y="20"/>
                  </a:lnTo>
                  <a:lnTo>
                    <a:pt x="64" y="17"/>
                  </a:lnTo>
                  <a:lnTo>
                    <a:pt x="64" y="9"/>
                  </a:lnTo>
                  <a:lnTo>
                    <a:pt x="58" y="6"/>
                  </a:lnTo>
                  <a:lnTo>
                    <a:pt x="49" y="0"/>
                  </a:lnTo>
                  <a:lnTo>
                    <a:pt x="52" y="12"/>
                  </a:lnTo>
                  <a:lnTo>
                    <a:pt x="46" y="12"/>
                  </a:lnTo>
                  <a:lnTo>
                    <a:pt x="44" y="15"/>
                  </a:lnTo>
                  <a:lnTo>
                    <a:pt x="41" y="12"/>
                  </a:lnTo>
                  <a:lnTo>
                    <a:pt x="41" y="20"/>
                  </a:lnTo>
                  <a:lnTo>
                    <a:pt x="35" y="17"/>
                  </a:lnTo>
                  <a:lnTo>
                    <a:pt x="32" y="23"/>
                  </a:lnTo>
                  <a:lnTo>
                    <a:pt x="23" y="29"/>
                  </a:lnTo>
                  <a:lnTo>
                    <a:pt x="23" y="26"/>
                  </a:lnTo>
                  <a:lnTo>
                    <a:pt x="27" y="23"/>
                  </a:lnTo>
                  <a:lnTo>
                    <a:pt x="23" y="17"/>
                  </a:lnTo>
                  <a:lnTo>
                    <a:pt x="15" y="20"/>
                  </a:lnTo>
                  <a:lnTo>
                    <a:pt x="12" y="26"/>
                  </a:lnTo>
                  <a:lnTo>
                    <a:pt x="0" y="29"/>
                  </a:lnTo>
                  <a:lnTo>
                    <a:pt x="0" y="40"/>
                  </a:lnTo>
                  <a:lnTo>
                    <a:pt x="0" y="46"/>
                  </a:lnTo>
                  <a:lnTo>
                    <a:pt x="3" y="38"/>
                  </a:lnTo>
                  <a:lnTo>
                    <a:pt x="9" y="32"/>
                  </a:lnTo>
                  <a:lnTo>
                    <a:pt x="12" y="38"/>
                  </a:lnTo>
                  <a:lnTo>
                    <a:pt x="15" y="38"/>
                  </a:lnTo>
                  <a:lnTo>
                    <a:pt x="15" y="35"/>
                  </a:lnTo>
                  <a:lnTo>
                    <a:pt x="17" y="38"/>
                  </a:lnTo>
                  <a:lnTo>
                    <a:pt x="23" y="40"/>
                  </a:lnTo>
                  <a:lnTo>
                    <a:pt x="21" y="32"/>
                  </a:lnTo>
                  <a:lnTo>
                    <a:pt x="29" y="35"/>
                  </a:lnTo>
                  <a:lnTo>
                    <a:pt x="32" y="40"/>
                  </a:lnTo>
                  <a:lnTo>
                    <a:pt x="29" y="46"/>
                  </a:lnTo>
                  <a:lnTo>
                    <a:pt x="35" y="61"/>
                  </a:lnTo>
                  <a:lnTo>
                    <a:pt x="46" y="63"/>
                  </a:lnTo>
                  <a:lnTo>
                    <a:pt x="49" y="61"/>
                  </a:lnTo>
                  <a:lnTo>
                    <a:pt x="49" y="63"/>
                  </a:lnTo>
                  <a:lnTo>
                    <a:pt x="49" y="67"/>
                  </a:lnTo>
                  <a:lnTo>
                    <a:pt x="52" y="69"/>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23" name="Freeform 105"/>
            <p:cNvSpPr>
              <a:spLocks/>
            </p:cNvSpPr>
            <p:nvPr/>
          </p:nvSpPr>
          <p:spPr bwMode="auto">
            <a:xfrm>
              <a:off x="4737" y="2485"/>
              <a:ext cx="73" cy="101"/>
            </a:xfrm>
            <a:custGeom>
              <a:avLst/>
              <a:gdLst>
                <a:gd name="T0" fmla="*/ 73 w 73"/>
                <a:gd name="T1" fmla="*/ 101 h 101"/>
                <a:gd name="T2" fmla="*/ 73 w 73"/>
                <a:gd name="T3" fmla="*/ 90 h 101"/>
                <a:gd name="T4" fmla="*/ 67 w 73"/>
                <a:gd name="T5" fmla="*/ 87 h 101"/>
                <a:gd name="T6" fmla="*/ 63 w 73"/>
                <a:gd name="T7" fmla="*/ 81 h 101"/>
                <a:gd name="T8" fmla="*/ 69 w 73"/>
                <a:gd name="T9" fmla="*/ 78 h 101"/>
                <a:gd name="T10" fmla="*/ 58 w 73"/>
                <a:gd name="T11" fmla="*/ 75 h 101"/>
                <a:gd name="T12" fmla="*/ 58 w 73"/>
                <a:gd name="T13" fmla="*/ 78 h 101"/>
                <a:gd name="T14" fmla="*/ 55 w 73"/>
                <a:gd name="T15" fmla="*/ 78 h 101"/>
                <a:gd name="T16" fmla="*/ 52 w 73"/>
                <a:gd name="T17" fmla="*/ 69 h 101"/>
                <a:gd name="T18" fmla="*/ 44 w 73"/>
                <a:gd name="T19" fmla="*/ 69 h 101"/>
                <a:gd name="T20" fmla="*/ 44 w 73"/>
                <a:gd name="T21" fmla="*/ 72 h 101"/>
                <a:gd name="T22" fmla="*/ 40 w 73"/>
                <a:gd name="T23" fmla="*/ 75 h 101"/>
                <a:gd name="T24" fmla="*/ 32 w 73"/>
                <a:gd name="T25" fmla="*/ 69 h 101"/>
                <a:gd name="T26" fmla="*/ 32 w 73"/>
                <a:gd name="T27" fmla="*/ 63 h 101"/>
                <a:gd name="T28" fmla="*/ 32 w 73"/>
                <a:gd name="T29" fmla="*/ 61 h 101"/>
                <a:gd name="T30" fmla="*/ 26 w 73"/>
                <a:gd name="T31" fmla="*/ 52 h 101"/>
                <a:gd name="T32" fmla="*/ 29 w 73"/>
                <a:gd name="T33" fmla="*/ 44 h 101"/>
                <a:gd name="T34" fmla="*/ 38 w 73"/>
                <a:gd name="T35" fmla="*/ 40 h 101"/>
                <a:gd name="T36" fmla="*/ 40 w 73"/>
                <a:gd name="T37" fmla="*/ 29 h 101"/>
                <a:gd name="T38" fmla="*/ 40 w 73"/>
                <a:gd name="T39" fmla="*/ 23 h 101"/>
                <a:gd name="T40" fmla="*/ 34 w 73"/>
                <a:gd name="T41" fmla="*/ 17 h 101"/>
                <a:gd name="T42" fmla="*/ 34 w 73"/>
                <a:gd name="T43" fmla="*/ 9 h 101"/>
                <a:gd name="T44" fmla="*/ 34 w 73"/>
                <a:gd name="T45" fmla="*/ 3 h 101"/>
                <a:gd name="T46" fmla="*/ 32 w 73"/>
                <a:gd name="T47" fmla="*/ 0 h 101"/>
                <a:gd name="T48" fmla="*/ 29 w 73"/>
                <a:gd name="T49" fmla="*/ 3 h 101"/>
                <a:gd name="T50" fmla="*/ 17 w 73"/>
                <a:gd name="T51" fmla="*/ 0 h 101"/>
                <a:gd name="T52" fmla="*/ 12 w 73"/>
                <a:gd name="T53" fmla="*/ 0 h 101"/>
                <a:gd name="T54" fmla="*/ 8 w 73"/>
                <a:gd name="T55" fmla="*/ 17 h 101"/>
                <a:gd name="T56" fmla="*/ 8 w 73"/>
                <a:gd name="T57" fmla="*/ 29 h 101"/>
                <a:gd name="T58" fmla="*/ 12 w 73"/>
                <a:gd name="T59" fmla="*/ 40 h 101"/>
                <a:gd name="T60" fmla="*/ 8 w 73"/>
                <a:gd name="T61" fmla="*/ 44 h 101"/>
                <a:gd name="T62" fmla="*/ 6 w 73"/>
                <a:gd name="T63" fmla="*/ 40 h 101"/>
                <a:gd name="T64" fmla="*/ 0 w 73"/>
                <a:gd name="T65" fmla="*/ 38 h 101"/>
                <a:gd name="T66" fmla="*/ 6 w 73"/>
                <a:gd name="T67" fmla="*/ 49 h 101"/>
                <a:gd name="T68" fmla="*/ 12 w 73"/>
                <a:gd name="T69" fmla="*/ 67 h 101"/>
                <a:gd name="T70" fmla="*/ 14 w 73"/>
                <a:gd name="T71" fmla="*/ 69 h 101"/>
                <a:gd name="T72" fmla="*/ 17 w 73"/>
                <a:gd name="T73" fmla="*/ 63 h 101"/>
                <a:gd name="T74" fmla="*/ 20 w 73"/>
                <a:gd name="T75" fmla="*/ 63 h 101"/>
                <a:gd name="T76" fmla="*/ 20 w 73"/>
                <a:gd name="T77" fmla="*/ 69 h 101"/>
                <a:gd name="T78" fmla="*/ 17 w 73"/>
                <a:gd name="T79" fmla="*/ 75 h 101"/>
                <a:gd name="T80" fmla="*/ 23 w 73"/>
                <a:gd name="T81" fmla="*/ 78 h 101"/>
                <a:gd name="T82" fmla="*/ 26 w 73"/>
                <a:gd name="T83" fmla="*/ 81 h 101"/>
                <a:gd name="T84" fmla="*/ 29 w 73"/>
                <a:gd name="T85" fmla="*/ 81 h 101"/>
                <a:gd name="T86" fmla="*/ 32 w 73"/>
                <a:gd name="T87" fmla="*/ 78 h 101"/>
                <a:gd name="T88" fmla="*/ 44 w 73"/>
                <a:gd name="T89" fmla="*/ 81 h 101"/>
                <a:gd name="T90" fmla="*/ 49 w 73"/>
                <a:gd name="T91" fmla="*/ 90 h 101"/>
                <a:gd name="T92" fmla="*/ 52 w 73"/>
                <a:gd name="T93" fmla="*/ 90 h 101"/>
                <a:gd name="T94" fmla="*/ 46 w 73"/>
                <a:gd name="T95" fmla="*/ 78 h 101"/>
                <a:gd name="T96" fmla="*/ 49 w 73"/>
                <a:gd name="T97" fmla="*/ 75 h 101"/>
                <a:gd name="T98" fmla="*/ 52 w 73"/>
                <a:gd name="T99" fmla="*/ 81 h 101"/>
                <a:gd name="T100" fmla="*/ 55 w 73"/>
                <a:gd name="T101" fmla="*/ 84 h 101"/>
                <a:gd name="T102" fmla="*/ 61 w 73"/>
                <a:gd name="T103" fmla="*/ 90 h 101"/>
                <a:gd name="T104" fmla="*/ 63 w 73"/>
                <a:gd name="T105" fmla="*/ 92 h 101"/>
                <a:gd name="T106" fmla="*/ 69 w 73"/>
                <a:gd name="T107" fmla="*/ 96 h 101"/>
                <a:gd name="T108" fmla="*/ 73 w 73"/>
                <a:gd name="T10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3" h="101">
                  <a:moveTo>
                    <a:pt x="73" y="101"/>
                  </a:moveTo>
                  <a:lnTo>
                    <a:pt x="73" y="90"/>
                  </a:lnTo>
                  <a:lnTo>
                    <a:pt x="67" y="87"/>
                  </a:lnTo>
                  <a:lnTo>
                    <a:pt x="63" y="81"/>
                  </a:lnTo>
                  <a:lnTo>
                    <a:pt x="69" y="78"/>
                  </a:lnTo>
                  <a:lnTo>
                    <a:pt x="58" y="75"/>
                  </a:lnTo>
                  <a:lnTo>
                    <a:pt x="58" y="78"/>
                  </a:lnTo>
                  <a:lnTo>
                    <a:pt x="55" y="78"/>
                  </a:lnTo>
                  <a:lnTo>
                    <a:pt x="52" y="69"/>
                  </a:lnTo>
                  <a:lnTo>
                    <a:pt x="44" y="69"/>
                  </a:lnTo>
                  <a:lnTo>
                    <a:pt x="44" y="72"/>
                  </a:lnTo>
                  <a:lnTo>
                    <a:pt x="40" y="75"/>
                  </a:lnTo>
                  <a:lnTo>
                    <a:pt x="32" y="69"/>
                  </a:lnTo>
                  <a:lnTo>
                    <a:pt x="32" y="63"/>
                  </a:lnTo>
                  <a:lnTo>
                    <a:pt x="32" y="61"/>
                  </a:lnTo>
                  <a:lnTo>
                    <a:pt x="26" y="52"/>
                  </a:lnTo>
                  <a:lnTo>
                    <a:pt x="29" y="44"/>
                  </a:lnTo>
                  <a:lnTo>
                    <a:pt x="38" y="40"/>
                  </a:lnTo>
                  <a:lnTo>
                    <a:pt x="40" y="29"/>
                  </a:lnTo>
                  <a:lnTo>
                    <a:pt x="40" y="23"/>
                  </a:lnTo>
                  <a:lnTo>
                    <a:pt x="34" y="17"/>
                  </a:lnTo>
                  <a:lnTo>
                    <a:pt x="34" y="9"/>
                  </a:lnTo>
                  <a:lnTo>
                    <a:pt x="34" y="3"/>
                  </a:lnTo>
                  <a:lnTo>
                    <a:pt x="32" y="0"/>
                  </a:lnTo>
                  <a:lnTo>
                    <a:pt x="29" y="3"/>
                  </a:lnTo>
                  <a:lnTo>
                    <a:pt x="17" y="0"/>
                  </a:lnTo>
                  <a:lnTo>
                    <a:pt x="12" y="0"/>
                  </a:lnTo>
                  <a:lnTo>
                    <a:pt x="8" y="17"/>
                  </a:lnTo>
                  <a:lnTo>
                    <a:pt x="8" y="29"/>
                  </a:lnTo>
                  <a:lnTo>
                    <a:pt x="12" y="40"/>
                  </a:lnTo>
                  <a:lnTo>
                    <a:pt x="8" y="44"/>
                  </a:lnTo>
                  <a:lnTo>
                    <a:pt x="6" y="40"/>
                  </a:lnTo>
                  <a:lnTo>
                    <a:pt x="0" y="38"/>
                  </a:lnTo>
                  <a:lnTo>
                    <a:pt x="6" y="49"/>
                  </a:lnTo>
                  <a:lnTo>
                    <a:pt x="12" y="67"/>
                  </a:lnTo>
                  <a:lnTo>
                    <a:pt x="14" y="69"/>
                  </a:lnTo>
                  <a:lnTo>
                    <a:pt x="17" y="63"/>
                  </a:lnTo>
                  <a:lnTo>
                    <a:pt x="20" y="63"/>
                  </a:lnTo>
                  <a:lnTo>
                    <a:pt x="20" y="69"/>
                  </a:lnTo>
                  <a:lnTo>
                    <a:pt x="17" y="75"/>
                  </a:lnTo>
                  <a:lnTo>
                    <a:pt x="23" y="78"/>
                  </a:lnTo>
                  <a:lnTo>
                    <a:pt x="26" y="81"/>
                  </a:lnTo>
                  <a:lnTo>
                    <a:pt x="29" y="81"/>
                  </a:lnTo>
                  <a:lnTo>
                    <a:pt x="32" y="78"/>
                  </a:lnTo>
                  <a:lnTo>
                    <a:pt x="44" y="81"/>
                  </a:lnTo>
                  <a:lnTo>
                    <a:pt x="49" y="90"/>
                  </a:lnTo>
                  <a:lnTo>
                    <a:pt x="52" y="90"/>
                  </a:lnTo>
                  <a:lnTo>
                    <a:pt x="46" y="78"/>
                  </a:lnTo>
                  <a:lnTo>
                    <a:pt x="49" y="75"/>
                  </a:lnTo>
                  <a:lnTo>
                    <a:pt x="52" y="81"/>
                  </a:lnTo>
                  <a:lnTo>
                    <a:pt x="55" y="84"/>
                  </a:lnTo>
                  <a:lnTo>
                    <a:pt x="61" y="90"/>
                  </a:lnTo>
                  <a:lnTo>
                    <a:pt x="63" y="92"/>
                  </a:lnTo>
                  <a:lnTo>
                    <a:pt x="69" y="96"/>
                  </a:lnTo>
                  <a:lnTo>
                    <a:pt x="73" y="101"/>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24" name="Freeform 106"/>
            <p:cNvSpPr>
              <a:spLocks/>
            </p:cNvSpPr>
            <p:nvPr/>
          </p:nvSpPr>
          <p:spPr bwMode="auto">
            <a:xfrm>
              <a:off x="4127" y="2629"/>
              <a:ext cx="35" cy="61"/>
            </a:xfrm>
            <a:custGeom>
              <a:avLst/>
              <a:gdLst>
                <a:gd name="T0" fmla="*/ 15 w 35"/>
                <a:gd name="T1" fmla="*/ 61 h 61"/>
                <a:gd name="T2" fmla="*/ 32 w 35"/>
                <a:gd name="T3" fmla="*/ 52 h 61"/>
                <a:gd name="T4" fmla="*/ 35 w 35"/>
                <a:gd name="T5" fmla="*/ 35 h 61"/>
                <a:gd name="T6" fmla="*/ 26 w 35"/>
                <a:gd name="T7" fmla="*/ 20 h 61"/>
                <a:gd name="T8" fmla="*/ 20 w 35"/>
                <a:gd name="T9" fmla="*/ 12 h 61"/>
                <a:gd name="T10" fmla="*/ 20 w 35"/>
                <a:gd name="T11" fmla="*/ 9 h 61"/>
                <a:gd name="T12" fmla="*/ 6 w 35"/>
                <a:gd name="T13" fmla="*/ 0 h 61"/>
                <a:gd name="T14" fmla="*/ 9 w 35"/>
                <a:gd name="T15" fmla="*/ 3 h 61"/>
                <a:gd name="T16" fmla="*/ 6 w 35"/>
                <a:gd name="T17" fmla="*/ 9 h 61"/>
                <a:gd name="T18" fmla="*/ 3 w 35"/>
                <a:gd name="T19" fmla="*/ 12 h 61"/>
                <a:gd name="T20" fmla="*/ 6 w 35"/>
                <a:gd name="T21" fmla="*/ 15 h 61"/>
                <a:gd name="T22" fmla="*/ 3 w 35"/>
                <a:gd name="T23" fmla="*/ 26 h 61"/>
                <a:gd name="T24" fmla="*/ 0 w 35"/>
                <a:gd name="T25" fmla="*/ 26 h 61"/>
                <a:gd name="T26" fmla="*/ 6 w 35"/>
                <a:gd name="T27" fmla="*/ 38 h 61"/>
                <a:gd name="T28" fmla="*/ 9 w 35"/>
                <a:gd name="T29" fmla="*/ 52 h 61"/>
                <a:gd name="T30" fmla="*/ 15 w 35"/>
                <a:gd name="T3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61">
                  <a:moveTo>
                    <a:pt x="15" y="61"/>
                  </a:moveTo>
                  <a:lnTo>
                    <a:pt x="32" y="52"/>
                  </a:lnTo>
                  <a:lnTo>
                    <a:pt x="35" y="35"/>
                  </a:lnTo>
                  <a:lnTo>
                    <a:pt x="26" y="20"/>
                  </a:lnTo>
                  <a:lnTo>
                    <a:pt x="20" y="12"/>
                  </a:lnTo>
                  <a:lnTo>
                    <a:pt x="20" y="9"/>
                  </a:lnTo>
                  <a:lnTo>
                    <a:pt x="6" y="0"/>
                  </a:lnTo>
                  <a:lnTo>
                    <a:pt x="9" y="3"/>
                  </a:lnTo>
                  <a:lnTo>
                    <a:pt x="6" y="9"/>
                  </a:lnTo>
                  <a:lnTo>
                    <a:pt x="3" y="12"/>
                  </a:lnTo>
                  <a:lnTo>
                    <a:pt x="6" y="15"/>
                  </a:lnTo>
                  <a:lnTo>
                    <a:pt x="3" y="26"/>
                  </a:lnTo>
                  <a:lnTo>
                    <a:pt x="0" y="26"/>
                  </a:lnTo>
                  <a:lnTo>
                    <a:pt x="6" y="38"/>
                  </a:lnTo>
                  <a:lnTo>
                    <a:pt x="9" y="52"/>
                  </a:lnTo>
                  <a:lnTo>
                    <a:pt x="15" y="61"/>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25" name="Freeform 107"/>
            <p:cNvSpPr>
              <a:spLocks/>
            </p:cNvSpPr>
            <p:nvPr/>
          </p:nvSpPr>
          <p:spPr bwMode="auto">
            <a:xfrm>
              <a:off x="4563" y="2459"/>
              <a:ext cx="35" cy="32"/>
            </a:xfrm>
            <a:custGeom>
              <a:avLst/>
              <a:gdLst>
                <a:gd name="T0" fmla="*/ 12 w 35"/>
                <a:gd name="T1" fmla="*/ 3 h 32"/>
                <a:gd name="T2" fmla="*/ 15 w 35"/>
                <a:gd name="T3" fmla="*/ 3 h 32"/>
                <a:gd name="T4" fmla="*/ 29 w 35"/>
                <a:gd name="T5" fmla="*/ 3 h 32"/>
                <a:gd name="T6" fmla="*/ 32 w 35"/>
                <a:gd name="T7" fmla="*/ 0 h 32"/>
                <a:gd name="T8" fmla="*/ 35 w 35"/>
                <a:gd name="T9" fmla="*/ 3 h 32"/>
                <a:gd name="T10" fmla="*/ 35 w 35"/>
                <a:gd name="T11" fmla="*/ 8 h 32"/>
                <a:gd name="T12" fmla="*/ 29 w 35"/>
                <a:gd name="T13" fmla="*/ 14 h 32"/>
                <a:gd name="T14" fmla="*/ 29 w 35"/>
                <a:gd name="T15" fmla="*/ 23 h 32"/>
                <a:gd name="T16" fmla="*/ 21 w 35"/>
                <a:gd name="T17" fmla="*/ 26 h 32"/>
                <a:gd name="T18" fmla="*/ 15 w 35"/>
                <a:gd name="T19" fmla="*/ 32 h 32"/>
                <a:gd name="T20" fmla="*/ 0 w 35"/>
                <a:gd name="T21" fmla="*/ 26 h 32"/>
                <a:gd name="T22" fmla="*/ 0 w 35"/>
                <a:gd name="T23" fmla="*/ 14 h 32"/>
                <a:gd name="T24" fmla="*/ 10 w 35"/>
                <a:gd name="T25" fmla="*/ 8 h 32"/>
                <a:gd name="T26" fmla="*/ 10 w 35"/>
                <a:gd name="T27" fmla="*/ 3 h 32"/>
                <a:gd name="T28" fmla="*/ 12 w 35"/>
                <a:gd name="T29" fmla="*/ 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2" y="3"/>
                  </a:moveTo>
                  <a:lnTo>
                    <a:pt x="15" y="3"/>
                  </a:lnTo>
                  <a:lnTo>
                    <a:pt x="29" y="3"/>
                  </a:lnTo>
                  <a:lnTo>
                    <a:pt x="32" y="0"/>
                  </a:lnTo>
                  <a:lnTo>
                    <a:pt x="35" y="3"/>
                  </a:lnTo>
                  <a:lnTo>
                    <a:pt x="35" y="8"/>
                  </a:lnTo>
                  <a:lnTo>
                    <a:pt x="29" y="14"/>
                  </a:lnTo>
                  <a:lnTo>
                    <a:pt x="29" y="23"/>
                  </a:lnTo>
                  <a:lnTo>
                    <a:pt x="21" y="26"/>
                  </a:lnTo>
                  <a:lnTo>
                    <a:pt x="15" y="32"/>
                  </a:lnTo>
                  <a:lnTo>
                    <a:pt x="0" y="26"/>
                  </a:lnTo>
                  <a:lnTo>
                    <a:pt x="0" y="14"/>
                  </a:lnTo>
                  <a:lnTo>
                    <a:pt x="10" y="8"/>
                  </a:lnTo>
                  <a:lnTo>
                    <a:pt x="10" y="3"/>
                  </a:lnTo>
                  <a:lnTo>
                    <a:pt x="12" y="3"/>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26" name="Freeform 108"/>
            <p:cNvSpPr>
              <a:spLocks/>
            </p:cNvSpPr>
            <p:nvPr/>
          </p:nvSpPr>
          <p:spPr bwMode="auto">
            <a:xfrm>
              <a:off x="4052" y="2707"/>
              <a:ext cx="6" cy="6"/>
            </a:xfrm>
            <a:custGeom>
              <a:avLst/>
              <a:gdLst>
                <a:gd name="T0" fmla="*/ 6 w 6"/>
                <a:gd name="T1" fmla="*/ 6 h 6"/>
                <a:gd name="T2" fmla="*/ 3 w 6"/>
                <a:gd name="T3" fmla="*/ 6 h 6"/>
                <a:gd name="T4" fmla="*/ 0 w 6"/>
                <a:gd name="T5" fmla="*/ 6 h 6"/>
                <a:gd name="T6" fmla="*/ 0 w 6"/>
                <a:gd name="T7" fmla="*/ 0 h 6"/>
                <a:gd name="T8" fmla="*/ 3 w 6"/>
                <a:gd name="T9" fmla="*/ 0 h 6"/>
                <a:gd name="T10" fmla="*/ 3 w 6"/>
                <a:gd name="T11" fmla="*/ 3 h 6"/>
                <a:gd name="T12" fmla="*/ 6 w 6"/>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6" y="6"/>
                  </a:moveTo>
                  <a:lnTo>
                    <a:pt x="3" y="6"/>
                  </a:lnTo>
                  <a:lnTo>
                    <a:pt x="0" y="6"/>
                  </a:lnTo>
                  <a:lnTo>
                    <a:pt x="0" y="0"/>
                  </a:lnTo>
                  <a:lnTo>
                    <a:pt x="3" y="0"/>
                  </a:lnTo>
                  <a:lnTo>
                    <a:pt x="3" y="3"/>
                  </a:lnTo>
                  <a:lnTo>
                    <a:pt x="6" y="6"/>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27" name="Freeform 109"/>
            <p:cNvSpPr>
              <a:spLocks/>
            </p:cNvSpPr>
            <p:nvPr/>
          </p:nvSpPr>
          <p:spPr bwMode="auto">
            <a:xfrm>
              <a:off x="3736" y="1984"/>
              <a:ext cx="41" cy="54"/>
            </a:xfrm>
            <a:custGeom>
              <a:avLst/>
              <a:gdLst>
                <a:gd name="T0" fmla="*/ 32 w 41"/>
                <a:gd name="T1" fmla="*/ 42 h 54"/>
                <a:gd name="T2" fmla="*/ 38 w 41"/>
                <a:gd name="T3" fmla="*/ 31 h 54"/>
                <a:gd name="T4" fmla="*/ 38 w 41"/>
                <a:gd name="T5" fmla="*/ 19 h 54"/>
                <a:gd name="T6" fmla="*/ 41 w 41"/>
                <a:gd name="T7" fmla="*/ 2 h 54"/>
                <a:gd name="T8" fmla="*/ 38 w 41"/>
                <a:gd name="T9" fmla="*/ 0 h 54"/>
                <a:gd name="T10" fmla="*/ 36 w 41"/>
                <a:gd name="T11" fmla="*/ 2 h 54"/>
                <a:gd name="T12" fmla="*/ 6 w 41"/>
                <a:gd name="T13" fmla="*/ 14 h 54"/>
                <a:gd name="T14" fmla="*/ 0 w 41"/>
                <a:gd name="T15" fmla="*/ 51 h 54"/>
                <a:gd name="T16" fmla="*/ 10 w 41"/>
                <a:gd name="T17" fmla="*/ 48 h 54"/>
                <a:gd name="T18" fmla="*/ 15 w 41"/>
                <a:gd name="T19" fmla="*/ 54 h 54"/>
                <a:gd name="T20" fmla="*/ 24 w 41"/>
                <a:gd name="T21" fmla="*/ 54 h 54"/>
                <a:gd name="T22" fmla="*/ 32 w 41"/>
                <a:gd name="T23" fmla="*/ 51 h 54"/>
                <a:gd name="T24" fmla="*/ 32 w 41"/>
                <a:gd name="T25"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54">
                  <a:moveTo>
                    <a:pt x="32" y="42"/>
                  </a:moveTo>
                  <a:lnTo>
                    <a:pt x="38" y="31"/>
                  </a:lnTo>
                  <a:lnTo>
                    <a:pt x="38" y="19"/>
                  </a:lnTo>
                  <a:lnTo>
                    <a:pt x="41" y="2"/>
                  </a:lnTo>
                  <a:lnTo>
                    <a:pt x="38" y="0"/>
                  </a:lnTo>
                  <a:lnTo>
                    <a:pt x="36" y="2"/>
                  </a:lnTo>
                  <a:lnTo>
                    <a:pt x="6" y="14"/>
                  </a:lnTo>
                  <a:lnTo>
                    <a:pt x="0" y="51"/>
                  </a:lnTo>
                  <a:lnTo>
                    <a:pt x="10" y="48"/>
                  </a:lnTo>
                  <a:lnTo>
                    <a:pt x="15" y="54"/>
                  </a:lnTo>
                  <a:lnTo>
                    <a:pt x="24" y="54"/>
                  </a:lnTo>
                  <a:lnTo>
                    <a:pt x="32" y="51"/>
                  </a:lnTo>
                  <a:lnTo>
                    <a:pt x="32" y="42"/>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28" name="Freeform 110"/>
            <p:cNvSpPr>
              <a:spLocks/>
            </p:cNvSpPr>
            <p:nvPr/>
          </p:nvSpPr>
          <p:spPr bwMode="auto">
            <a:xfrm>
              <a:off x="3713" y="2015"/>
              <a:ext cx="0" cy="49"/>
            </a:xfrm>
            <a:custGeom>
              <a:avLst/>
              <a:gdLst>
                <a:gd name="T0" fmla="*/ 0 h 49"/>
                <a:gd name="T1" fmla="*/ 26 h 49"/>
                <a:gd name="T2" fmla="*/ 49 h 49"/>
                <a:gd name="T3" fmla="*/ 26 h 49"/>
                <a:gd name="T4" fmla="*/ 0 h 49"/>
              </a:gdLst>
              <a:ahLst/>
              <a:cxnLst>
                <a:cxn ang="0">
                  <a:pos x="0" y="T0"/>
                </a:cxn>
                <a:cxn ang="0">
                  <a:pos x="0" y="T1"/>
                </a:cxn>
                <a:cxn ang="0">
                  <a:pos x="0" y="T2"/>
                </a:cxn>
                <a:cxn ang="0">
                  <a:pos x="0" y="T3"/>
                </a:cxn>
                <a:cxn ang="0">
                  <a:pos x="0" y="T4"/>
                </a:cxn>
              </a:cxnLst>
              <a:rect l="0" t="0" r="r" b="b"/>
              <a:pathLst>
                <a:path h="49">
                  <a:moveTo>
                    <a:pt x="0" y="0"/>
                  </a:moveTo>
                  <a:lnTo>
                    <a:pt x="0" y="26"/>
                  </a:lnTo>
                  <a:lnTo>
                    <a:pt x="0" y="49"/>
                  </a:lnTo>
                  <a:lnTo>
                    <a:pt x="0" y="26"/>
                  </a:lnTo>
                  <a:lnTo>
                    <a:pt x="0" y="0"/>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29" name="Freeform 111"/>
            <p:cNvSpPr>
              <a:spLocks/>
            </p:cNvSpPr>
            <p:nvPr/>
          </p:nvSpPr>
          <p:spPr bwMode="auto">
            <a:xfrm>
              <a:off x="3762" y="2070"/>
              <a:ext cx="116" cy="84"/>
            </a:xfrm>
            <a:custGeom>
              <a:avLst/>
              <a:gdLst>
                <a:gd name="T0" fmla="*/ 116 w 116"/>
                <a:gd name="T1" fmla="*/ 84 h 84"/>
                <a:gd name="T2" fmla="*/ 113 w 116"/>
                <a:gd name="T3" fmla="*/ 78 h 84"/>
                <a:gd name="T4" fmla="*/ 102 w 116"/>
                <a:gd name="T5" fmla="*/ 78 h 84"/>
                <a:gd name="T6" fmla="*/ 93 w 116"/>
                <a:gd name="T7" fmla="*/ 69 h 84"/>
                <a:gd name="T8" fmla="*/ 61 w 116"/>
                <a:gd name="T9" fmla="*/ 46 h 84"/>
                <a:gd name="T10" fmla="*/ 56 w 116"/>
                <a:gd name="T11" fmla="*/ 46 h 84"/>
                <a:gd name="T12" fmla="*/ 50 w 116"/>
                <a:gd name="T13" fmla="*/ 37 h 84"/>
                <a:gd name="T14" fmla="*/ 38 w 116"/>
                <a:gd name="T15" fmla="*/ 23 h 84"/>
                <a:gd name="T16" fmla="*/ 30 w 116"/>
                <a:gd name="T17" fmla="*/ 26 h 84"/>
                <a:gd name="T18" fmla="*/ 24 w 116"/>
                <a:gd name="T19" fmla="*/ 26 h 84"/>
                <a:gd name="T20" fmla="*/ 21 w 116"/>
                <a:gd name="T21" fmla="*/ 8 h 84"/>
                <a:gd name="T22" fmla="*/ 0 w 116"/>
                <a:gd name="T23" fmla="*/ 0 h 84"/>
                <a:gd name="T24" fmla="*/ 15 w 116"/>
                <a:gd name="T25" fmla="*/ 6 h 84"/>
                <a:gd name="T26" fmla="*/ 21 w 116"/>
                <a:gd name="T27" fmla="*/ 8 h 84"/>
                <a:gd name="T28" fmla="*/ 24 w 116"/>
                <a:gd name="T29" fmla="*/ 26 h 84"/>
                <a:gd name="T30" fmla="*/ 30 w 116"/>
                <a:gd name="T31" fmla="*/ 26 h 84"/>
                <a:gd name="T32" fmla="*/ 38 w 116"/>
                <a:gd name="T33" fmla="*/ 23 h 84"/>
                <a:gd name="T34" fmla="*/ 50 w 116"/>
                <a:gd name="T35" fmla="*/ 41 h 84"/>
                <a:gd name="T36" fmla="*/ 56 w 116"/>
                <a:gd name="T37" fmla="*/ 49 h 84"/>
                <a:gd name="T38" fmla="*/ 61 w 116"/>
                <a:gd name="T39" fmla="*/ 46 h 84"/>
                <a:gd name="T40" fmla="*/ 102 w 116"/>
                <a:gd name="T41" fmla="*/ 78 h 84"/>
                <a:gd name="T42" fmla="*/ 113 w 116"/>
                <a:gd name="T43" fmla="*/ 78 h 84"/>
                <a:gd name="T44" fmla="*/ 116 w 116"/>
                <a:gd name="T4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6" h="84">
                  <a:moveTo>
                    <a:pt x="116" y="84"/>
                  </a:moveTo>
                  <a:lnTo>
                    <a:pt x="113" y="78"/>
                  </a:lnTo>
                  <a:lnTo>
                    <a:pt x="102" y="78"/>
                  </a:lnTo>
                  <a:lnTo>
                    <a:pt x="93" y="69"/>
                  </a:lnTo>
                  <a:lnTo>
                    <a:pt x="61" y="46"/>
                  </a:lnTo>
                  <a:lnTo>
                    <a:pt x="56" y="46"/>
                  </a:lnTo>
                  <a:lnTo>
                    <a:pt x="50" y="37"/>
                  </a:lnTo>
                  <a:lnTo>
                    <a:pt x="38" y="23"/>
                  </a:lnTo>
                  <a:lnTo>
                    <a:pt x="30" y="26"/>
                  </a:lnTo>
                  <a:lnTo>
                    <a:pt x="24" y="26"/>
                  </a:lnTo>
                  <a:lnTo>
                    <a:pt x="21" y="8"/>
                  </a:lnTo>
                  <a:lnTo>
                    <a:pt x="0" y="0"/>
                  </a:lnTo>
                  <a:lnTo>
                    <a:pt x="15" y="6"/>
                  </a:lnTo>
                  <a:lnTo>
                    <a:pt x="21" y="8"/>
                  </a:lnTo>
                  <a:lnTo>
                    <a:pt x="24" y="26"/>
                  </a:lnTo>
                  <a:lnTo>
                    <a:pt x="30" y="26"/>
                  </a:lnTo>
                  <a:lnTo>
                    <a:pt x="38" y="23"/>
                  </a:lnTo>
                  <a:lnTo>
                    <a:pt x="50" y="41"/>
                  </a:lnTo>
                  <a:lnTo>
                    <a:pt x="56" y="49"/>
                  </a:lnTo>
                  <a:lnTo>
                    <a:pt x="61" y="46"/>
                  </a:lnTo>
                  <a:lnTo>
                    <a:pt x="102" y="78"/>
                  </a:lnTo>
                  <a:lnTo>
                    <a:pt x="113" y="78"/>
                  </a:lnTo>
                  <a:lnTo>
                    <a:pt x="116" y="84"/>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30" name="Freeform 112"/>
            <p:cNvSpPr>
              <a:spLocks/>
            </p:cNvSpPr>
            <p:nvPr/>
          </p:nvSpPr>
          <p:spPr bwMode="auto">
            <a:xfrm>
              <a:off x="2765" y="1084"/>
              <a:ext cx="2542" cy="1113"/>
            </a:xfrm>
            <a:custGeom>
              <a:avLst/>
              <a:gdLst>
                <a:gd name="T0" fmla="*/ 1124 w 2542"/>
                <a:gd name="T1" fmla="*/ 720 h 1113"/>
                <a:gd name="T2" fmla="*/ 1520 w 2542"/>
                <a:gd name="T3" fmla="*/ 778 h 1113"/>
                <a:gd name="T4" fmla="*/ 1824 w 2542"/>
                <a:gd name="T5" fmla="*/ 735 h 1113"/>
                <a:gd name="T6" fmla="*/ 2041 w 2542"/>
                <a:gd name="T7" fmla="*/ 786 h 1113"/>
                <a:gd name="T8" fmla="*/ 2125 w 2542"/>
                <a:gd name="T9" fmla="*/ 665 h 1113"/>
                <a:gd name="T10" fmla="*/ 2102 w 2542"/>
                <a:gd name="T11" fmla="*/ 455 h 1113"/>
                <a:gd name="T12" fmla="*/ 2229 w 2542"/>
                <a:gd name="T13" fmla="*/ 328 h 1113"/>
                <a:gd name="T14" fmla="*/ 2278 w 2542"/>
                <a:gd name="T15" fmla="*/ 458 h 1113"/>
                <a:gd name="T16" fmla="*/ 2382 w 2542"/>
                <a:gd name="T17" fmla="*/ 499 h 1113"/>
                <a:gd name="T18" fmla="*/ 2420 w 2542"/>
                <a:gd name="T19" fmla="*/ 314 h 1113"/>
                <a:gd name="T20" fmla="*/ 2420 w 2542"/>
                <a:gd name="T21" fmla="*/ 176 h 1113"/>
                <a:gd name="T22" fmla="*/ 2466 w 2542"/>
                <a:gd name="T23" fmla="*/ 103 h 1113"/>
                <a:gd name="T24" fmla="*/ 2461 w 2542"/>
                <a:gd name="T25" fmla="*/ 40 h 1113"/>
                <a:gd name="T26" fmla="*/ 2204 w 2542"/>
                <a:gd name="T27" fmla="*/ 43 h 1113"/>
                <a:gd name="T28" fmla="*/ 1880 w 2542"/>
                <a:gd name="T29" fmla="*/ 51 h 1113"/>
                <a:gd name="T30" fmla="*/ 1758 w 2542"/>
                <a:gd name="T31" fmla="*/ 103 h 1113"/>
                <a:gd name="T32" fmla="*/ 1536 w 2542"/>
                <a:gd name="T33" fmla="*/ 92 h 1113"/>
                <a:gd name="T34" fmla="*/ 1379 w 2542"/>
                <a:gd name="T35" fmla="*/ 135 h 1113"/>
                <a:gd name="T36" fmla="*/ 1379 w 2542"/>
                <a:gd name="T37" fmla="*/ 72 h 1113"/>
                <a:gd name="T38" fmla="*/ 1229 w 2542"/>
                <a:gd name="T39" fmla="*/ 20 h 1113"/>
                <a:gd name="T40" fmla="*/ 1145 w 2542"/>
                <a:gd name="T41" fmla="*/ 124 h 1113"/>
                <a:gd name="T42" fmla="*/ 1073 w 2542"/>
                <a:gd name="T43" fmla="*/ 245 h 1113"/>
                <a:gd name="T44" fmla="*/ 1030 w 2542"/>
                <a:gd name="T45" fmla="*/ 265 h 1113"/>
                <a:gd name="T46" fmla="*/ 1047 w 2542"/>
                <a:gd name="T47" fmla="*/ 357 h 1113"/>
                <a:gd name="T48" fmla="*/ 925 w 2542"/>
                <a:gd name="T49" fmla="*/ 311 h 1113"/>
                <a:gd name="T50" fmla="*/ 812 w 2542"/>
                <a:gd name="T51" fmla="*/ 389 h 1113"/>
                <a:gd name="T52" fmla="*/ 680 w 2542"/>
                <a:gd name="T53" fmla="*/ 407 h 1113"/>
                <a:gd name="T54" fmla="*/ 653 w 2542"/>
                <a:gd name="T55" fmla="*/ 438 h 1113"/>
                <a:gd name="T56" fmla="*/ 477 w 2542"/>
                <a:gd name="T57" fmla="*/ 369 h 1113"/>
                <a:gd name="T58" fmla="*/ 431 w 2542"/>
                <a:gd name="T59" fmla="*/ 369 h 1113"/>
                <a:gd name="T60" fmla="*/ 375 w 2542"/>
                <a:gd name="T61" fmla="*/ 401 h 1113"/>
                <a:gd name="T62" fmla="*/ 335 w 2542"/>
                <a:gd name="T63" fmla="*/ 432 h 1113"/>
                <a:gd name="T64" fmla="*/ 298 w 2542"/>
                <a:gd name="T65" fmla="*/ 493 h 1113"/>
                <a:gd name="T66" fmla="*/ 269 w 2542"/>
                <a:gd name="T67" fmla="*/ 551 h 1113"/>
                <a:gd name="T68" fmla="*/ 214 w 2542"/>
                <a:gd name="T69" fmla="*/ 582 h 1113"/>
                <a:gd name="T70" fmla="*/ 214 w 2542"/>
                <a:gd name="T71" fmla="*/ 626 h 1113"/>
                <a:gd name="T72" fmla="*/ 266 w 2542"/>
                <a:gd name="T73" fmla="*/ 654 h 1113"/>
                <a:gd name="T74" fmla="*/ 312 w 2542"/>
                <a:gd name="T75" fmla="*/ 720 h 1113"/>
                <a:gd name="T76" fmla="*/ 379 w 2542"/>
                <a:gd name="T77" fmla="*/ 654 h 1113"/>
                <a:gd name="T78" fmla="*/ 379 w 2542"/>
                <a:gd name="T79" fmla="*/ 553 h 1113"/>
                <a:gd name="T80" fmla="*/ 460 w 2542"/>
                <a:gd name="T81" fmla="*/ 499 h 1113"/>
                <a:gd name="T82" fmla="*/ 431 w 2542"/>
                <a:gd name="T83" fmla="*/ 617 h 1113"/>
                <a:gd name="T84" fmla="*/ 451 w 2542"/>
                <a:gd name="T85" fmla="*/ 649 h 1113"/>
                <a:gd name="T86" fmla="*/ 364 w 2542"/>
                <a:gd name="T87" fmla="*/ 755 h 1113"/>
                <a:gd name="T88" fmla="*/ 280 w 2542"/>
                <a:gd name="T89" fmla="*/ 726 h 1113"/>
                <a:gd name="T90" fmla="*/ 262 w 2542"/>
                <a:gd name="T91" fmla="*/ 763 h 1113"/>
                <a:gd name="T92" fmla="*/ 197 w 2542"/>
                <a:gd name="T93" fmla="*/ 815 h 1113"/>
                <a:gd name="T94" fmla="*/ 84 w 2542"/>
                <a:gd name="T95" fmla="*/ 876 h 1113"/>
                <a:gd name="T96" fmla="*/ 86 w 2542"/>
                <a:gd name="T97" fmla="*/ 977 h 1113"/>
                <a:gd name="T98" fmla="*/ 9 w 2542"/>
                <a:gd name="T99" fmla="*/ 1087 h 1113"/>
                <a:gd name="T100" fmla="*/ 128 w 2542"/>
                <a:gd name="T101" fmla="*/ 1084 h 1113"/>
                <a:gd name="T102" fmla="*/ 205 w 2542"/>
                <a:gd name="T103" fmla="*/ 977 h 1113"/>
                <a:gd name="T104" fmla="*/ 300 w 2542"/>
                <a:gd name="T105" fmla="*/ 992 h 1113"/>
                <a:gd name="T106" fmla="*/ 390 w 2542"/>
                <a:gd name="T107" fmla="*/ 1061 h 1113"/>
                <a:gd name="T108" fmla="*/ 315 w 2542"/>
                <a:gd name="T109" fmla="*/ 942 h 1113"/>
                <a:gd name="T110" fmla="*/ 422 w 2542"/>
                <a:gd name="T111" fmla="*/ 1021 h 1113"/>
                <a:gd name="T112" fmla="*/ 463 w 2542"/>
                <a:gd name="T113" fmla="*/ 1101 h 1113"/>
                <a:gd name="T114" fmla="*/ 497 w 2542"/>
                <a:gd name="T115" fmla="*/ 1075 h 1113"/>
                <a:gd name="T116" fmla="*/ 503 w 2542"/>
                <a:gd name="T117" fmla="*/ 1021 h 1113"/>
                <a:gd name="T118" fmla="*/ 520 w 2542"/>
                <a:gd name="T119" fmla="*/ 1049 h 1113"/>
                <a:gd name="T120" fmla="*/ 552 w 2542"/>
                <a:gd name="T121" fmla="*/ 1101 h 1113"/>
                <a:gd name="T122" fmla="*/ 682 w 2542"/>
                <a:gd name="T123" fmla="*/ 1104 h 1113"/>
                <a:gd name="T124" fmla="*/ 792 w 2542"/>
                <a:gd name="T125" fmla="*/ 1040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42" h="1113">
                  <a:moveTo>
                    <a:pt x="848" y="1006"/>
                  </a:moveTo>
                  <a:lnTo>
                    <a:pt x="832" y="989"/>
                  </a:lnTo>
                  <a:lnTo>
                    <a:pt x="824" y="977"/>
                  </a:lnTo>
                  <a:lnTo>
                    <a:pt x="824" y="963"/>
                  </a:lnTo>
                  <a:lnTo>
                    <a:pt x="821" y="957"/>
                  </a:lnTo>
                  <a:lnTo>
                    <a:pt x="812" y="951"/>
                  </a:lnTo>
                  <a:lnTo>
                    <a:pt x="818" y="948"/>
                  </a:lnTo>
                  <a:lnTo>
                    <a:pt x="810" y="948"/>
                  </a:lnTo>
                  <a:lnTo>
                    <a:pt x="818" y="925"/>
                  </a:lnTo>
                  <a:lnTo>
                    <a:pt x="832" y="922"/>
                  </a:lnTo>
                  <a:lnTo>
                    <a:pt x="844" y="911"/>
                  </a:lnTo>
                  <a:lnTo>
                    <a:pt x="829" y="911"/>
                  </a:lnTo>
                  <a:lnTo>
                    <a:pt x="812" y="861"/>
                  </a:lnTo>
                  <a:lnTo>
                    <a:pt x="798" y="861"/>
                  </a:lnTo>
                  <a:lnTo>
                    <a:pt x="816" y="809"/>
                  </a:lnTo>
                  <a:lnTo>
                    <a:pt x="848" y="804"/>
                  </a:lnTo>
                  <a:lnTo>
                    <a:pt x="882" y="813"/>
                  </a:lnTo>
                  <a:lnTo>
                    <a:pt x="977" y="824"/>
                  </a:lnTo>
                  <a:lnTo>
                    <a:pt x="966" y="798"/>
                  </a:lnTo>
                  <a:lnTo>
                    <a:pt x="977" y="740"/>
                  </a:lnTo>
                  <a:lnTo>
                    <a:pt x="1041" y="729"/>
                  </a:lnTo>
                  <a:lnTo>
                    <a:pt x="1084" y="732"/>
                  </a:lnTo>
                  <a:lnTo>
                    <a:pt x="1124" y="720"/>
                  </a:lnTo>
                  <a:lnTo>
                    <a:pt x="1156" y="746"/>
                  </a:lnTo>
                  <a:lnTo>
                    <a:pt x="1203" y="740"/>
                  </a:lnTo>
                  <a:lnTo>
                    <a:pt x="1252" y="772"/>
                  </a:lnTo>
                  <a:lnTo>
                    <a:pt x="1284" y="804"/>
                  </a:lnTo>
                  <a:lnTo>
                    <a:pt x="1325" y="809"/>
                  </a:lnTo>
                  <a:lnTo>
                    <a:pt x="1350" y="821"/>
                  </a:lnTo>
                  <a:lnTo>
                    <a:pt x="1376" y="827"/>
                  </a:lnTo>
                  <a:lnTo>
                    <a:pt x="1385" y="824"/>
                  </a:lnTo>
                  <a:lnTo>
                    <a:pt x="1388" y="819"/>
                  </a:lnTo>
                  <a:lnTo>
                    <a:pt x="1408" y="809"/>
                  </a:lnTo>
                  <a:lnTo>
                    <a:pt x="1408" y="804"/>
                  </a:lnTo>
                  <a:lnTo>
                    <a:pt x="1417" y="796"/>
                  </a:lnTo>
                  <a:lnTo>
                    <a:pt x="1419" y="792"/>
                  </a:lnTo>
                  <a:lnTo>
                    <a:pt x="1428" y="786"/>
                  </a:lnTo>
                  <a:lnTo>
                    <a:pt x="1446" y="784"/>
                  </a:lnTo>
                  <a:lnTo>
                    <a:pt x="1451" y="790"/>
                  </a:lnTo>
                  <a:lnTo>
                    <a:pt x="1469" y="786"/>
                  </a:lnTo>
                  <a:lnTo>
                    <a:pt x="1472" y="796"/>
                  </a:lnTo>
                  <a:lnTo>
                    <a:pt x="1483" y="798"/>
                  </a:lnTo>
                  <a:lnTo>
                    <a:pt x="1503" y="798"/>
                  </a:lnTo>
                  <a:lnTo>
                    <a:pt x="1530" y="796"/>
                  </a:lnTo>
                  <a:lnTo>
                    <a:pt x="1524" y="786"/>
                  </a:lnTo>
                  <a:lnTo>
                    <a:pt x="1520" y="778"/>
                  </a:lnTo>
                  <a:lnTo>
                    <a:pt x="1515" y="763"/>
                  </a:lnTo>
                  <a:lnTo>
                    <a:pt x="1518" y="761"/>
                  </a:lnTo>
                  <a:lnTo>
                    <a:pt x="1524" y="752"/>
                  </a:lnTo>
                  <a:lnTo>
                    <a:pt x="1524" y="746"/>
                  </a:lnTo>
                  <a:lnTo>
                    <a:pt x="1570" y="758"/>
                  </a:lnTo>
                  <a:lnTo>
                    <a:pt x="1591" y="781"/>
                  </a:lnTo>
                  <a:lnTo>
                    <a:pt x="1605" y="781"/>
                  </a:lnTo>
                  <a:lnTo>
                    <a:pt x="1631" y="772"/>
                  </a:lnTo>
                  <a:lnTo>
                    <a:pt x="1643" y="775"/>
                  </a:lnTo>
                  <a:lnTo>
                    <a:pt x="1668" y="784"/>
                  </a:lnTo>
                  <a:lnTo>
                    <a:pt x="1671" y="790"/>
                  </a:lnTo>
                  <a:lnTo>
                    <a:pt x="1683" y="796"/>
                  </a:lnTo>
                  <a:lnTo>
                    <a:pt x="1691" y="796"/>
                  </a:lnTo>
                  <a:lnTo>
                    <a:pt x="1712" y="796"/>
                  </a:lnTo>
                  <a:lnTo>
                    <a:pt x="1744" y="784"/>
                  </a:lnTo>
                  <a:lnTo>
                    <a:pt x="1752" y="763"/>
                  </a:lnTo>
                  <a:lnTo>
                    <a:pt x="1778" y="772"/>
                  </a:lnTo>
                  <a:lnTo>
                    <a:pt x="1796" y="772"/>
                  </a:lnTo>
                  <a:lnTo>
                    <a:pt x="1801" y="772"/>
                  </a:lnTo>
                  <a:lnTo>
                    <a:pt x="1813" y="775"/>
                  </a:lnTo>
                  <a:lnTo>
                    <a:pt x="1827" y="761"/>
                  </a:lnTo>
                  <a:lnTo>
                    <a:pt x="1821" y="752"/>
                  </a:lnTo>
                  <a:lnTo>
                    <a:pt x="1824" y="735"/>
                  </a:lnTo>
                  <a:lnTo>
                    <a:pt x="1830" y="706"/>
                  </a:lnTo>
                  <a:lnTo>
                    <a:pt x="1827" y="700"/>
                  </a:lnTo>
                  <a:lnTo>
                    <a:pt x="1821" y="694"/>
                  </a:lnTo>
                  <a:lnTo>
                    <a:pt x="1816" y="694"/>
                  </a:lnTo>
                  <a:lnTo>
                    <a:pt x="1821" y="680"/>
                  </a:lnTo>
                  <a:lnTo>
                    <a:pt x="1848" y="669"/>
                  </a:lnTo>
                  <a:lnTo>
                    <a:pt x="1857" y="665"/>
                  </a:lnTo>
                  <a:lnTo>
                    <a:pt x="1865" y="669"/>
                  </a:lnTo>
                  <a:lnTo>
                    <a:pt x="1882" y="671"/>
                  </a:lnTo>
                  <a:lnTo>
                    <a:pt x="1891" y="674"/>
                  </a:lnTo>
                  <a:lnTo>
                    <a:pt x="1897" y="677"/>
                  </a:lnTo>
                  <a:lnTo>
                    <a:pt x="1923" y="715"/>
                  </a:lnTo>
                  <a:lnTo>
                    <a:pt x="1934" y="726"/>
                  </a:lnTo>
                  <a:lnTo>
                    <a:pt x="1943" y="744"/>
                  </a:lnTo>
                  <a:lnTo>
                    <a:pt x="1949" y="752"/>
                  </a:lnTo>
                  <a:lnTo>
                    <a:pt x="1955" y="758"/>
                  </a:lnTo>
                  <a:lnTo>
                    <a:pt x="1969" y="758"/>
                  </a:lnTo>
                  <a:lnTo>
                    <a:pt x="1978" y="758"/>
                  </a:lnTo>
                  <a:lnTo>
                    <a:pt x="2001" y="769"/>
                  </a:lnTo>
                  <a:lnTo>
                    <a:pt x="2016" y="798"/>
                  </a:lnTo>
                  <a:lnTo>
                    <a:pt x="2021" y="798"/>
                  </a:lnTo>
                  <a:lnTo>
                    <a:pt x="2035" y="796"/>
                  </a:lnTo>
                  <a:lnTo>
                    <a:pt x="2041" y="786"/>
                  </a:lnTo>
                  <a:lnTo>
                    <a:pt x="2056" y="781"/>
                  </a:lnTo>
                  <a:lnTo>
                    <a:pt x="2067" y="775"/>
                  </a:lnTo>
                  <a:lnTo>
                    <a:pt x="2067" y="790"/>
                  </a:lnTo>
                  <a:lnTo>
                    <a:pt x="2067" y="804"/>
                  </a:lnTo>
                  <a:lnTo>
                    <a:pt x="2064" y="809"/>
                  </a:lnTo>
                  <a:lnTo>
                    <a:pt x="2064" y="859"/>
                  </a:lnTo>
                  <a:lnTo>
                    <a:pt x="2047" y="853"/>
                  </a:lnTo>
                  <a:lnTo>
                    <a:pt x="2039" y="865"/>
                  </a:lnTo>
                  <a:lnTo>
                    <a:pt x="2050" y="899"/>
                  </a:lnTo>
                  <a:lnTo>
                    <a:pt x="2047" y="917"/>
                  </a:lnTo>
                  <a:lnTo>
                    <a:pt x="2047" y="922"/>
                  </a:lnTo>
                  <a:lnTo>
                    <a:pt x="2047" y="925"/>
                  </a:lnTo>
                  <a:lnTo>
                    <a:pt x="2059" y="902"/>
                  </a:lnTo>
                  <a:lnTo>
                    <a:pt x="2067" y="902"/>
                  </a:lnTo>
                  <a:lnTo>
                    <a:pt x="2070" y="908"/>
                  </a:lnTo>
                  <a:lnTo>
                    <a:pt x="2082" y="911"/>
                  </a:lnTo>
                  <a:lnTo>
                    <a:pt x="2093" y="908"/>
                  </a:lnTo>
                  <a:lnTo>
                    <a:pt x="2111" y="888"/>
                  </a:lnTo>
                  <a:lnTo>
                    <a:pt x="2131" y="830"/>
                  </a:lnTo>
                  <a:lnTo>
                    <a:pt x="2131" y="801"/>
                  </a:lnTo>
                  <a:lnTo>
                    <a:pt x="2142" y="767"/>
                  </a:lnTo>
                  <a:lnTo>
                    <a:pt x="2122" y="686"/>
                  </a:lnTo>
                  <a:lnTo>
                    <a:pt x="2125" y="665"/>
                  </a:lnTo>
                  <a:lnTo>
                    <a:pt x="2108" y="643"/>
                  </a:lnTo>
                  <a:lnTo>
                    <a:pt x="2114" y="643"/>
                  </a:lnTo>
                  <a:lnTo>
                    <a:pt x="2114" y="637"/>
                  </a:lnTo>
                  <a:lnTo>
                    <a:pt x="2082" y="611"/>
                  </a:lnTo>
                  <a:lnTo>
                    <a:pt x="2064" y="614"/>
                  </a:lnTo>
                  <a:lnTo>
                    <a:pt x="2070" y="628"/>
                  </a:lnTo>
                  <a:lnTo>
                    <a:pt x="2067" y="637"/>
                  </a:lnTo>
                  <a:lnTo>
                    <a:pt x="2064" y="626"/>
                  </a:lnTo>
                  <a:lnTo>
                    <a:pt x="2053" y="637"/>
                  </a:lnTo>
                  <a:lnTo>
                    <a:pt x="2050" y="617"/>
                  </a:lnTo>
                  <a:lnTo>
                    <a:pt x="2045" y="622"/>
                  </a:lnTo>
                  <a:lnTo>
                    <a:pt x="2047" y="628"/>
                  </a:lnTo>
                  <a:lnTo>
                    <a:pt x="2041" y="634"/>
                  </a:lnTo>
                  <a:lnTo>
                    <a:pt x="2035" y="611"/>
                  </a:lnTo>
                  <a:lnTo>
                    <a:pt x="2021" y="614"/>
                  </a:lnTo>
                  <a:lnTo>
                    <a:pt x="2010" y="611"/>
                  </a:lnTo>
                  <a:lnTo>
                    <a:pt x="2027" y="559"/>
                  </a:lnTo>
                  <a:lnTo>
                    <a:pt x="2035" y="557"/>
                  </a:lnTo>
                  <a:lnTo>
                    <a:pt x="2030" y="553"/>
                  </a:lnTo>
                  <a:lnTo>
                    <a:pt x="2030" y="547"/>
                  </a:lnTo>
                  <a:lnTo>
                    <a:pt x="2059" y="458"/>
                  </a:lnTo>
                  <a:lnTo>
                    <a:pt x="2096" y="450"/>
                  </a:lnTo>
                  <a:lnTo>
                    <a:pt x="2102" y="455"/>
                  </a:lnTo>
                  <a:lnTo>
                    <a:pt x="2105" y="447"/>
                  </a:lnTo>
                  <a:lnTo>
                    <a:pt x="2122" y="450"/>
                  </a:lnTo>
                  <a:lnTo>
                    <a:pt x="2128" y="444"/>
                  </a:lnTo>
                  <a:lnTo>
                    <a:pt x="2134" y="447"/>
                  </a:lnTo>
                  <a:lnTo>
                    <a:pt x="2137" y="444"/>
                  </a:lnTo>
                  <a:lnTo>
                    <a:pt x="2137" y="435"/>
                  </a:lnTo>
                  <a:lnTo>
                    <a:pt x="2142" y="430"/>
                  </a:lnTo>
                  <a:lnTo>
                    <a:pt x="2163" y="435"/>
                  </a:lnTo>
                  <a:lnTo>
                    <a:pt x="2163" y="430"/>
                  </a:lnTo>
                  <a:lnTo>
                    <a:pt x="2169" y="430"/>
                  </a:lnTo>
                  <a:lnTo>
                    <a:pt x="2186" y="435"/>
                  </a:lnTo>
                  <a:lnTo>
                    <a:pt x="2171" y="444"/>
                  </a:lnTo>
                  <a:lnTo>
                    <a:pt x="2177" y="450"/>
                  </a:lnTo>
                  <a:lnTo>
                    <a:pt x="2192" y="441"/>
                  </a:lnTo>
                  <a:lnTo>
                    <a:pt x="2198" y="444"/>
                  </a:lnTo>
                  <a:lnTo>
                    <a:pt x="2200" y="432"/>
                  </a:lnTo>
                  <a:lnTo>
                    <a:pt x="2223" y="430"/>
                  </a:lnTo>
                  <a:lnTo>
                    <a:pt x="2217" y="421"/>
                  </a:lnTo>
                  <a:lnTo>
                    <a:pt x="2206" y="424"/>
                  </a:lnTo>
                  <a:lnTo>
                    <a:pt x="2204" y="409"/>
                  </a:lnTo>
                  <a:lnTo>
                    <a:pt x="2212" y="337"/>
                  </a:lnTo>
                  <a:lnTo>
                    <a:pt x="2221" y="340"/>
                  </a:lnTo>
                  <a:lnTo>
                    <a:pt x="2229" y="328"/>
                  </a:lnTo>
                  <a:lnTo>
                    <a:pt x="2241" y="334"/>
                  </a:lnTo>
                  <a:lnTo>
                    <a:pt x="2246" y="322"/>
                  </a:lnTo>
                  <a:lnTo>
                    <a:pt x="2258" y="357"/>
                  </a:lnTo>
                  <a:lnTo>
                    <a:pt x="2264" y="355"/>
                  </a:lnTo>
                  <a:lnTo>
                    <a:pt x="2267" y="366"/>
                  </a:lnTo>
                  <a:lnTo>
                    <a:pt x="2273" y="360"/>
                  </a:lnTo>
                  <a:lnTo>
                    <a:pt x="2281" y="326"/>
                  </a:lnTo>
                  <a:lnTo>
                    <a:pt x="2284" y="322"/>
                  </a:lnTo>
                  <a:lnTo>
                    <a:pt x="2290" y="328"/>
                  </a:lnTo>
                  <a:lnTo>
                    <a:pt x="2294" y="322"/>
                  </a:lnTo>
                  <a:lnTo>
                    <a:pt x="2288" y="320"/>
                  </a:lnTo>
                  <a:lnTo>
                    <a:pt x="2275" y="291"/>
                  </a:lnTo>
                  <a:lnTo>
                    <a:pt x="2288" y="282"/>
                  </a:lnTo>
                  <a:lnTo>
                    <a:pt x="2305" y="288"/>
                  </a:lnTo>
                  <a:lnTo>
                    <a:pt x="2302" y="291"/>
                  </a:lnTo>
                  <a:lnTo>
                    <a:pt x="2290" y="297"/>
                  </a:lnTo>
                  <a:lnTo>
                    <a:pt x="2307" y="334"/>
                  </a:lnTo>
                  <a:lnTo>
                    <a:pt x="2305" y="343"/>
                  </a:lnTo>
                  <a:lnTo>
                    <a:pt x="2313" y="345"/>
                  </a:lnTo>
                  <a:lnTo>
                    <a:pt x="2296" y="366"/>
                  </a:lnTo>
                  <a:lnTo>
                    <a:pt x="2296" y="397"/>
                  </a:lnTo>
                  <a:lnTo>
                    <a:pt x="2284" y="455"/>
                  </a:lnTo>
                  <a:lnTo>
                    <a:pt x="2278" y="458"/>
                  </a:lnTo>
                  <a:lnTo>
                    <a:pt x="2278" y="467"/>
                  </a:lnTo>
                  <a:lnTo>
                    <a:pt x="2270" y="464"/>
                  </a:lnTo>
                  <a:lnTo>
                    <a:pt x="2278" y="482"/>
                  </a:lnTo>
                  <a:lnTo>
                    <a:pt x="2273" y="504"/>
                  </a:lnTo>
                  <a:lnTo>
                    <a:pt x="2290" y="547"/>
                  </a:lnTo>
                  <a:lnTo>
                    <a:pt x="2357" y="669"/>
                  </a:lnTo>
                  <a:lnTo>
                    <a:pt x="2365" y="649"/>
                  </a:lnTo>
                  <a:lnTo>
                    <a:pt x="2365" y="634"/>
                  </a:lnTo>
                  <a:lnTo>
                    <a:pt x="2357" y="603"/>
                  </a:lnTo>
                  <a:lnTo>
                    <a:pt x="2363" y="605"/>
                  </a:lnTo>
                  <a:lnTo>
                    <a:pt x="2371" y="597"/>
                  </a:lnTo>
                  <a:lnTo>
                    <a:pt x="2380" y="597"/>
                  </a:lnTo>
                  <a:lnTo>
                    <a:pt x="2368" y="582"/>
                  </a:lnTo>
                  <a:lnTo>
                    <a:pt x="2365" y="565"/>
                  </a:lnTo>
                  <a:lnTo>
                    <a:pt x="2374" y="551"/>
                  </a:lnTo>
                  <a:lnTo>
                    <a:pt x="2382" y="553"/>
                  </a:lnTo>
                  <a:lnTo>
                    <a:pt x="2386" y="541"/>
                  </a:lnTo>
                  <a:lnTo>
                    <a:pt x="2374" y="533"/>
                  </a:lnTo>
                  <a:lnTo>
                    <a:pt x="2368" y="493"/>
                  </a:lnTo>
                  <a:lnTo>
                    <a:pt x="2374" y="487"/>
                  </a:lnTo>
                  <a:lnTo>
                    <a:pt x="2374" y="501"/>
                  </a:lnTo>
                  <a:lnTo>
                    <a:pt x="2380" y="504"/>
                  </a:lnTo>
                  <a:lnTo>
                    <a:pt x="2382" y="499"/>
                  </a:lnTo>
                  <a:lnTo>
                    <a:pt x="2374" y="482"/>
                  </a:lnTo>
                  <a:lnTo>
                    <a:pt x="2368" y="484"/>
                  </a:lnTo>
                  <a:lnTo>
                    <a:pt x="2365" y="478"/>
                  </a:lnTo>
                  <a:lnTo>
                    <a:pt x="2359" y="450"/>
                  </a:lnTo>
                  <a:lnTo>
                    <a:pt x="2345" y="447"/>
                  </a:lnTo>
                  <a:lnTo>
                    <a:pt x="2348" y="453"/>
                  </a:lnTo>
                  <a:lnTo>
                    <a:pt x="2342" y="450"/>
                  </a:lnTo>
                  <a:lnTo>
                    <a:pt x="2334" y="435"/>
                  </a:lnTo>
                  <a:lnTo>
                    <a:pt x="2331" y="407"/>
                  </a:lnTo>
                  <a:lnTo>
                    <a:pt x="2336" y="407"/>
                  </a:lnTo>
                  <a:lnTo>
                    <a:pt x="2325" y="383"/>
                  </a:lnTo>
                  <a:lnTo>
                    <a:pt x="2328" y="378"/>
                  </a:lnTo>
                  <a:lnTo>
                    <a:pt x="2336" y="375"/>
                  </a:lnTo>
                  <a:lnTo>
                    <a:pt x="2345" y="380"/>
                  </a:lnTo>
                  <a:lnTo>
                    <a:pt x="2353" y="351"/>
                  </a:lnTo>
                  <a:lnTo>
                    <a:pt x="2363" y="378"/>
                  </a:lnTo>
                  <a:lnTo>
                    <a:pt x="2365" y="351"/>
                  </a:lnTo>
                  <a:lnTo>
                    <a:pt x="2377" y="340"/>
                  </a:lnTo>
                  <a:lnTo>
                    <a:pt x="2388" y="337"/>
                  </a:lnTo>
                  <a:lnTo>
                    <a:pt x="2409" y="355"/>
                  </a:lnTo>
                  <a:lnTo>
                    <a:pt x="2417" y="357"/>
                  </a:lnTo>
                  <a:lnTo>
                    <a:pt x="2411" y="340"/>
                  </a:lnTo>
                  <a:lnTo>
                    <a:pt x="2420" y="314"/>
                  </a:lnTo>
                  <a:lnTo>
                    <a:pt x="2417" y="311"/>
                  </a:lnTo>
                  <a:lnTo>
                    <a:pt x="2423" y="311"/>
                  </a:lnTo>
                  <a:lnTo>
                    <a:pt x="2420" y="302"/>
                  </a:lnTo>
                  <a:lnTo>
                    <a:pt x="2423" y="299"/>
                  </a:lnTo>
                  <a:lnTo>
                    <a:pt x="2420" y="297"/>
                  </a:lnTo>
                  <a:lnTo>
                    <a:pt x="2423" y="297"/>
                  </a:lnTo>
                  <a:lnTo>
                    <a:pt x="2423" y="282"/>
                  </a:lnTo>
                  <a:lnTo>
                    <a:pt x="2428" y="285"/>
                  </a:lnTo>
                  <a:lnTo>
                    <a:pt x="2435" y="280"/>
                  </a:lnTo>
                  <a:lnTo>
                    <a:pt x="2438" y="262"/>
                  </a:lnTo>
                  <a:lnTo>
                    <a:pt x="2458" y="242"/>
                  </a:lnTo>
                  <a:lnTo>
                    <a:pt x="2455" y="233"/>
                  </a:lnTo>
                  <a:lnTo>
                    <a:pt x="2484" y="245"/>
                  </a:lnTo>
                  <a:lnTo>
                    <a:pt x="2481" y="225"/>
                  </a:lnTo>
                  <a:lnTo>
                    <a:pt x="2452" y="201"/>
                  </a:lnTo>
                  <a:lnTo>
                    <a:pt x="2447" y="201"/>
                  </a:lnTo>
                  <a:lnTo>
                    <a:pt x="2447" y="195"/>
                  </a:lnTo>
                  <a:lnTo>
                    <a:pt x="2449" y="195"/>
                  </a:lnTo>
                  <a:lnTo>
                    <a:pt x="2441" y="184"/>
                  </a:lnTo>
                  <a:lnTo>
                    <a:pt x="2435" y="184"/>
                  </a:lnTo>
                  <a:lnTo>
                    <a:pt x="2435" y="178"/>
                  </a:lnTo>
                  <a:lnTo>
                    <a:pt x="2426" y="170"/>
                  </a:lnTo>
                  <a:lnTo>
                    <a:pt x="2420" y="176"/>
                  </a:lnTo>
                  <a:lnTo>
                    <a:pt x="2403" y="161"/>
                  </a:lnTo>
                  <a:lnTo>
                    <a:pt x="2394" y="176"/>
                  </a:lnTo>
                  <a:lnTo>
                    <a:pt x="2388" y="158"/>
                  </a:lnTo>
                  <a:lnTo>
                    <a:pt x="2400" y="158"/>
                  </a:lnTo>
                  <a:lnTo>
                    <a:pt x="2397" y="153"/>
                  </a:lnTo>
                  <a:lnTo>
                    <a:pt x="2386" y="155"/>
                  </a:lnTo>
                  <a:lnTo>
                    <a:pt x="2392" y="149"/>
                  </a:lnTo>
                  <a:lnTo>
                    <a:pt x="2414" y="161"/>
                  </a:lnTo>
                  <a:lnTo>
                    <a:pt x="2423" y="158"/>
                  </a:lnTo>
                  <a:lnTo>
                    <a:pt x="2426" y="161"/>
                  </a:lnTo>
                  <a:lnTo>
                    <a:pt x="2428" y="149"/>
                  </a:lnTo>
                  <a:lnTo>
                    <a:pt x="2426" y="118"/>
                  </a:lnTo>
                  <a:lnTo>
                    <a:pt x="2403" y="92"/>
                  </a:lnTo>
                  <a:lnTo>
                    <a:pt x="2406" y="89"/>
                  </a:lnTo>
                  <a:lnTo>
                    <a:pt x="2403" y="83"/>
                  </a:lnTo>
                  <a:lnTo>
                    <a:pt x="2411" y="89"/>
                  </a:lnTo>
                  <a:lnTo>
                    <a:pt x="2409" y="77"/>
                  </a:lnTo>
                  <a:lnTo>
                    <a:pt x="2417" y="97"/>
                  </a:lnTo>
                  <a:lnTo>
                    <a:pt x="2435" y="112"/>
                  </a:lnTo>
                  <a:lnTo>
                    <a:pt x="2449" y="109"/>
                  </a:lnTo>
                  <a:lnTo>
                    <a:pt x="2449" y="97"/>
                  </a:lnTo>
                  <a:lnTo>
                    <a:pt x="2452" y="103"/>
                  </a:lnTo>
                  <a:lnTo>
                    <a:pt x="2466" y="103"/>
                  </a:lnTo>
                  <a:lnTo>
                    <a:pt x="2481" y="120"/>
                  </a:lnTo>
                  <a:lnTo>
                    <a:pt x="2495" y="126"/>
                  </a:lnTo>
                  <a:lnTo>
                    <a:pt x="2499" y="120"/>
                  </a:lnTo>
                  <a:lnTo>
                    <a:pt x="2527" y="138"/>
                  </a:lnTo>
                  <a:lnTo>
                    <a:pt x="2522" y="126"/>
                  </a:lnTo>
                  <a:lnTo>
                    <a:pt x="2536" y="138"/>
                  </a:lnTo>
                  <a:lnTo>
                    <a:pt x="2533" y="126"/>
                  </a:lnTo>
                  <a:lnTo>
                    <a:pt x="2542" y="130"/>
                  </a:lnTo>
                  <a:lnTo>
                    <a:pt x="2518" y="118"/>
                  </a:lnTo>
                  <a:lnTo>
                    <a:pt x="2524" y="103"/>
                  </a:lnTo>
                  <a:lnTo>
                    <a:pt x="2512" y="97"/>
                  </a:lnTo>
                  <a:lnTo>
                    <a:pt x="2516" y="92"/>
                  </a:lnTo>
                  <a:lnTo>
                    <a:pt x="2512" y="86"/>
                  </a:lnTo>
                  <a:lnTo>
                    <a:pt x="2499" y="80"/>
                  </a:lnTo>
                  <a:lnTo>
                    <a:pt x="2527" y="83"/>
                  </a:lnTo>
                  <a:lnTo>
                    <a:pt x="2510" y="66"/>
                  </a:lnTo>
                  <a:lnTo>
                    <a:pt x="2530" y="74"/>
                  </a:lnTo>
                  <a:lnTo>
                    <a:pt x="2522" y="63"/>
                  </a:lnTo>
                  <a:lnTo>
                    <a:pt x="2527" y="49"/>
                  </a:lnTo>
                  <a:lnTo>
                    <a:pt x="2475" y="31"/>
                  </a:lnTo>
                  <a:lnTo>
                    <a:pt x="2461" y="34"/>
                  </a:lnTo>
                  <a:lnTo>
                    <a:pt x="2466" y="37"/>
                  </a:lnTo>
                  <a:lnTo>
                    <a:pt x="2461" y="40"/>
                  </a:lnTo>
                  <a:lnTo>
                    <a:pt x="2449" y="37"/>
                  </a:lnTo>
                  <a:lnTo>
                    <a:pt x="2441" y="37"/>
                  </a:lnTo>
                  <a:lnTo>
                    <a:pt x="2464" y="51"/>
                  </a:lnTo>
                  <a:lnTo>
                    <a:pt x="2470" y="66"/>
                  </a:lnTo>
                  <a:lnTo>
                    <a:pt x="2464" y="57"/>
                  </a:lnTo>
                  <a:lnTo>
                    <a:pt x="2464" y="63"/>
                  </a:lnTo>
                  <a:lnTo>
                    <a:pt x="2447" y="55"/>
                  </a:lnTo>
                  <a:lnTo>
                    <a:pt x="2426" y="34"/>
                  </a:lnTo>
                  <a:lnTo>
                    <a:pt x="2403" y="26"/>
                  </a:lnTo>
                  <a:lnTo>
                    <a:pt x="2406" y="31"/>
                  </a:lnTo>
                  <a:lnTo>
                    <a:pt x="2392" y="23"/>
                  </a:lnTo>
                  <a:lnTo>
                    <a:pt x="2345" y="14"/>
                  </a:lnTo>
                  <a:lnTo>
                    <a:pt x="2319" y="3"/>
                  </a:lnTo>
                  <a:lnTo>
                    <a:pt x="2317" y="8"/>
                  </a:lnTo>
                  <a:lnTo>
                    <a:pt x="2241" y="0"/>
                  </a:lnTo>
                  <a:lnTo>
                    <a:pt x="2244" y="3"/>
                  </a:lnTo>
                  <a:lnTo>
                    <a:pt x="2235" y="0"/>
                  </a:lnTo>
                  <a:lnTo>
                    <a:pt x="2209" y="14"/>
                  </a:lnTo>
                  <a:lnTo>
                    <a:pt x="2169" y="14"/>
                  </a:lnTo>
                  <a:lnTo>
                    <a:pt x="2181" y="26"/>
                  </a:lnTo>
                  <a:lnTo>
                    <a:pt x="2181" y="34"/>
                  </a:lnTo>
                  <a:lnTo>
                    <a:pt x="2189" y="31"/>
                  </a:lnTo>
                  <a:lnTo>
                    <a:pt x="2204" y="43"/>
                  </a:lnTo>
                  <a:lnTo>
                    <a:pt x="2212" y="57"/>
                  </a:lnTo>
                  <a:lnTo>
                    <a:pt x="2171" y="51"/>
                  </a:lnTo>
                  <a:lnTo>
                    <a:pt x="2148" y="40"/>
                  </a:lnTo>
                  <a:lnTo>
                    <a:pt x="2146" y="51"/>
                  </a:lnTo>
                  <a:lnTo>
                    <a:pt x="2122" y="57"/>
                  </a:lnTo>
                  <a:lnTo>
                    <a:pt x="2108" y="55"/>
                  </a:lnTo>
                  <a:lnTo>
                    <a:pt x="2087" y="66"/>
                  </a:lnTo>
                  <a:lnTo>
                    <a:pt x="2087" y="77"/>
                  </a:lnTo>
                  <a:lnTo>
                    <a:pt x="2079" y="69"/>
                  </a:lnTo>
                  <a:lnTo>
                    <a:pt x="2079" y="77"/>
                  </a:lnTo>
                  <a:lnTo>
                    <a:pt x="2056" y="72"/>
                  </a:lnTo>
                  <a:lnTo>
                    <a:pt x="2035" y="49"/>
                  </a:lnTo>
                  <a:lnTo>
                    <a:pt x="2006" y="43"/>
                  </a:lnTo>
                  <a:lnTo>
                    <a:pt x="1978" y="46"/>
                  </a:lnTo>
                  <a:lnTo>
                    <a:pt x="1943" y="72"/>
                  </a:lnTo>
                  <a:lnTo>
                    <a:pt x="1926" y="69"/>
                  </a:lnTo>
                  <a:lnTo>
                    <a:pt x="1931" y="66"/>
                  </a:lnTo>
                  <a:lnTo>
                    <a:pt x="1905" y="60"/>
                  </a:lnTo>
                  <a:lnTo>
                    <a:pt x="1903" y="69"/>
                  </a:lnTo>
                  <a:lnTo>
                    <a:pt x="1900" y="60"/>
                  </a:lnTo>
                  <a:lnTo>
                    <a:pt x="1868" y="55"/>
                  </a:lnTo>
                  <a:lnTo>
                    <a:pt x="1865" y="49"/>
                  </a:lnTo>
                  <a:lnTo>
                    <a:pt x="1880" y="51"/>
                  </a:lnTo>
                  <a:lnTo>
                    <a:pt x="1880" y="49"/>
                  </a:lnTo>
                  <a:lnTo>
                    <a:pt x="1868" y="43"/>
                  </a:lnTo>
                  <a:lnTo>
                    <a:pt x="1836" y="46"/>
                  </a:lnTo>
                  <a:lnTo>
                    <a:pt x="1833" y="74"/>
                  </a:lnTo>
                  <a:lnTo>
                    <a:pt x="1821" y="66"/>
                  </a:lnTo>
                  <a:lnTo>
                    <a:pt x="1830" y="63"/>
                  </a:lnTo>
                  <a:lnTo>
                    <a:pt x="1824" y="57"/>
                  </a:lnTo>
                  <a:lnTo>
                    <a:pt x="1813" y="63"/>
                  </a:lnTo>
                  <a:lnTo>
                    <a:pt x="1816" y="51"/>
                  </a:lnTo>
                  <a:lnTo>
                    <a:pt x="1833" y="55"/>
                  </a:lnTo>
                  <a:lnTo>
                    <a:pt x="1827" y="49"/>
                  </a:lnTo>
                  <a:lnTo>
                    <a:pt x="1747" y="55"/>
                  </a:lnTo>
                  <a:lnTo>
                    <a:pt x="1747" y="57"/>
                  </a:lnTo>
                  <a:lnTo>
                    <a:pt x="1761" y="69"/>
                  </a:lnTo>
                  <a:lnTo>
                    <a:pt x="1747" y="74"/>
                  </a:lnTo>
                  <a:lnTo>
                    <a:pt x="1752" y="83"/>
                  </a:lnTo>
                  <a:lnTo>
                    <a:pt x="1758" y="80"/>
                  </a:lnTo>
                  <a:lnTo>
                    <a:pt x="1764" y="86"/>
                  </a:lnTo>
                  <a:lnTo>
                    <a:pt x="1761" y="89"/>
                  </a:lnTo>
                  <a:lnTo>
                    <a:pt x="1778" y="95"/>
                  </a:lnTo>
                  <a:lnTo>
                    <a:pt x="1773" y="103"/>
                  </a:lnTo>
                  <a:lnTo>
                    <a:pt x="1761" y="97"/>
                  </a:lnTo>
                  <a:lnTo>
                    <a:pt x="1758" y="103"/>
                  </a:lnTo>
                  <a:lnTo>
                    <a:pt x="1764" y="115"/>
                  </a:lnTo>
                  <a:lnTo>
                    <a:pt x="1729" y="109"/>
                  </a:lnTo>
                  <a:lnTo>
                    <a:pt x="1721" y="120"/>
                  </a:lnTo>
                  <a:lnTo>
                    <a:pt x="1709" y="124"/>
                  </a:lnTo>
                  <a:lnTo>
                    <a:pt x="1683" y="112"/>
                  </a:lnTo>
                  <a:lnTo>
                    <a:pt x="1694" y="132"/>
                  </a:lnTo>
                  <a:lnTo>
                    <a:pt x="1697" y="149"/>
                  </a:lnTo>
                  <a:lnTo>
                    <a:pt x="1694" y="153"/>
                  </a:lnTo>
                  <a:lnTo>
                    <a:pt x="1648" y="135"/>
                  </a:lnTo>
                  <a:lnTo>
                    <a:pt x="1654" y="130"/>
                  </a:lnTo>
                  <a:lnTo>
                    <a:pt x="1643" y="124"/>
                  </a:lnTo>
                  <a:lnTo>
                    <a:pt x="1643" y="132"/>
                  </a:lnTo>
                  <a:lnTo>
                    <a:pt x="1605" y="120"/>
                  </a:lnTo>
                  <a:lnTo>
                    <a:pt x="1613" y="132"/>
                  </a:lnTo>
                  <a:lnTo>
                    <a:pt x="1608" y="132"/>
                  </a:lnTo>
                  <a:lnTo>
                    <a:pt x="1596" y="120"/>
                  </a:lnTo>
                  <a:lnTo>
                    <a:pt x="1608" y="106"/>
                  </a:lnTo>
                  <a:lnTo>
                    <a:pt x="1605" y="101"/>
                  </a:lnTo>
                  <a:lnTo>
                    <a:pt x="1613" y="95"/>
                  </a:lnTo>
                  <a:lnTo>
                    <a:pt x="1611" y="89"/>
                  </a:lnTo>
                  <a:lnTo>
                    <a:pt x="1558" y="92"/>
                  </a:lnTo>
                  <a:lnTo>
                    <a:pt x="1544" y="86"/>
                  </a:lnTo>
                  <a:lnTo>
                    <a:pt x="1536" y="92"/>
                  </a:lnTo>
                  <a:lnTo>
                    <a:pt x="1536" y="97"/>
                  </a:lnTo>
                  <a:lnTo>
                    <a:pt x="1530" y="95"/>
                  </a:lnTo>
                  <a:lnTo>
                    <a:pt x="1530" y="103"/>
                  </a:lnTo>
                  <a:lnTo>
                    <a:pt x="1550" y="109"/>
                  </a:lnTo>
                  <a:lnTo>
                    <a:pt x="1538" y="120"/>
                  </a:lnTo>
                  <a:lnTo>
                    <a:pt x="1520" y="124"/>
                  </a:lnTo>
                  <a:lnTo>
                    <a:pt x="1512" y="126"/>
                  </a:lnTo>
                  <a:lnTo>
                    <a:pt x="1515" y="130"/>
                  </a:lnTo>
                  <a:lnTo>
                    <a:pt x="1492" y="130"/>
                  </a:lnTo>
                  <a:lnTo>
                    <a:pt x="1489" y="124"/>
                  </a:lnTo>
                  <a:lnTo>
                    <a:pt x="1495" y="120"/>
                  </a:lnTo>
                  <a:lnTo>
                    <a:pt x="1492" y="118"/>
                  </a:lnTo>
                  <a:lnTo>
                    <a:pt x="1455" y="126"/>
                  </a:lnTo>
                  <a:lnTo>
                    <a:pt x="1440" y="132"/>
                  </a:lnTo>
                  <a:lnTo>
                    <a:pt x="1451" y="138"/>
                  </a:lnTo>
                  <a:lnTo>
                    <a:pt x="1446" y="147"/>
                  </a:lnTo>
                  <a:lnTo>
                    <a:pt x="1434" y="130"/>
                  </a:lnTo>
                  <a:lnTo>
                    <a:pt x="1422" y="124"/>
                  </a:lnTo>
                  <a:lnTo>
                    <a:pt x="1422" y="130"/>
                  </a:lnTo>
                  <a:lnTo>
                    <a:pt x="1408" y="130"/>
                  </a:lnTo>
                  <a:lnTo>
                    <a:pt x="1408" y="124"/>
                  </a:lnTo>
                  <a:lnTo>
                    <a:pt x="1382" y="126"/>
                  </a:lnTo>
                  <a:lnTo>
                    <a:pt x="1379" y="135"/>
                  </a:lnTo>
                  <a:lnTo>
                    <a:pt x="1382" y="141"/>
                  </a:lnTo>
                  <a:lnTo>
                    <a:pt x="1394" y="135"/>
                  </a:lnTo>
                  <a:lnTo>
                    <a:pt x="1408" y="135"/>
                  </a:lnTo>
                  <a:lnTo>
                    <a:pt x="1394" y="149"/>
                  </a:lnTo>
                  <a:lnTo>
                    <a:pt x="1379" y="147"/>
                  </a:lnTo>
                  <a:lnTo>
                    <a:pt x="1382" y="153"/>
                  </a:lnTo>
                  <a:lnTo>
                    <a:pt x="1367" y="155"/>
                  </a:lnTo>
                  <a:lnTo>
                    <a:pt x="1367" y="161"/>
                  </a:lnTo>
                  <a:lnTo>
                    <a:pt x="1365" y="158"/>
                  </a:lnTo>
                  <a:lnTo>
                    <a:pt x="1350" y="170"/>
                  </a:lnTo>
                  <a:lnTo>
                    <a:pt x="1359" y="172"/>
                  </a:lnTo>
                  <a:lnTo>
                    <a:pt x="1342" y="178"/>
                  </a:lnTo>
                  <a:lnTo>
                    <a:pt x="1344" y="153"/>
                  </a:lnTo>
                  <a:lnTo>
                    <a:pt x="1342" y="149"/>
                  </a:lnTo>
                  <a:lnTo>
                    <a:pt x="1350" y="149"/>
                  </a:lnTo>
                  <a:lnTo>
                    <a:pt x="1373" y="124"/>
                  </a:lnTo>
                  <a:lnTo>
                    <a:pt x="1365" y="120"/>
                  </a:lnTo>
                  <a:lnTo>
                    <a:pt x="1379" y="118"/>
                  </a:lnTo>
                  <a:lnTo>
                    <a:pt x="1382" y="103"/>
                  </a:lnTo>
                  <a:lnTo>
                    <a:pt x="1390" y="101"/>
                  </a:lnTo>
                  <a:lnTo>
                    <a:pt x="1388" y="97"/>
                  </a:lnTo>
                  <a:lnTo>
                    <a:pt x="1390" y="77"/>
                  </a:lnTo>
                  <a:lnTo>
                    <a:pt x="1379" y="72"/>
                  </a:lnTo>
                  <a:lnTo>
                    <a:pt x="1373" y="74"/>
                  </a:lnTo>
                  <a:lnTo>
                    <a:pt x="1365" y="63"/>
                  </a:lnTo>
                  <a:lnTo>
                    <a:pt x="1382" y="69"/>
                  </a:lnTo>
                  <a:lnTo>
                    <a:pt x="1379" y="55"/>
                  </a:lnTo>
                  <a:lnTo>
                    <a:pt x="1361" y="46"/>
                  </a:lnTo>
                  <a:lnTo>
                    <a:pt x="1361" y="51"/>
                  </a:lnTo>
                  <a:lnTo>
                    <a:pt x="1356" y="46"/>
                  </a:lnTo>
                  <a:lnTo>
                    <a:pt x="1325" y="37"/>
                  </a:lnTo>
                  <a:lnTo>
                    <a:pt x="1304" y="43"/>
                  </a:lnTo>
                  <a:lnTo>
                    <a:pt x="1304" y="49"/>
                  </a:lnTo>
                  <a:lnTo>
                    <a:pt x="1296" y="43"/>
                  </a:lnTo>
                  <a:lnTo>
                    <a:pt x="1272" y="51"/>
                  </a:lnTo>
                  <a:lnTo>
                    <a:pt x="1275" y="60"/>
                  </a:lnTo>
                  <a:lnTo>
                    <a:pt x="1266" y="66"/>
                  </a:lnTo>
                  <a:lnTo>
                    <a:pt x="1264" y="49"/>
                  </a:lnTo>
                  <a:lnTo>
                    <a:pt x="1254" y="43"/>
                  </a:lnTo>
                  <a:lnTo>
                    <a:pt x="1249" y="49"/>
                  </a:lnTo>
                  <a:lnTo>
                    <a:pt x="1246" y="40"/>
                  </a:lnTo>
                  <a:lnTo>
                    <a:pt x="1240" y="37"/>
                  </a:lnTo>
                  <a:lnTo>
                    <a:pt x="1237" y="40"/>
                  </a:lnTo>
                  <a:lnTo>
                    <a:pt x="1226" y="37"/>
                  </a:lnTo>
                  <a:lnTo>
                    <a:pt x="1235" y="28"/>
                  </a:lnTo>
                  <a:lnTo>
                    <a:pt x="1229" y="20"/>
                  </a:lnTo>
                  <a:lnTo>
                    <a:pt x="1214" y="17"/>
                  </a:lnTo>
                  <a:lnTo>
                    <a:pt x="1208" y="23"/>
                  </a:lnTo>
                  <a:lnTo>
                    <a:pt x="1212" y="55"/>
                  </a:lnTo>
                  <a:lnTo>
                    <a:pt x="1223" y="66"/>
                  </a:lnTo>
                  <a:lnTo>
                    <a:pt x="1231" y="69"/>
                  </a:lnTo>
                  <a:lnTo>
                    <a:pt x="1243" y="60"/>
                  </a:lnTo>
                  <a:lnTo>
                    <a:pt x="1243" y="74"/>
                  </a:lnTo>
                  <a:lnTo>
                    <a:pt x="1223" y="72"/>
                  </a:lnTo>
                  <a:lnTo>
                    <a:pt x="1212" y="77"/>
                  </a:lnTo>
                  <a:lnTo>
                    <a:pt x="1197" y="74"/>
                  </a:lnTo>
                  <a:lnTo>
                    <a:pt x="1220" y="92"/>
                  </a:lnTo>
                  <a:lnTo>
                    <a:pt x="1212" y="95"/>
                  </a:lnTo>
                  <a:lnTo>
                    <a:pt x="1208" y="86"/>
                  </a:lnTo>
                  <a:lnTo>
                    <a:pt x="1206" y="103"/>
                  </a:lnTo>
                  <a:lnTo>
                    <a:pt x="1203" y="103"/>
                  </a:lnTo>
                  <a:lnTo>
                    <a:pt x="1197" y="112"/>
                  </a:lnTo>
                  <a:lnTo>
                    <a:pt x="1197" y="106"/>
                  </a:lnTo>
                  <a:lnTo>
                    <a:pt x="1185" y="112"/>
                  </a:lnTo>
                  <a:lnTo>
                    <a:pt x="1185" y="103"/>
                  </a:lnTo>
                  <a:lnTo>
                    <a:pt x="1168" y="106"/>
                  </a:lnTo>
                  <a:lnTo>
                    <a:pt x="1151" y="112"/>
                  </a:lnTo>
                  <a:lnTo>
                    <a:pt x="1166" y="115"/>
                  </a:lnTo>
                  <a:lnTo>
                    <a:pt x="1145" y="124"/>
                  </a:lnTo>
                  <a:lnTo>
                    <a:pt x="1145" y="130"/>
                  </a:lnTo>
                  <a:lnTo>
                    <a:pt x="1124" y="132"/>
                  </a:lnTo>
                  <a:lnTo>
                    <a:pt x="1116" y="141"/>
                  </a:lnTo>
                  <a:lnTo>
                    <a:pt x="1113" y="135"/>
                  </a:lnTo>
                  <a:lnTo>
                    <a:pt x="1110" y="155"/>
                  </a:lnTo>
                  <a:lnTo>
                    <a:pt x="1096" y="155"/>
                  </a:lnTo>
                  <a:lnTo>
                    <a:pt x="1110" y="158"/>
                  </a:lnTo>
                  <a:lnTo>
                    <a:pt x="1105" y="158"/>
                  </a:lnTo>
                  <a:lnTo>
                    <a:pt x="1101" y="166"/>
                  </a:lnTo>
                  <a:lnTo>
                    <a:pt x="1096" y="166"/>
                  </a:lnTo>
                  <a:lnTo>
                    <a:pt x="1096" y="172"/>
                  </a:lnTo>
                  <a:lnTo>
                    <a:pt x="1110" y="176"/>
                  </a:lnTo>
                  <a:lnTo>
                    <a:pt x="1099" y="182"/>
                  </a:lnTo>
                  <a:lnTo>
                    <a:pt x="1124" y="187"/>
                  </a:lnTo>
                  <a:lnTo>
                    <a:pt x="1128" y="190"/>
                  </a:lnTo>
                  <a:lnTo>
                    <a:pt x="1116" y="187"/>
                  </a:lnTo>
                  <a:lnTo>
                    <a:pt x="1128" y="201"/>
                  </a:lnTo>
                  <a:lnTo>
                    <a:pt x="1119" y="205"/>
                  </a:lnTo>
                  <a:lnTo>
                    <a:pt x="1122" y="199"/>
                  </a:lnTo>
                  <a:lnTo>
                    <a:pt x="1119" y="195"/>
                  </a:lnTo>
                  <a:lnTo>
                    <a:pt x="1053" y="216"/>
                  </a:lnTo>
                  <a:lnTo>
                    <a:pt x="1059" y="230"/>
                  </a:lnTo>
                  <a:lnTo>
                    <a:pt x="1073" y="245"/>
                  </a:lnTo>
                  <a:lnTo>
                    <a:pt x="1093" y="247"/>
                  </a:lnTo>
                  <a:lnTo>
                    <a:pt x="1101" y="256"/>
                  </a:lnTo>
                  <a:lnTo>
                    <a:pt x="1113" y="259"/>
                  </a:lnTo>
                  <a:lnTo>
                    <a:pt x="1119" y="276"/>
                  </a:lnTo>
                  <a:lnTo>
                    <a:pt x="1137" y="291"/>
                  </a:lnTo>
                  <a:lnTo>
                    <a:pt x="1130" y="299"/>
                  </a:lnTo>
                  <a:lnTo>
                    <a:pt x="1139" y="305"/>
                  </a:lnTo>
                  <a:lnTo>
                    <a:pt x="1162" y="308"/>
                  </a:lnTo>
                  <a:lnTo>
                    <a:pt x="1156" y="314"/>
                  </a:lnTo>
                  <a:lnTo>
                    <a:pt x="1139" y="308"/>
                  </a:lnTo>
                  <a:lnTo>
                    <a:pt x="1128" y="305"/>
                  </a:lnTo>
                  <a:lnTo>
                    <a:pt x="1119" y="285"/>
                  </a:lnTo>
                  <a:lnTo>
                    <a:pt x="1119" y="291"/>
                  </a:lnTo>
                  <a:lnTo>
                    <a:pt x="1110" y="282"/>
                  </a:lnTo>
                  <a:lnTo>
                    <a:pt x="1107" y="274"/>
                  </a:lnTo>
                  <a:lnTo>
                    <a:pt x="1113" y="271"/>
                  </a:lnTo>
                  <a:lnTo>
                    <a:pt x="1113" y="262"/>
                  </a:lnTo>
                  <a:lnTo>
                    <a:pt x="1090" y="262"/>
                  </a:lnTo>
                  <a:lnTo>
                    <a:pt x="1059" y="251"/>
                  </a:lnTo>
                  <a:lnTo>
                    <a:pt x="1047" y="253"/>
                  </a:lnTo>
                  <a:lnTo>
                    <a:pt x="1041" y="262"/>
                  </a:lnTo>
                  <a:lnTo>
                    <a:pt x="1053" y="265"/>
                  </a:lnTo>
                  <a:lnTo>
                    <a:pt x="1030" y="265"/>
                  </a:lnTo>
                  <a:lnTo>
                    <a:pt x="1026" y="271"/>
                  </a:lnTo>
                  <a:lnTo>
                    <a:pt x="1076" y="294"/>
                  </a:lnTo>
                  <a:lnTo>
                    <a:pt x="1035" y="288"/>
                  </a:lnTo>
                  <a:lnTo>
                    <a:pt x="1024" y="285"/>
                  </a:lnTo>
                  <a:lnTo>
                    <a:pt x="1018" y="274"/>
                  </a:lnTo>
                  <a:lnTo>
                    <a:pt x="1018" y="262"/>
                  </a:lnTo>
                  <a:lnTo>
                    <a:pt x="1001" y="245"/>
                  </a:lnTo>
                  <a:lnTo>
                    <a:pt x="1006" y="271"/>
                  </a:lnTo>
                  <a:lnTo>
                    <a:pt x="997" y="276"/>
                  </a:lnTo>
                  <a:lnTo>
                    <a:pt x="997" y="288"/>
                  </a:lnTo>
                  <a:lnTo>
                    <a:pt x="1021" y="302"/>
                  </a:lnTo>
                  <a:lnTo>
                    <a:pt x="1024" y="328"/>
                  </a:lnTo>
                  <a:lnTo>
                    <a:pt x="1035" y="349"/>
                  </a:lnTo>
                  <a:lnTo>
                    <a:pt x="1055" y="340"/>
                  </a:lnTo>
                  <a:lnTo>
                    <a:pt x="1084" y="345"/>
                  </a:lnTo>
                  <a:lnTo>
                    <a:pt x="1096" y="360"/>
                  </a:lnTo>
                  <a:lnTo>
                    <a:pt x="1093" y="363"/>
                  </a:lnTo>
                  <a:lnTo>
                    <a:pt x="1096" y="375"/>
                  </a:lnTo>
                  <a:lnTo>
                    <a:pt x="1116" y="378"/>
                  </a:lnTo>
                  <a:lnTo>
                    <a:pt x="1090" y="375"/>
                  </a:lnTo>
                  <a:lnTo>
                    <a:pt x="1084" y="355"/>
                  </a:lnTo>
                  <a:lnTo>
                    <a:pt x="1070" y="345"/>
                  </a:lnTo>
                  <a:lnTo>
                    <a:pt x="1047" y="357"/>
                  </a:lnTo>
                  <a:lnTo>
                    <a:pt x="1061" y="380"/>
                  </a:lnTo>
                  <a:lnTo>
                    <a:pt x="1059" y="397"/>
                  </a:lnTo>
                  <a:lnTo>
                    <a:pt x="1043" y="409"/>
                  </a:lnTo>
                  <a:lnTo>
                    <a:pt x="1047" y="418"/>
                  </a:lnTo>
                  <a:lnTo>
                    <a:pt x="1018" y="421"/>
                  </a:lnTo>
                  <a:lnTo>
                    <a:pt x="995" y="412"/>
                  </a:lnTo>
                  <a:lnTo>
                    <a:pt x="1009" y="407"/>
                  </a:lnTo>
                  <a:lnTo>
                    <a:pt x="1021" y="415"/>
                  </a:lnTo>
                  <a:lnTo>
                    <a:pt x="1032" y="409"/>
                  </a:lnTo>
                  <a:lnTo>
                    <a:pt x="1030" y="403"/>
                  </a:lnTo>
                  <a:lnTo>
                    <a:pt x="1041" y="383"/>
                  </a:lnTo>
                  <a:lnTo>
                    <a:pt x="1035" y="369"/>
                  </a:lnTo>
                  <a:lnTo>
                    <a:pt x="1041" y="363"/>
                  </a:lnTo>
                  <a:lnTo>
                    <a:pt x="1024" y="357"/>
                  </a:lnTo>
                  <a:lnTo>
                    <a:pt x="1001" y="305"/>
                  </a:lnTo>
                  <a:lnTo>
                    <a:pt x="983" y="288"/>
                  </a:lnTo>
                  <a:lnTo>
                    <a:pt x="983" y="268"/>
                  </a:lnTo>
                  <a:lnTo>
                    <a:pt x="977" y="253"/>
                  </a:lnTo>
                  <a:lnTo>
                    <a:pt x="934" y="253"/>
                  </a:lnTo>
                  <a:lnTo>
                    <a:pt x="940" y="282"/>
                  </a:lnTo>
                  <a:lnTo>
                    <a:pt x="937" y="297"/>
                  </a:lnTo>
                  <a:lnTo>
                    <a:pt x="928" y="302"/>
                  </a:lnTo>
                  <a:lnTo>
                    <a:pt x="925" y="311"/>
                  </a:lnTo>
                  <a:lnTo>
                    <a:pt x="931" y="308"/>
                  </a:lnTo>
                  <a:lnTo>
                    <a:pt x="931" y="320"/>
                  </a:lnTo>
                  <a:lnTo>
                    <a:pt x="937" y="314"/>
                  </a:lnTo>
                  <a:lnTo>
                    <a:pt x="946" y="334"/>
                  </a:lnTo>
                  <a:lnTo>
                    <a:pt x="942" y="337"/>
                  </a:lnTo>
                  <a:lnTo>
                    <a:pt x="940" y="337"/>
                  </a:lnTo>
                  <a:lnTo>
                    <a:pt x="942" y="345"/>
                  </a:lnTo>
                  <a:lnTo>
                    <a:pt x="960" y="345"/>
                  </a:lnTo>
                  <a:lnTo>
                    <a:pt x="960" y="355"/>
                  </a:lnTo>
                  <a:lnTo>
                    <a:pt x="980" y="360"/>
                  </a:lnTo>
                  <a:lnTo>
                    <a:pt x="977" y="380"/>
                  </a:lnTo>
                  <a:lnTo>
                    <a:pt x="957" y="366"/>
                  </a:lnTo>
                  <a:lnTo>
                    <a:pt x="922" y="357"/>
                  </a:lnTo>
                  <a:lnTo>
                    <a:pt x="867" y="351"/>
                  </a:lnTo>
                  <a:lnTo>
                    <a:pt x="865" y="357"/>
                  </a:lnTo>
                  <a:lnTo>
                    <a:pt x="879" y="375"/>
                  </a:lnTo>
                  <a:lnTo>
                    <a:pt x="871" y="380"/>
                  </a:lnTo>
                  <a:lnTo>
                    <a:pt x="871" y="389"/>
                  </a:lnTo>
                  <a:lnTo>
                    <a:pt x="865" y="389"/>
                  </a:lnTo>
                  <a:lnTo>
                    <a:pt x="859" y="375"/>
                  </a:lnTo>
                  <a:lnTo>
                    <a:pt x="835" y="386"/>
                  </a:lnTo>
                  <a:lnTo>
                    <a:pt x="821" y="386"/>
                  </a:lnTo>
                  <a:lnTo>
                    <a:pt x="812" y="389"/>
                  </a:lnTo>
                  <a:lnTo>
                    <a:pt x="812" y="401"/>
                  </a:lnTo>
                  <a:lnTo>
                    <a:pt x="806" y="397"/>
                  </a:lnTo>
                  <a:lnTo>
                    <a:pt x="795" y="407"/>
                  </a:lnTo>
                  <a:lnTo>
                    <a:pt x="792" y="403"/>
                  </a:lnTo>
                  <a:lnTo>
                    <a:pt x="798" y="395"/>
                  </a:lnTo>
                  <a:lnTo>
                    <a:pt x="792" y="383"/>
                  </a:lnTo>
                  <a:lnTo>
                    <a:pt x="801" y="380"/>
                  </a:lnTo>
                  <a:lnTo>
                    <a:pt x="795" y="380"/>
                  </a:lnTo>
                  <a:lnTo>
                    <a:pt x="777" y="391"/>
                  </a:lnTo>
                  <a:lnTo>
                    <a:pt x="783" y="395"/>
                  </a:lnTo>
                  <a:lnTo>
                    <a:pt x="781" y="401"/>
                  </a:lnTo>
                  <a:lnTo>
                    <a:pt x="775" y="391"/>
                  </a:lnTo>
                  <a:lnTo>
                    <a:pt x="737" y="412"/>
                  </a:lnTo>
                  <a:lnTo>
                    <a:pt x="743" y="418"/>
                  </a:lnTo>
                  <a:lnTo>
                    <a:pt x="731" y="421"/>
                  </a:lnTo>
                  <a:lnTo>
                    <a:pt x="731" y="435"/>
                  </a:lnTo>
                  <a:lnTo>
                    <a:pt x="717" y="441"/>
                  </a:lnTo>
                  <a:lnTo>
                    <a:pt x="697" y="426"/>
                  </a:lnTo>
                  <a:lnTo>
                    <a:pt x="697" y="421"/>
                  </a:lnTo>
                  <a:lnTo>
                    <a:pt x="714" y="415"/>
                  </a:lnTo>
                  <a:lnTo>
                    <a:pt x="702" y="403"/>
                  </a:lnTo>
                  <a:lnTo>
                    <a:pt x="668" y="401"/>
                  </a:lnTo>
                  <a:lnTo>
                    <a:pt x="680" y="407"/>
                  </a:lnTo>
                  <a:lnTo>
                    <a:pt x="682" y="432"/>
                  </a:lnTo>
                  <a:lnTo>
                    <a:pt x="693" y="441"/>
                  </a:lnTo>
                  <a:lnTo>
                    <a:pt x="693" y="461"/>
                  </a:lnTo>
                  <a:lnTo>
                    <a:pt x="682" y="453"/>
                  </a:lnTo>
                  <a:lnTo>
                    <a:pt x="665" y="453"/>
                  </a:lnTo>
                  <a:lnTo>
                    <a:pt x="651" y="467"/>
                  </a:lnTo>
                  <a:lnTo>
                    <a:pt x="641" y="478"/>
                  </a:lnTo>
                  <a:lnTo>
                    <a:pt x="656" y="504"/>
                  </a:lnTo>
                  <a:lnTo>
                    <a:pt x="624" y="504"/>
                  </a:lnTo>
                  <a:lnTo>
                    <a:pt x="624" y="499"/>
                  </a:lnTo>
                  <a:lnTo>
                    <a:pt x="607" y="490"/>
                  </a:lnTo>
                  <a:lnTo>
                    <a:pt x="601" y="499"/>
                  </a:lnTo>
                  <a:lnTo>
                    <a:pt x="613" y="510"/>
                  </a:lnTo>
                  <a:lnTo>
                    <a:pt x="622" y="513"/>
                  </a:lnTo>
                  <a:lnTo>
                    <a:pt x="627" y="524"/>
                  </a:lnTo>
                  <a:lnTo>
                    <a:pt x="619" y="528"/>
                  </a:lnTo>
                  <a:lnTo>
                    <a:pt x="584" y="513"/>
                  </a:lnTo>
                  <a:lnTo>
                    <a:pt x="576" y="490"/>
                  </a:lnTo>
                  <a:lnTo>
                    <a:pt x="578" y="476"/>
                  </a:lnTo>
                  <a:lnTo>
                    <a:pt x="538" y="444"/>
                  </a:lnTo>
                  <a:lnTo>
                    <a:pt x="619" y="467"/>
                  </a:lnTo>
                  <a:lnTo>
                    <a:pt x="639" y="458"/>
                  </a:lnTo>
                  <a:lnTo>
                    <a:pt x="653" y="438"/>
                  </a:lnTo>
                  <a:lnTo>
                    <a:pt x="630" y="418"/>
                  </a:lnTo>
                  <a:lnTo>
                    <a:pt x="570" y="395"/>
                  </a:lnTo>
                  <a:lnTo>
                    <a:pt x="546" y="395"/>
                  </a:lnTo>
                  <a:lnTo>
                    <a:pt x="544" y="401"/>
                  </a:lnTo>
                  <a:lnTo>
                    <a:pt x="544" y="391"/>
                  </a:lnTo>
                  <a:lnTo>
                    <a:pt x="529" y="389"/>
                  </a:lnTo>
                  <a:lnTo>
                    <a:pt x="538" y="386"/>
                  </a:lnTo>
                  <a:lnTo>
                    <a:pt x="511" y="386"/>
                  </a:lnTo>
                  <a:lnTo>
                    <a:pt x="506" y="383"/>
                  </a:lnTo>
                  <a:lnTo>
                    <a:pt x="500" y="383"/>
                  </a:lnTo>
                  <a:lnTo>
                    <a:pt x="497" y="386"/>
                  </a:lnTo>
                  <a:lnTo>
                    <a:pt x="491" y="380"/>
                  </a:lnTo>
                  <a:lnTo>
                    <a:pt x="483" y="378"/>
                  </a:lnTo>
                  <a:lnTo>
                    <a:pt x="500" y="378"/>
                  </a:lnTo>
                  <a:lnTo>
                    <a:pt x="509" y="372"/>
                  </a:lnTo>
                  <a:lnTo>
                    <a:pt x="503" y="366"/>
                  </a:lnTo>
                  <a:lnTo>
                    <a:pt x="497" y="366"/>
                  </a:lnTo>
                  <a:lnTo>
                    <a:pt x="500" y="366"/>
                  </a:lnTo>
                  <a:lnTo>
                    <a:pt x="491" y="360"/>
                  </a:lnTo>
                  <a:lnTo>
                    <a:pt x="488" y="363"/>
                  </a:lnTo>
                  <a:lnTo>
                    <a:pt x="486" y="360"/>
                  </a:lnTo>
                  <a:lnTo>
                    <a:pt x="483" y="360"/>
                  </a:lnTo>
                  <a:lnTo>
                    <a:pt x="477" y="369"/>
                  </a:lnTo>
                  <a:lnTo>
                    <a:pt x="471" y="369"/>
                  </a:lnTo>
                  <a:lnTo>
                    <a:pt x="477" y="366"/>
                  </a:lnTo>
                  <a:lnTo>
                    <a:pt x="471" y="363"/>
                  </a:lnTo>
                  <a:lnTo>
                    <a:pt x="477" y="360"/>
                  </a:lnTo>
                  <a:lnTo>
                    <a:pt x="477" y="357"/>
                  </a:lnTo>
                  <a:lnTo>
                    <a:pt x="471" y="355"/>
                  </a:lnTo>
                  <a:lnTo>
                    <a:pt x="463" y="355"/>
                  </a:lnTo>
                  <a:lnTo>
                    <a:pt x="460" y="360"/>
                  </a:lnTo>
                  <a:lnTo>
                    <a:pt x="465" y="363"/>
                  </a:lnTo>
                  <a:lnTo>
                    <a:pt x="463" y="366"/>
                  </a:lnTo>
                  <a:lnTo>
                    <a:pt x="460" y="369"/>
                  </a:lnTo>
                  <a:lnTo>
                    <a:pt x="457" y="372"/>
                  </a:lnTo>
                  <a:lnTo>
                    <a:pt x="454" y="366"/>
                  </a:lnTo>
                  <a:lnTo>
                    <a:pt x="454" y="360"/>
                  </a:lnTo>
                  <a:lnTo>
                    <a:pt x="442" y="375"/>
                  </a:lnTo>
                  <a:lnTo>
                    <a:pt x="442" y="380"/>
                  </a:lnTo>
                  <a:lnTo>
                    <a:pt x="440" y="378"/>
                  </a:lnTo>
                  <a:lnTo>
                    <a:pt x="440" y="369"/>
                  </a:lnTo>
                  <a:lnTo>
                    <a:pt x="445" y="360"/>
                  </a:lnTo>
                  <a:lnTo>
                    <a:pt x="440" y="360"/>
                  </a:lnTo>
                  <a:lnTo>
                    <a:pt x="431" y="360"/>
                  </a:lnTo>
                  <a:lnTo>
                    <a:pt x="428" y="366"/>
                  </a:lnTo>
                  <a:lnTo>
                    <a:pt x="431" y="369"/>
                  </a:lnTo>
                  <a:lnTo>
                    <a:pt x="428" y="372"/>
                  </a:lnTo>
                  <a:lnTo>
                    <a:pt x="422" y="366"/>
                  </a:lnTo>
                  <a:lnTo>
                    <a:pt x="422" y="375"/>
                  </a:lnTo>
                  <a:lnTo>
                    <a:pt x="417" y="380"/>
                  </a:lnTo>
                  <a:lnTo>
                    <a:pt x="414" y="378"/>
                  </a:lnTo>
                  <a:lnTo>
                    <a:pt x="402" y="378"/>
                  </a:lnTo>
                  <a:lnTo>
                    <a:pt x="393" y="378"/>
                  </a:lnTo>
                  <a:lnTo>
                    <a:pt x="398" y="383"/>
                  </a:lnTo>
                  <a:lnTo>
                    <a:pt x="404" y="383"/>
                  </a:lnTo>
                  <a:lnTo>
                    <a:pt x="404" y="391"/>
                  </a:lnTo>
                  <a:lnTo>
                    <a:pt x="396" y="386"/>
                  </a:lnTo>
                  <a:lnTo>
                    <a:pt x="393" y="389"/>
                  </a:lnTo>
                  <a:lnTo>
                    <a:pt x="387" y="391"/>
                  </a:lnTo>
                  <a:lnTo>
                    <a:pt x="390" y="397"/>
                  </a:lnTo>
                  <a:lnTo>
                    <a:pt x="387" y="401"/>
                  </a:lnTo>
                  <a:lnTo>
                    <a:pt x="385" y="401"/>
                  </a:lnTo>
                  <a:lnTo>
                    <a:pt x="381" y="389"/>
                  </a:lnTo>
                  <a:lnTo>
                    <a:pt x="379" y="391"/>
                  </a:lnTo>
                  <a:lnTo>
                    <a:pt x="379" y="397"/>
                  </a:lnTo>
                  <a:lnTo>
                    <a:pt x="375" y="389"/>
                  </a:lnTo>
                  <a:lnTo>
                    <a:pt x="367" y="395"/>
                  </a:lnTo>
                  <a:lnTo>
                    <a:pt x="370" y="401"/>
                  </a:lnTo>
                  <a:lnTo>
                    <a:pt x="375" y="401"/>
                  </a:lnTo>
                  <a:lnTo>
                    <a:pt x="375" y="403"/>
                  </a:lnTo>
                  <a:lnTo>
                    <a:pt x="373" y="403"/>
                  </a:lnTo>
                  <a:lnTo>
                    <a:pt x="367" y="397"/>
                  </a:lnTo>
                  <a:lnTo>
                    <a:pt x="350" y="401"/>
                  </a:lnTo>
                  <a:lnTo>
                    <a:pt x="347" y="407"/>
                  </a:lnTo>
                  <a:lnTo>
                    <a:pt x="350" y="409"/>
                  </a:lnTo>
                  <a:lnTo>
                    <a:pt x="355" y="407"/>
                  </a:lnTo>
                  <a:lnTo>
                    <a:pt x="358" y="407"/>
                  </a:lnTo>
                  <a:lnTo>
                    <a:pt x="355" y="409"/>
                  </a:lnTo>
                  <a:lnTo>
                    <a:pt x="355" y="412"/>
                  </a:lnTo>
                  <a:lnTo>
                    <a:pt x="350" y="418"/>
                  </a:lnTo>
                  <a:lnTo>
                    <a:pt x="347" y="418"/>
                  </a:lnTo>
                  <a:lnTo>
                    <a:pt x="344" y="424"/>
                  </a:lnTo>
                  <a:lnTo>
                    <a:pt x="350" y="424"/>
                  </a:lnTo>
                  <a:lnTo>
                    <a:pt x="355" y="421"/>
                  </a:lnTo>
                  <a:lnTo>
                    <a:pt x="355" y="424"/>
                  </a:lnTo>
                  <a:lnTo>
                    <a:pt x="350" y="424"/>
                  </a:lnTo>
                  <a:lnTo>
                    <a:pt x="344" y="424"/>
                  </a:lnTo>
                  <a:lnTo>
                    <a:pt x="341" y="432"/>
                  </a:lnTo>
                  <a:lnTo>
                    <a:pt x="344" y="432"/>
                  </a:lnTo>
                  <a:lnTo>
                    <a:pt x="341" y="435"/>
                  </a:lnTo>
                  <a:lnTo>
                    <a:pt x="341" y="432"/>
                  </a:lnTo>
                  <a:lnTo>
                    <a:pt x="335" y="432"/>
                  </a:lnTo>
                  <a:lnTo>
                    <a:pt x="335" y="435"/>
                  </a:lnTo>
                  <a:lnTo>
                    <a:pt x="333" y="435"/>
                  </a:lnTo>
                  <a:lnTo>
                    <a:pt x="324" y="438"/>
                  </a:lnTo>
                  <a:lnTo>
                    <a:pt x="327" y="441"/>
                  </a:lnTo>
                  <a:lnTo>
                    <a:pt x="333" y="438"/>
                  </a:lnTo>
                  <a:lnTo>
                    <a:pt x="329" y="441"/>
                  </a:lnTo>
                  <a:lnTo>
                    <a:pt x="333" y="444"/>
                  </a:lnTo>
                  <a:lnTo>
                    <a:pt x="333" y="447"/>
                  </a:lnTo>
                  <a:lnTo>
                    <a:pt x="329" y="444"/>
                  </a:lnTo>
                  <a:lnTo>
                    <a:pt x="327" y="444"/>
                  </a:lnTo>
                  <a:lnTo>
                    <a:pt x="318" y="450"/>
                  </a:lnTo>
                  <a:lnTo>
                    <a:pt x="333" y="450"/>
                  </a:lnTo>
                  <a:lnTo>
                    <a:pt x="333" y="453"/>
                  </a:lnTo>
                  <a:lnTo>
                    <a:pt x="315" y="453"/>
                  </a:lnTo>
                  <a:lnTo>
                    <a:pt x="309" y="458"/>
                  </a:lnTo>
                  <a:lnTo>
                    <a:pt x="304" y="467"/>
                  </a:lnTo>
                  <a:lnTo>
                    <a:pt x="304" y="476"/>
                  </a:lnTo>
                  <a:lnTo>
                    <a:pt x="318" y="472"/>
                  </a:lnTo>
                  <a:lnTo>
                    <a:pt x="318" y="476"/>
                  </a:lnTo>
                  <a:lnTo>
                    <a:pt x="304" y="478"/>
                  </a:lnTo>
                  <a:lnTo>
                    <a:pt x="306" y="484"/>
                  </a:lnTo>
                  <a:lnTo>
                    <a:pt x="300" y="484"/>
                  </a:lnTo>
                  <a:lnTo>
                    <a:pt x="298" y="493"/>
                  </a:lnTo>
                  <a:lnTo>
                    <a:pt x="300" y="495"/>
                  </a:lnTo>
                  <a:lnTo>
                    <a:pt x="295" y="493"/>
                  </a:lnTo>
                  <a:lnTo>
                    <a:pt x="295" y="501"/>
                  </a:lnTo>
                  <a:lnTo>
                    <a:pt x="298" y="499"/>
                  </a:lnTo>
                  <a:lnTo>
                    <a:pt x="298" y="501"/>
                  </a:lnTo>
                  <a:lnTo>
                    <a:pt x="304" y="501"/>
                  </a:lnTo>
                  <a:lnTo>
                    <a:pt x="300" y="507"/>
                  </a:lnTo>
                  <a:lnTo>
                    <a:pt x="295" y="504"/>
                  </a:lnTo>
                  <a:lnTo>
                    <a:pt x="292" y="510"/>
                  </a:lnTo>
                  <a:lnTo>
                    <a:pt x="286" y="519"/>
                  </a:lnTo>
                  <a:lnTo>
                    <a:pt x="289" y="519"/>
                  </a:lnTo>
                  <a:lnTo>
                    <a:pt x="286" y="524"/>
                  </a:lnTo>
                  <a:lnTo>
                    <a:pt x="280" y="522"/>
                  </a:lnTo>
                  <a:lnTo>
                    <a:pt x="272" y="533"/>
                  </a:lnTo>
                  <a:lnTo>
                    <a:pt x="272" y="536"/>
                  </a:lnTo>
                  <a:lnTo>
                    <a:pt x="262" y="541"/>
                  </a:lnTo>
                  <a:lnTo>
                    <a:pt x="272" y="547"/>
                  </a:lnTo>
                  <a:lnTo>
                    <a:pt x="280" y="539"/>
                  </a:lnTo>
                  <a:lnTo>
                    <a:pt x="286" y="533"/>
                  </a:lnTo>
                  <a:lnTo>
                    <a:pt x="286" y="536"/>
                  </a:lnTo>
                  <a:lnTo>
                    <a:pt x="286" y="539"/>
                  </a:lnTo>
                  <a:lnTo>
                    <a:pt x="280" y="547"/>
                  </a:lnTo>
                  <a:lnTo>
                    <a:pt x="269" y="551"/>
                  </a:lnTo>
                  <a:lnTo>
                    <a:pt x="266" y="545"/>
                  </a:lnTo>
                  <a:lnTo>
                    <a:pt x="251" y="551"/>
                  </a:lnTo>
                  <a:lnTo>
                    <a:pt x="251" y="557"/>
                  </a:lnTo>
                  <a:lnTo>
                    <a:pt x="249" y="557"/>
                  </a:lnTo>
                  <a:lnTo>
                    <a:pt x="251" y="559"/>
                  </a:lnTo>
                  <a:lnTo>
                    <a:pt x="254" y="565"/>
                  </a:lnTo>
                  <a:lnTo>
                    <a:pt x="245" y="559"/>
                  </a:lnTo>
                  <a:lnTo>
                    <a:pt x="243" y="562"/>
                  </a:lnTo>
                  <a:lnTo>
                    <a:pt x="249" y="568"/>
                  </a:lnTo>
                  <a:lnTo>
                    <a:pt x="240" y="565"/>
                  </a:lnTo>
                  <a:lnTo>
                    <a:pt x="231" y="562"/>
                  </a:lnTo>
                  <a:lnTo>
                    <a:pt x="231" y="565"/>
                  </a:lnTo>
                  <a:lnTo>
                    <a:pt x="243" y="565"/>
                  </a:lnTo>
                  <a:lnTo>
                    <a:pt x="234" y="571"/>
                  </a:lnTo>
                  <a:lnTo>
                    <a:pt x="231" y="568"/>
                  </a:lnTo>
                  <a:lnTo>
                    <a:pt x="220" y="571"/>
                  </a:lnTo>
                  <a:lnTo>
                    <a:pt x="220" y="574"/>
                  </a:lnTo>
                  <a:lnTo>
                    <a:pt x="231" y="574"/>
                  </a:lnTo>
                  <a:lnTo>
                    <a:pt x="234" y="579"/>
                  </a:lnTo>
                  <a:lnTo>
                    <a:pt x="231" y="579"/>
                  </a:lnTo>
                  <a:lnTo>
                    <a:pt x="231" y="576"/>
                  </a:lnTo>
                  <a:lnTo>
                    <a:pt x="220" y="579"/>
                  </a:lnTo>
                  <a:lnTo>
                    <a:pt x="214" y="582"/>
                  </a:lnTo>
                  <a:lnTo>
                    <a:pt x="208" y="582"/>
                  </a:lnTo>
                  <a:lnTo>
                    <a:pt x="208" y="585"/>
                  </a:lnTo>
                  <a:lnTo>
                    <a:pt x="216" y="585"/>
                  </a:lnTo>
                  <a:lnTo>
                    <a:pt x="225" y="591"/>
                  </a:lnTo>
                  <a:lnTo>
                    <a:pt x="222" y="591"/>
                  </a:lnTo>
                  <a:lnTo>
                    <a:pt x="211" y="591"/>
                  </a:lnTo>
                  <a:lnTo>
                    <a:pt x="205" y="594"/>
                  </a:lnTo>
                  <a:lnTo>
                    <a:pt x="211" y="597"/>
                  </a:lnTo>
                  <a:lnTo>
                    <a:pt x="208" y="599"/>
                  </a:lnTo>
                  <a:lnTo>
                    <a:pt x="208" y="603"/>
                  </a:lnTo>
                  <a:lnTo>
                    <a:pt x="211" y="605"/>
                  </a:lnTo>
                  <a:lnTo>
                    <a:pt x="225" y="605"/>
                  </a:lnTo>
                  <a:lnTo>
                    <a:pt x="231" y="605"/>
                  </a:lnTo>
                  <a:lnTo>
                    <a:pt x="237" y="605"/>
                  </a:lnTo>
                  <a:lnTo>
                    <a:pt x="237" y="603"/>
                  </a:lnTo>
                  <a:lnTo>
                    <a:pt x="240" y="605"/>
                  </a:lnTo>
                  <a:lnTo>
                    <a:pt x="237" y="608"/>
                  </a:lnTo>
                  <a:lnTo>
                    <a:pt x="225" y="608"/>
                  </a:lnTo>
                  <a:lnTo>
                    <a:pt x="208" y="608"/>
                  </a:lnTo>
                  <a:lnTo>
                    <a:pt x="208" y="614"/>
                  </a:lnTo>
                  <a:lnTo>
                    <a:pt x="211" y="622"/>
                  </a:lnTo>
                  <a:lnTo>
                    <a:pt x="211" y="632"/>
                  </a:lnTo>
                  <a:lnTo>
                    <a:pt x="214" y="626"/>
                  </a:lnTo>
                  <a:lnTo>
                    <a:pt x="216" y="632"/>
                  </a:lnTo>
                  <a:lnTo>
                    <a:pt x="220" y="626"/>
                  </a:lnTo>
                  <a:lnTo>
                    <a:pt x="231" y="622"/>
                  </a:lnTo>
                  <a:lnTo>
                    <a:pt x="222" y="632"/>
                  </a:lnTo>
                  <a:lnTo>
                    <a:pt x="216" y="637"/>
                  </a:lnTo>
                  <a:lnTo>
                    <a:pt x="220" y="637"/>
                  </a:lnTo>
                  <a:lnTo>
                    <a:pt x="216" y="640"/>
                  </a:lnTo>
                  <a:lnTo>
                    <a:pt x="214" y="640"/>
                  </a:lnTo>
                  <a:lnTo>
                    <a:pt x="208" y="649"/>
                  </a:lnTo>
                  <a:lnTo>
                    <a:pt x="211" y="654"/>
                  </a:lnTo>
                  <a:lnTo>
                    <a:pt x="216" y="649"/>
                  </a:lnTo>
                  <a:lnTo>
                    <a:pt x="220" y="646"/>
                  </a:lnTo>
                  <a:lnTo>
                    <a:pt x="222" y="646"/>
                  </a:lnTo>
                  <a:lnTo>
                    <a:pt x="220" y="654"/>
                  </a:lnTo>
                  <a:lnTo>
                    <a:pt x="222" y="660"/>
                  </a:lnTo>
                  <a:lnTo>
                    <a:pt x="214" y="657"/>
                  </a:lnTo>
                  <a:lnTo>
                    <a:pt x="214" y="663"/>
                  </a:lnTo>
                  <a:lnTo>
                    <a:pt x="225" y="674"/>
                  </a:lnTo>
                  <a:lnTo>
                    <a:pt x="237" y="680"/>
                  </a:lnTo>
                  <a:lnTo>
                    <a:pt x="251" y="677"/>
                  </a:lnTo>
                  <a:lnTo>
                    <a:pt x="260" y="669"/>
                  </a:lnTo>
                  <a:lnTo>
                    <a:pt x="269" y="657"/>
                  </a:lnTo>
                  <a:lnTo>
                    <a:pt x="266" y="654"/>
                  </a:lnTo>
                  <a:lnTo>
                    <a:pt x="269" y="651"/>
                  </a:lnTo>
                  <a:lnTo>
                    <a:pt x="275" y="657"/>
                  </a:lnTo>
                  <a:lnTo>
                    <a:pt x="280" y="649"/>
                  </a:lnTo>
                  <a:lnTo>
                    <a:pt x="277" y="643"/>
                  </a:lnTo>
                  <a:lnTo>
                    <a:pt x="280" y="643"/>
                  </a:lnTo>
                  <a:lnTo>
                    <a:pt x="280" y="637"/>
                  </a:lnTo>
                  <a:lnTo>
                    <a:pt x="283" y="634"/>
                  </a:lnTo>
                  <a:lnTo>
                    <a:pt x="283" y="637"/>
                  </a:lnTo>
                  <a:lnTo>
                    <a:pt x="283" y="649"/>
                  </a:lnTo>
                  <a:lnTo>
                    <a:pt x="289" y="654"/>
                  </a:lnTo>
                  <a:lnTo>
                    <a:pt x="289" y="657"/>
                  </a:lnTo>
                  <a:lnTo>
                    <a:pt x="292" y="669"/>
                  </a:lnTo>
                  <a:lnTo>
                    <a:pt x="295" y="674"/>
                  </a:lnTo>
                  <a:lnTo>
                    <a:pt x="298" y="671"/>
                  </a:lnTo>
                  <a:lnTo>
                    <a:pt x="300" y="677"/>
                  </a:lnTo>
                  <a:lnTo>
                    <a:pt x="298" y="683"/>
                  </a:lnTo>
                  <a:lnTo>
                    <a:pt x="304" y="692"/>
                  </a:lnTo>
                  <a:lnTo>
                    <a:pt x="309" y="703"/>
                  </a:lnTo>
                  <a:lnTo>
                    <a:pt x="315" y="709"/>
                  </a:lnTo>
                  <a:lnTo>
                    <a:pt x="315" y="715"/>
                  </a:lnTo>
                  <a:lnTo>
                    <a:pt x="312" y="715"/>
                  </a:lnTo>
                  <a:lnTo>
                    <a:pt x="315" y="717"/>
                  </a:lnTo>
                  <a:lnTo>
                    <a:pt x="312" y="720"/>
                  </a:lnTo>
                  <a:lnTo>
                    <a:pt x="318" y="729"/>
                  </a:lnTo>
                  <a:lnTo>
                    <a:pt x="318" y="738"/>
                  </a:lnTo>
                  <a:lnTo>
                    <a:pt x="321" y="738"/>
                  </a:lnTo>
                  <a:lnTo>
                    <a:pt x="327" y="738"/>
                  </a:lnTo>
                  <a:lnTo>
                    <a:pt x="333" y="738"/>
                  </a:lnTo>
                  <a:lnTo>
                    <a:pt x="335" y="732"/>
                  </a:lnTo>
                  <a:lnTo>
                    <a:pt x="333" y="729"/>
                  </a:lnTo>
                  <a:lnTo>
                    <a:pt x="333" y="726"/>
                  </a:lnTo>
                  <a:lnTo>
                    <a:pt x="339" y="723"/>
                  </a:lnTo>
                  <a:lnTo>
                    <a:pt x="341" y="720"/>
                  </a:lnTo>
                  <a:lnTo>
                    <a:pt x="355" y="720"/>
                  </a:lnTo>
                  <a:lnTo>
                    <a:pt x="361" y="703"/>
                  </a:lnTo>
                  <a:lnTo>
                    <a:pt x="364" y="686"/>
                  </a:lnTo>
                  <a:lnTo>
                    <a:pt x="361" y="683"/>
                  </a:lnTo>
                  <a:lnTo>
                    <a:pt x="364" y="680"/>
                  </a:lnTo>
                  <a:lnTo>
                    <a:pt x="364" y="674"/>
                  </a:lnTo>
                  <a:lnTo>
                    <a:pt x="364" y="665"/>
                  </a:lnTo>
                  <a:lnTo>
                    <a:pt x="358" y="663"/>
                  </a:lnTo>
                  <a:lnTo>
                    <a:pt x="364" y="663"/>
                  </a:lnTo>
                  <a:lnTo>
                    <a:pt x="370" y="660"/>
                  </a:lnTo>
                  <a:lnTo>
                    <a:pt x="375" y="654"/>
                  </a:lnTo>
                  <a:lnTo>
                    <a:pt x="379" y="657"/>
                  </a:lnTo>
                  <a:lnTo>
                    <a:pt x="379" y="654"/>
                  </a:lnTo>
                  <a:lnTo>
                    <a:pt x="385" y="651"/>
                  </a:lnTo>
                  <a:lnTo>
                    <a:pt x="381" y="646"/>
                  </a:lnTo>
                  <a:lnTo>
                    <a:pt x="390" y="637"/>
                  </a:lnTo>
                  <a:lnTo>
                    <a:pt x="387" y="628"/>
                  </a:lnTo>
                  <a:lnTo>
                    <a:pt x="381" y="626"/>
                  </a:lnTo>
                  <a:lnTo>
                    <a:pt x="375" y="617"/>
                  </a:lnTo>
                  <a:lnTo>
                    <a:pt x="373" y="620"/>
                  </a:lnTo>
                  <a:lnTo>
                    <a:pt x="370" y="617"/>
                  </a:lnTo>
                  <a:lnTo>
                    <a:pt x="364" y="605"/>
                  </a:lnTo>
                  <a:lnTo>
                    <a:pt x="364" y="597"/>
                  </a:lnTo>
                  <a:lnTo>
                    <a:pt x="364" y="591"/>
                  </a:lnTo>
                  <a:lnTo>
                    <a:pt x="367" y="591"/>
                  </a:lnTo>
                  <a:lnTo>
                    <a:pt x="367" y="588"/>
                  </a:lnTo>
                  <a:lnTo>
                    <a:pt x="367" y="579"/>
                  </a:lnTo>
                  <a:lnTo>
                    <a:pt x="367" y="574"/>
                  </a:lnTo>
                  <a:lnTo>
                    <a:pt x="367" y="571"/>
                  </a:lnTo>
                  <a:lnTo>
                    <a:pt x="370" y="571"/>
                  </a:lnTo>
                  <a:lnTo>
                    <a:pt x="373" y="571"/>
                  </a:lnTo>
                  <a:lnTo>
                    <a:pt x="373" y="562"/>
                  </a:lnTo>
                  <a:lnTo>
                    <a:pt x="375" y="562"/>
                  </a:lnTo>
                  <a:lnTo>
                    <a:pt x="379" y="562"/>
                  </a:lnTo>
                  <a:lnTo>
                    <a:pt x="375" y="559"/>
                  </a:lnTo>
                  <a:lnTo>
                    <a:pt x="379" y="553"/>
                  </a:lnTo>
                  <a:lnTo>
                    <a:pt x="385" y="553"/>
                  </a:lnTo>
                  <a:lnTo>
                    <a:pt x="387" y="547"/>
                  </a:lnTo>
                  <a:lnTo>
                    <a:pt x="390" y="545"/>
                  </a:lnTo>
                  <a:lnTo>
                    <a:pt x="390" y="541"/>
                  </a:lnTo>
                  <a:lnTo>
                    <a:pt x="393" y="545"/>
                  </a:lnTo>
                  <a:lnTo>
                    <a:pt x="402" y="539"/>
                  </a:lnTo>
                  <a:lnTo>
                    <a:pt x="404" y="536"/>
                  </a:lnTo>
                  <a:lnTo>
                    <a:pt x="408" y="528"/>
                  </a:lnTo>
                  <a:lnTo>
                    <a:pt x="414" y="519"/>
                  </a:lnTo>
                  <a:lnTo>
                    <a:pt x="410" y="516"/>
                  </a:lnTo>
                  <a:lnTo>
                    <a:pt x="408" y="513"/>
                  </a:lnTo>
                  <a:lnTo>
                    <a:pt x="410" y="507"/>
                  </a:lnTo>
                  <a:lnTo>
                    <a:pt x="414" y="499"/>
                  </a:lnTo>
                  <a:lnTo>
                    <a:pt x="410" y="495"/>
                  </a:lnTo>
                  <a:lnTo>
                    <a:pt x="417" y="493"/>
                  </a:lnTo>
                  <a:lnTo>
                    <a:pt x="419" y="482"/>
                  </a:lnTo>
                  <a:lnTo>
                    <a:pt x="431" y="484"/>
                  </a:lnTo>
                  <a:lnTo>
                    <a:pt x="431" y="482"/>
                  </a:lnTo>
                  <a:lnTo>
                    <a:pt x="442" y="482"/>
                  </a:lnTo>
                  <a:lnTo>
                    <a:pt x="448" y="482"/>
                  </a:lnTo>
                  <a:lnTo>
                    <a:pt x="451" y="484"/>
                  </a:lnTo>
                  <a:lnTo>
                    <a:pt x="460" y="490"/>
                  </a:lnTo>
                  <a:lnTo>
                    <a:pt x="460" y="499"/>
                  </a:lnTo>
                  <a:lnTo>
                    <a:pt x="463" y="504"/>
                  </a:lnTo>
                  <a:lnTo>
                    <a:pt x="457" y="504"/>
                  </a:lnTo>
                  <a:lnTo>
                    <a:pt x="451" y="510"/>
                  </a:lnTo>
                  <a:lnTo>
                    <a:pt x="448" y="516"/>
                  </a:lnTo>
                  <a:lnTo>
                    <a:pt x="440" y="528"/>
                  </a:lnTo>
                  <a:lnTo>
                    <a:pt x="436" y="536"/>
                  </a:lnTo>
                  <a:lnTo>
                    <a:pt x="431" y="539"/>
                  </a:lnTo>
                  <a:lnTo>
                    <a:pt x="431" y="541"/>
                  </a:lnTo>
                  <a:lnTo>
                    <a:pt x="425" y="545"/>
                  </a:lnTo>
                  <a:lnTo>
                    <a:pt x="428" y="547"/>
                  </a:lnTo>
                  <a:lnTo>
                    <a:pt x="422" y="551"/>
                  </a:lnTo>
                  <a:lnTo>
                    <a:pt x="419" y="551"/>
                  </a:lnTo>
                  <a:lnTo>
                    <a:pt x="419" y="557"/>
                  </a:lnTo>
                  <a:lnTo>
                    <a:pt x="414" y="562"/>
                  </a:lnTo>
                  <a:lnTo>
                    <a:pt x="414" y="565"/>
                  </a:lnTo>
                  <a:lnTo>
                    <a:pt x="417" y="582"/>
                  </a:lnTo>
                  <a:lnTo>
                    <a:pt x="422" y="594"/>
                  </a:lnTo>
                  <a:lnTo>
                    <a:pt x="419" y="594"/>
                  </a:lnTo>
                  <a:lnTo>
                    <a:pt x="422" y="603"/>
                  </a:lnTo>
                  <a:lnTo>
                    <a:pt x="419" y="605"/>
                  </a:lnTo>
                  <a:lnTo>
                    <a:pt x="422" y="614"/>
                  </a:lnTo>
                  <a:lnTo>
                    <a:pt x="425" y="617"/>
                  </a:lnTo>
                  <a:lnTo>
                    <a:pt x="431" y="617"/>
                  </a:lnTo>
                  <a:lnTo>
                    <a:pt x="436" y="620"/>
                  </a:lnTo>
                  <a:lnTo>
                    <a:pt x="436" y="622"/>
                  </a:lnTo>
                  <a:lnTo>
                    <a:pt x="440" y="626"/>
                  </a:lnTo>
                  <a:lnTo>
                    <a:pt x="442" y="620"/>
                  </a:lnTo>
                  <a:lnTo>
                    <a:pt x="442" y="626"/>
                  </a:lnTo>
                  <a:lnTo>
                    <a:pt x="436" y="626"/>
                  </a:lnTo>
                  <a:lnTo>
                    <a:pt x="436" y="628"/>
                  </a:lnTo>
                  <a:lnTo>
                    <a:pt x="445" y="634"/>
                  </a:lnTo>
                  <a:lnTo>
                    <a:pt x="463" y="626"/>
                  </a:lnTo>
                  <a:lnTo>
                    <a:pt x="474" y="622"/>
                  </a:lnTo>
                  <a:lnTo>
                    <a:pt x="486" y="617"/>
                  </a:lnTo>
                  <a:lnTo>
                    <a:pt x="500" y="617"/>
                  </a:lnTo>
                  <a:lnTo>
                    <a:pt x="506" y="614"/>
                  </a:lnTo>
                  <a:lnTo>
                    <a:pt x="515" y="608"/>
                  </a:lnTo>
                  <a:lnTo>
                    <a:pt x="520" y="622"/>
                  </a:lnTo>
                  <a:lnTo>
                    <a:pt x="532" y="622"/>
                  </a:lnTo>
                  <a:lnTo>
                    <a:pt x="538" y="632"/>
                  </a:lnTo>
                  <a:lnTo>
                    <a:pt x="523" y="628"/>
                  </a:lnTo>
                  <a:lnTo>
                    <a:pt x="509" y="634"/>
                  </a:lnTo>
                  <a:lnTo>
                    <a:pt x="509" y="640"/>
                  </a:lnTo>
                  <a:lnTo>
                    <a:pt x="500" y="640"/>
                  </a:lnTo>
                  <a:lnTo>
                    <a:pt x="483" y="637"/>
                  </a:lnTo>
                  <a:lnTo>
                    <a:pt x="451" y="649"/>
                  </a:lnTo>
                  <a:lnTo>
                    <a:pt x="454" y="660"/>
                  </a:lnTo>
                  <a:lnTo>
                    <a:pt x="463" y="671"/>
                  </a:lnTo>
                  <a:lnTo>
                    <a:pt x="465" y="669"/>
                  </a:lnTo>
                  <a:lnTo>
                    <a:pt x="465" y="680"/>
                  </a:lnTo>
                  <a:lnTo>
                    <a:pt x="465" y="694"/>
                  </a:lnTo>
                  <a:lnTo>
                    <a:pt x="460" y="697"/>
                  </a:lnTo>
                  <a:lnTo>
                    <a:pt x="454" y="697"/>
                  </a:lnTo>
                  <a:lnTo>
                    <a:pt x="442" y="680"/>
                  </a:lnTo>
                  <a:lnTo>
                    <a:pt x="428" y="692"/>
                  </a:lnTo>
                  <a:lnTo>
                    <a:pt x="422" y="715"/>
                  </a:lnTo>
                  <a:lnTo>
                    <a:pt x="431" y="746"/>
                  </a:lnTo>
                  <a:lnTo>
                    <a:pt x="414" y="746"/>
                  </a:lnTo>
                  <a:lnTo>
                    <a:pt x="410" y="752"/>
                  </a:lnTo>
                  <a:lnTo>
                    <a:pt x="419" y="749"/>
                  </a:lnTo>
                  <a:lnTo>
                    <a:pt x="410" y="755"/>
                  </a:lnTo>
                  <a:lnTo>
                    <a:pt x="408" y="761"/>
                  </a:lnTo>
                  <a:lnTo>
                    <a:pt x="402" y="758"/>
                  </a:lnTo>
                  <a:lnTo>
                    <a:pt x="396" y="758"/>
                  </a:lnTo>
                  <a:lnTo>
                    <a:pt x="393" y="755"/>
                  </a:lnTo>
                  <a:lnTo>
                    <a:pt x="390" y="749"/>
                  </a:lnTo>
                  <a:lnTo>
                    <a:pt x="373" y="752"/>
                  </a:lnTo>
                  <a:lnTo>
                    <a:pt x="370" y="752"/>
                  </a:lnTo>
                  <a:lnTo>
                    <a:pt x="364" y="755"/>
                  </a:lnTo>
                  <a:lnTo>
                    <a:pt x="361" y="761"/>
                  </a:lnTo>
                  <a:lnTo>
                    <a:pt x="344" y="767"/>
                  </a:lnTo>
                  <a:lnTo>
                    <a:pt x="344" y="772"/>
                  </a:lnTo>
                  <a:lnTo>
                    <a:pt x="341" y="772"/>
                  </a:lnTo>
                  <a:lnTo>
                    <a:pt x="339" y="775"/>
                  </a:lnTo>
                  <a:lnTo>
                    <a:pt x="329" y="769"/>
                  </a:lnTo>
                  <a:lnTo>
                    <a:pt x="327" y="767"/>
                  </a:lnTo>
                  <a:lnTo>
                    <a:pt x="315" y="761"/>
                  </a:lnTo>
                  <a:lnTo>
                    <a:pt x="312" y="755"/>
                  </a:lnTo>
                  <a:lnTo>
                    <a:pt x="300" y="763"/>
                  </a:lnTo>
                  <a:lnTo>
                    <a:pt x="298" y="769"/>
                  </a:lnTo>
                  <a:lnTo>
                    <a:pt x="289" y="769"/>
                  </a:lnTo>
                  <a:lnTo>
                    <a:pt x="292" y="761"/>
                  </a:lnTo>
                  <a:lnTo>
                    <a:pt x="286" y="761"/>
                  </a:lnTo>
                  <a:lnTo>
                    <a:pt x="280" y="761"/>
                  </a:lnTo>
                  <a:lnTo>
                    <a:pt x="277" y="758"/>
                  </a:lnTo>
                  <a:lnTo>
                    <a:pt x="277" y="755"/>
                  </a:lnTo>
                  <a:lnTo>
                    <a:pt x="277" y="752"/>
                  </a:lnTo>
                  <a:lnTo>
                    <a:pt x="272" y="749"/>
                  </a:lnTo>
                  <a:lnTo>
                    <a:pt x="272" y="744"/>
                  </a:lnTo>
                  <a:lnTo>
                    <a:pt x="272" y="735"/>
                  </a:lnTo>
                  <a:lnTo>
                    <a:pt x="277" y="732"/>
                  </a:lnTo>
                  <a:lnTo>
                    <a:pt x="280" y="726"/>
                  </a:lnTo>
                  <a:lnTo>
                    <a:pt x="280" y="723"/>
                  </a:lnTo>
                  <a:lnTo>
                    <a:pt x="280" y="720"/>
                  </a:lnTo>
                  <a:lnTo>
                    <a:pt x="286" y="720"/>
                  </a:lnTo>
                  <a:lnTo>
                    <a:pt x="289" y="715"/>
                  </a:lnTo>
                  <a:lnTo>
                    <a:pt x="283" y="711"/>
                  </a:lnTo>
                  <a:lnTo>
                    <a:pt x="277" y="703"/>
                  </a:lnTo>
                  <a:lnTo>
                    <a:pt x="266" y="703"/>
                  </a:lnTo>
                  <a:lnTo>
                    <a:pt x="266" y="709"/>
                  </a:lnTo>
                  <a:lnTo>
                    <a:pt x="260" y="706"/>
                  </a:lnTo>
                  <a:lnTo>
                    <a:pt x="257" y="715"/>
                  </a:lnTo>
                  <a:lnTo>
                    <a:pt x="251" y="711"/>
                  </a:lnTo>
                  <a:lnTo>
                    <a:pt x="251" y="720"/>
                  </a:lnTo>
                  <a:lnTo>
                    <a:pt x="251" y="735"/>
                  </a:lnTo>
                  <a:lnTo>
                    <a:pt x="254" y="732"/>
                  </a:lnTo>
                  <a:lnTo>
                    <a:pt x="257" y="735"/>
                  </a:lnTo>
                  <a:lnTo>
                    <a:pt x="257" y="746"/>
                  </a:lnTo>
                  <a:lnTo>
                    <a:pt x="254" y="746"/>
                  </a:lnTo>
                  <a:lnTo>
                    <a:pt x="251" y="749"/>
                  </a:lnTo>
                  <a:lnTo>
                    <a:pt x="257" y="749"/>
                  </a:lnTo>
                  <a:lnTo>
                    <a:pt x="260" y="755"/>
                  </a:lnTo>
                  <a:lnTo>
                    <a:pt x="260" y="761"/>
                  </a:lnTo>
                  <a:lnTo>
                    <a:pt x="260" y="763"/>
                  </a:lnTo>
                  <a:lnTo>
                    <a:pt x="262" y="763"/>
                  </a:lnTo>
                  <a:lnTo>
                    <a:pt x="260" y="769"/>
                  </a:lnTo>
                  <a:lnTo>
                    <a:pt x="262" y="772"/>
                  </a:lnTo>
                  <a:lnTo>
                    <a:pt x="257" y="772"/>
                  </a:lnTo>
                  <a:lnTo>
                    <a:pt x="254" y="781"/>
                  </a:lnTo>
                  <a:lnTo>
                    <a:pt x="251" y="775"/>
                  </a:lnTo>
                  <a:lnTo>
                    <a:pt x="240" y="775"/>
                  </a:lnTo>
                  <a:lnTo>
                    <a:pt x="237" y="781"/>
                  </a:lnTo>
                  <a:lnTo>
                    <a:pt x="237" y="784"/>
                  </a:lnTo>
                  <a:lnTo>
                    <a:pt x="234" y="778"/>
                  </a:lnTo>
                  <a:lnTo>
                    <a:pt x="225" y="781"/>
                  </a:lnTo>
                  <a:lnTo>
                    <a:pt x="216" y="786"/>
                  </a:lnTo>
                  <a:lnTo>
                    <a:pt x="216" y="792"/>
                  </a:lnTo>
                  <a:lnTo>
                    <a:pt x="220" y="792"/>
                  </a:lnTo>
                  <a:lnTo>
                    <a:pt x="216" y="798"/>
                  </a:lnTo>
                  <a:lnTo>
                    <a:pt x="220" y="807"/>
                  </a:lnTo>
                  <a:lnTo>
                    <a:pt x="214" y="804"/>
                  </a:lnTo>
                  <a:lnTo>
                    <a:pt x="211" y="796"/>
                  </a:lnTo>
                  <a:lnTo>
                    <a:pt x="205" y="786"/>
                  </a:lnTo>
                  <a:lnTo>
                    <a:pt x="203" y="801"/>
                  </a:lnTo>
                  <a:lnTo>
                    <a:pt x="197" y="809"/>
                  </a:lnTo>
                  <a:lnTo>
                    <a:pt x="199" y="813"/>
                  </a:lnTo>
                  <a:lnTo>
                    <a:pt x="205" y="815"/>
                  </a:lnTo>
                  <a:lnTo>
                    <a:pt x="197" y="815"/>
                  </a:lnTo>
                  <a:lnTo>
                    <a:pt x="191" y="819"/>
                  </a:lnTo>
                  <a:lnTo>
                    <a:pt x="191" y="824"/>
                  </a:lnTo>
                  <a:lnTo>
                    <a:pt x="187" y="824"/>
                  </a:lnTo>
                  <a:lnTo>
                    <a:pt x="179" y="830"/>
                  </a:lnTo>
                  <a:lnTo>
                    <a:pt x="162" y="833"/>
                  </a:lnTo>
                  <a:lnTo>
                    <a:pt x="162" y="847"/>
                  </a:lnTo>
                  <a:lnTo>
                    <a:pt x="159" y="853"/>
                  </a:lnTo>
                  <a:lnTo>
                    <a:pt x="147" y="856"/>
                  </a:lnTo>
                  <a:lnTo>
                    <a:pt x="141" y="859"/>
                  </a:lnTo>
                  <a:lnTo>
                    <a:pt x="139" y="865"/>
                  </a:lnTo>
                  <a:lnTo>
                    <a:pt x="130" y="865"/>
                  </a:lnTo>
                  <a:lnTo>
                    <a:pt x="124" y="861"/>
                  </a:lnTo>
                  <a:lnTo>
                    <a:pt x="124" y="856"/>
                  </a:lnTo>
                  <a:lnTo>
                    <a:pt x="118" y="856"/>
                  </a:lnTo>
                  <a:lnTo>
                    <a:pt x="113" y="856"/>
                  </a:lnTo>
                  <a:lnTo>
                    <a:pt x="115" y="867"/>
                  </a:lnTo>
                  <a:lnTo>
                    <a:pt x="118" y="879"/>
                  </a:lnTo>
                  <a:lnTo>
                    <a:pt x="113" y="879"/>
                  </a:lnTo>
                  <a:lnTo>
                    <a:pt x="107" y="879"/>
                  </a:lnTo>
                  <a:lnTo>
                    <a:pt x="104" y="882"/>
                  </a:lnTo>
                  <a:lnTo>
                    <a:pt x="95" y="876"/>
                  </a:lnTo>
                  <a:lnTo>
                    <a:pt x="90" y="876"/>
                  </a:lnTo>
                  <a:lnTo>
                    <a:pt x="84" y="876"/>
                  </a:lnTo>
                  <a:lnTo>
                    <a:pt x="75" y="879"/>
                  </a:lnTo>
                  <a:lnTo>
                    <a:pt x="72" y="882"/>
                  </a:lnTo>
                  <a:lnTo>
                    <a:pt x="78" y="882"/>
                  </a:lnTo>
                  <a:lnTo>
                    <a:pt x="80" y="885"/>
                  </a:lnTo>
                  <a:lnTo>
                    <a:pt x="75" y="885"/>
                  </a:lnTo>
                  <a:lnTo>
                    <a:pt x="78" y="888"/>
                  </a:lnTo>
                  <a:lnTo>
                    <a:pt x="75" y="888"/>
                  </a:lnTo>
                  <a:lnTo>
                    <a:pt x="78" y="894"/>
                  </a:lnTo>
                  <a:lnTo>
                    <a:pt x="95" y="899"/>
                  </a:lnTo>
                  <a:lnTo>
                    <a:pt x="104" y="902"/>
                  </a:lnTo>
                  <a:lnTo>
                    <a:pt x="110" y="905"/>
                  </a:lnTo>
                  <a:lnTo>
                    <a:pt x="110" y="914"/>
                  </a:lnTo>
                  <a:lnTo>
                    <a:pt x="121" y="925"/>
                  </a:lnTo>
                  <a:lnTo>
                    <a:pt x="121" y="934"/>
                  </a:lnTo>
                  <a:lnTo>
                    <a:pt x="128" y="937"/>
                  </a:lnTo>
                  <a:lnTo>
                    <a:pt x="130" y="946"/>
                  </a:lnTo>
                  <a:lnTo>
                    <a:pt x="124" y="937"/>
                  </a:lnTo>
                  <a:lnTo>
                    <a:pt x="121" y="951"/>
                  </a:lnTo>
                  <a:lnTo>
                    <a:pt x="124" y="954"/>
                  </a:lnTo>
                  <a:lnTo>
                    <a:pt x="121" y="957"/>
                  </a:lnTo>
                  <a:lnTo>
                    <a:pt x="115" y="977"/>
                  </a:lnTo>
                  <a:lnTo>
                    <a:pt x="101" y="977"/>
                  </a:lnTo>
                  <a:lnTo>
                    <a:pt x="86" y="977"/>
                  </a:lnTo>
                  <a:lnTo>
                    <a:pt x="69" y="977"/>
                  </a:lnTo>
                  <a:lnTo>
                    <a:pt x="55" y="974"/>
                  </a:lnTo>
                  <a:lnTo>
                    <a:pt x="46" y="974"/>
                  </a:lnTo>
                  <a:lnTo>
                    <a:pt x="32" y="974"/>
                  </a:lnTo>
                  <a:lnTo>
                    <a:pt x="26" y="971"/>
                  </a:lnTo>
                  <a:lnTo>
                    <a:pt x="20" y="974"/>
                  </a:lnTo>
                  <a:lnTo>
                    <a:pt x="20" y="977"/>
                  </a:lnTo>
                  <a:lnTo>
                    <a:pt x="11" y="977"/>
                  </a:lnTo>
                  <a:lnTo>
                    <a:pt x="6" y="980"/>
                  </a:lnTo>
                  <a:lnTo>
                    <a:pt x="9" y="989"/>
                  </a:lnTo>
                  <a:lnTo>
                    <a:pt x="9" y="992"/>
                  </a:lnTo>
                  <a:lnTo>
                    <a:pt x="11" y="992"/>
                  </a:lnTo>
                  <a:lnTo>
                    <a:pt x="15" y="998"/>
                  </a:lnTo>
                  <a:lnTo>
                    <a:pt x="11" y="1000"/>
                  </a:lnTo>
                  <a:lnTo>
                    <a:pt x="15" y="1026"/>
                  </a:lnTo>
                  <a:lnTo>
                    <a:pt x="6" y="1049"/>
                  </a:lnTo>
                  <a:lnTo>
                    <a:pt x="3" y="1052"/>
                  </a:lnTo>
                  <a:lnTo>
                    <a:pt x="0" y="1064"/>
                  </a:lnTo>
                  <a:lnTo>
                    <a:pt x="6" y="1064"/>
                  </a:lnTo>
                  <a:lnTo>
                    <a:pt x="6" y="1067"/>
                  </a:lnTo>
                  <a:lnTo>
                    <a:pt x="9" y="1067"/>
                  </a:lnTo>
                  <a:lnTo>
                    <a:pt x="9" y="1069"/>
                  </a:lnTo>
                  <a:lnTo>
                    <a:pt x="9" y="1087"/>
                  </a:lnTo>
                  <a:lnTo>
                    <a:pt x="6" y="1092"/>
                  </a:lnTo>
                  <a:lnTo>
                    <a:pt x="15" y="1092"/>
                  </a:lnTo>
                  <a:lnTo>
                    <a:pt x="20" y="1096"/>
                  </a:lnTo>
                  <a:lnTo>
                    <a:pt x="32" y="1092"/>
                  </a:lnTo>
                  <a:lnTo>
                    <a:pt x="34" y="1092"/>
                  </a:lnTo>
                  <a:lnTo>
                    <a:pt x="43" y="1096"/>
                  </a:lnTo>
                  <a:lnTo>
                    <a:pt x="43" y="1101"/>
                  </a:lnTo>
                  <a:lnTo>
                    <a:pt x="46" y="1107"/>
                  </a:lnTo>
                  <a:lnTo>
                    <a:pt x="57" y="1113"/>
                  </a:lnTo>
                  <a:lnTo>
                    <a:pt x="67" y="1104"/>
                  </a:lnTo>
                  <a:lnTo>
                    <a:pt x="72" y="1104"/>
                  </a:lnTo>
                  <a:lnTo>
                    <a:pt x="78" y="1101"/>
                  </a:lnTo>
                  <a:lnTo>
                    <a:pt x="86" y="1101"/>
                  </a:lnTo>
                  <a:lnTo>
                    <a:pt x="90" y="1101"/>
                  </a:lnTo>
                  <a:lnTo>
                    <a:pt x="95" y="1101"/>
                  </a:lnTo>
                  <a:lnTo>
                    <a:pt x="98" y="1101"/>
                  </a:lnTo>
                  <a:lnTo>
                    <a:pt x="101" y="1098"/>
                  </a:lnTo>
                  <a:lnTo>
                    <a:pt x="104" y="1098"/>
                  </a:lnTo>
                  <a:lnTo>
                    <a:pt x="107" y="1101"/>
                  </a:lnTo>
                  <a:lnTo>
                    <a:pt x="110" y="1092"/>
                  </a:lnTo>
                  <a:lnTo>
                    <a:pt x="115" y="1087"/>
                  </a:lnTo>
                  <a:lnTo>
                    <a:pt x="124" y="1087"/>
                  </a:lnTo>
                  <a:lnTo>
                    <a:pt x="128" y="1084"/>
                  </a:lnTo>
                  <a:lnTo>
                    <a:pt x="128" y="1081"/>
                  </a:lnTo>
                  <a:lnTo>
                    <a:pt x="130" y="1075"/>
                  </a:lnTo>
                  <a:lnTo>
                    <a:pt x="136" y="1069"/>
                  </a:lnTo>
                  <a:lnTo>
                    <a:pt x="141" y="1067"/>
                  </a:lnTo>
                  <a:lnTo>
                    <a:pt x="141" y="1064"/>
                  </a:lnTo>
                  <a:lnTo>
                    <a:pt x="136" y="1055"/>
                  </a:lnTo>
                  <a:lnTo>
                    <a:pt x="133" y="1049"/>
                  </a:lnTo>
                  <a:lnTo>
                    <a:pt x="145" y="1038"/>
                  </a:lnTo>
                  <a:lnTo>
                    <a:pt x="150" y="1032"/>
                  </a:lnTo>
                  <a:lnTo>
                    <a:pt x="150" y="1023"/>
                  </a:lnTo>
                  <a:lnTo>
                    <a:pt x="153" y="1023"/>
                  </a:lnTo>
                  <a:lnTo>
                    <a:pt x="159" y="1021"/>
                  </a:lnTo>
                  <a:lnTo>
                    <a:pt x="170" y="1021"/>
                  </a:lnTo>
                  <a:lnTo>
                    <a:pt x="179" y="1011"/>
                  </a:lnTo>
                  <a:lnTo>
                    <a:pt x="185" y="1006"/>
                  </a:lnTo>
                  <a:lnTo>
                    <a:pt x="185" y="1000"/>
                  </a:lnTo>
                  <a:lnTo>
                    <a:pt x="187" y="998"/>
                  </a:lnTo>
                  <a:lnTo>
                    <a:pt x="185" y="994"/>
                  </a:lnTo>
                  <a:lnTo>
                    <a:pt x="185" y="986"/>
                  </a:lnTo>
                  <a:lnTo>
                    <a:pt x="193" y="980"/>
                  </a:lnTo>
                  <a:lnTo>
                    <a:pt x="197" y="977"/>
                  </a:lnTo>
                  <a:lnTo>
                    <a:pt x="199" y="977"/>
                  </a:lnTo>
                  <a:lnTo>
                    <a:pt x="205" y="977"/>
                  </a:lnTo>
                  <a:lnTo>
                    <a:pt x="205" y="980"/>
                  </a:lnTo>
                  <a:lnTo>
                    <a:pt x="211" y="980"/>
                  </a:lnTo>
                  <a:lnTo>
                    <a:pt x="214" y="980"/>
                  </a:lnTo>
                  <a:lnTo>
                    <a:pt x="216" y="983"/>
                  </a:lnTo>
                  <a:lnTo>
                    <a:pt x="222" y="986"/>
                  </a:lnTo>
                  <a:lnTo>
                    <a:pt x="234" y="986"/>
                  </a:lnTo>
                  <a:lnTo>
                    <a:pt x="234" y="980"/>
                  </a:lnTo>
                  <a:lnTo>
                    <a:pt x="240" y="977"/>
                  </a:lnTo>
                  <a:lnTo>
                    <a:pt x="245" y="977"/>
                  </a:lnTo>
                  <a:lnTo>
                    <a:pt x="245" y="974"/>
                  </a:lnTo>
                  <a:lnTo>
                    <a:pt x="249" y="974"/>
                  </a:lnTo>
                  <a:lnTo>
                    <a:pt x="251" y="971"/>
                  </a:lnTo>
                  <a:lnTo>
                    <a:pt x="254" y="971"/>
                  </a:lnTo>
                  <a:lnTo>
                    <a:pt x="260" y="965"/>
                  </a:lnTo>
                  <a:lnTo>
                    <a:pt x="266" y="963"/>
                  </a:lnTo>
                  <a:lnTo>
                    <a:pt x="275" y="963"/>
                  </a:lnTo>
                  <a:lnTo>
                    <a:pt x="283" y="965"/>
                  </a:lnTo>
                  <a:lnTo>
                    <a:pt x="286" y="971"/>
                  </a:lnTo>
                  <a:lnTo>
                    <a:pt x="289" y="980"/>
                  </a:lnTo>
                  <a:lnTo>
                    <a:pt x="292" y="983"/>
                  </a:lnTo>
                  <a:lnTo>
                    <a:pt x="289" y="989"/>
                  </a:lnTo>
                  <a:lnTo>
                    <a:pt x="295" y="989"/>
                  </a:lnTo>
                  <a:lnTo>
                    <a:pt x="300" y="992"/>
                  </a:lnTo>
                  <a:lnTo>
                    <a:pt x="309" y="1000"/>
                  </a:lnTo>
                  <a:lnTo>
                    <a:pt x="312" y="1003"/>
                  </a:lnTo>
                  <a:lnTo>
                    <a:pt x="321" y="1015"/>
                  </a:lnTo>
                  <a:lnTo>
                    <a:pt x="329" y="1017"/>
                  </a:lnTo>
                  <a:lnTo>
                    <a:pt x="341" y="1017"/>
                  </a:lnTo>
                  <a:lnTo>
                    <a:pt x="341" y="1023"/>
                  </a:lnTo>
                  <a:lnTo>
                    <a:pt x="344" y="1026"/>
                  </a:lnTo>
                  <a:lnTo>
                    <a:pt x="347" y="1026"/>
                  </a:lnTo>
                  <a:lnTo>
                    <a:pt x="350" y="1029"/>
                  </a:lnTo>
                  <a:lnTo>
                    <a:pt x="355" y="1029"/>
                  </a:lnTo>
                  <a:lnTo>
                    <a:pt x="358" y="1035"/>
                  </a:lnTo>
                  <a:lnTo>
                    <a:pt x="358" y="1038"/>
                  </a:lnTo>
                  <a:lnTo>
                    <a:pt x="364" y="1040"/>
                  </a:lnTo>
                  <a:lnTo>
                    <a:pt x="367" y="1040"/>
                  </a:lnTo>
                  <a:lnTo>
                    <a:pt x="375" y="1064"/>
                  </a:lnTo>
                  <a:lnTo>
                    <a:pt x="373" y="1067"/>
                  </a:lnTo>
                  <a:lnTo>
                    <a:pt x="373" y="1072"/>
                  </a:lnTo>
                  <a:lnTo>
                    <a:pt x="370" y="1075"/>
                  </a:lnTo>
                  <a:lnTo>
                    <a:pt x="370" y="1081"/>
                  </a:lnTo>
                  <a:lnTo>
                    <a:pt x="375" y="1078"/>
                  </a:lnTo>
                  <a:lnTo>
                    <a:pt x="381" y="1069"/>
                  </a:lnTo>
                  <a:lnTo>
                    <a:pt x="381" y="1064"/>
                  </a:lnTo>
                  <a:lnTo>
                    <a:pt x="390" y="1061"/>
                  </a:lnTo>
                  <a:lnTo>
                    <a:pt x="387" y="1049"/>
                  </a:lnTo>
                  <a:lnTo>
                    <a:pt x="385" y="1049"/>
                  </a:lnTo>
                  <a:lnTo>
                    <a:pt x="379" y="1046"/>
                  </a:lnTo>
                  <a:lnTo>
                    <a:pt x="385" y="1035"/>
                  </a:lnTo>
                  <a:lnTo>
                    <a:pt x="387" y="1032"/>
                  </a:lnTo>
                  <a:lnTo>
                    <a:pt x="396" y="1035"/>
                  </a:lnTo>
                  <a:lnTo>
                    <a:pt x="398" y="1040"/>
                  </a:lnTo>
                  <a:lnTo>
                    <a:pt x="402" y="1044"/>
                  </a:lnTo>
                  <a:lnTo>
                    <a:pt x="408" y="1044"/>
                  </a:lnTo>
                  <a:lnTo>
                    <a:pt x="408" y="1038"/>
                  </a:lnTo>
                  <a:lnTo>
                    <a:pt x="396" y="1026"/>
                  </a:lnTo>
                  <a:lnTo>
                    <a:pt x="381" y="1021"/>
                  </a:lnTo>
                  <a:lnTo>
                    <a:pt x="370" y="1015"/>
                  </a:lnTo>
                  <a:lnTo>
                    <a:pt x="370" y="1011"/>
                  </a:lnTo>
                  <a:lnTo>
                    <a:pt x="373" y="1009"/>
                  </a:lnTo>
                  <a:lnTo>
                    <a:pt x="370" y="1006"/>
                  </a:lnTo>
                  <a:lnTo>
                    <a:pt x="364" y="1006"/>
                  </a:lnTo>
                  <a:lnTo>
                    <a:pt x="347" y="998"/>
                  </a:lnTo>
                  <a:lnTo>
                    <a:pt x="335" y="977"/>
                  </a:lnTo>
                  <a:lnTo>
                    <a:pt x="315" y="957"/>
                  </a:lnTo>
                  <a:lnTo>
                    <a:pt x="315" y="951"/>
                  </a:lnTo>
                  <a:lnTo>
                    <a:pt x="318" y="948"/>
                  </a:lnTo>
                  <a:lnTo>
                    <a:pt x="315" y="942"/>
                  </a:lnTo>
                  <a:lnTo>
                    <a:pt x="321" y="940"/>
                  </a:lnTo>
                  <a:lnTo>
                    <a:pt x="327" y="937"/>
                  </a:lnTo>
                  <a:lnTo>
                    <a:pt x="327" y="934"/>
                  </a:lnTo>
                  <a:lnTo>
                    <a:pt x="333" y="934"/>
                  </a:lnTo>
                  <a:lnTo>
                    <a:pt x="335" y="937"/>
                  </a:lnTo>
                  <a:lnTo>
                    <a:pt x="333" y="940"/>
                  </a:lnTo>
                  <a:lnTo>
                    <a:pt x="339" y="951"/>
                  </a:lnTo>
                  <a:lnTo>
                    <a:pt x="344" y="942"/>
                  </a:lnTo>
                  <a:lnTo>
                    <a:pt x="352" y="948"/>
                  </a:lnTo>
                  <a:lnTo>
                    <a:pt x="352" y="954"/>
                  </a:lnTo>
                  <a:lnTo>
                    <a:pt x="364" y="963"/>
                  </a:lnTo>
                  <a:lnTo>
                    <a:pt x="355" y="965"/>
                  </a:lnTo>
                  <a:lnTo>
                    <a:pt x="370" y="980"/>
                  </a:lnTo>
                  <a:lnTo>
                    <a:pt x="375" y="977"/>
                  </a:lnTo>
                  <a:lnTo>
                    <a:pt x="385" y="980"/>
                  </a:lnTo>
                  <a:lnTo>
                    <a:pt x="393" y="989"/>
                  </a:lnTo>
                  <a:lnTo>
                    <a:pt x="387" y="986"/>
                  </a:lnTo>
                  <a:lnTo>
                    <a:pt x="387" y="989"/>
                  </a:lnTo>
                  <a:lnTo>
                    <a:pt x="398" y="992"/>
                  </a:lnTo>
                  <a:lnTo>
                    <a:pt x="408" y="994"/>
                  </a:lnTo>
                  <a:lnTo>
                    <a:pt x="417" y="1006"/>
                  </a:lnTo>
                  <a:lnTo>
                    <a:pt x="422" y="1011"/>
                  </a:lnTo>
                  <a:lnTo>
                    <a:pt x="422" y="1021"/>
                  </a:lnTo>
                  <a:lnTo>
                    <a:pt x="425" y="1023"/>
                  </a:lnTo>
                  <a:lnTo>
                    <a:pt x="422" y="1026"/>
                  </a:lnTo>
                  <a:lnTo>
                    <a:pt x="422" y="1035"/>
                  </a:lnTo>
                  <a:lnTo>
                    <a:pt x="419" y="1035"/>
                  </a:lnTo>
                  <a:lnTo>
                    <a:pt x="428" y="1040"/>
                  </a:lnTo>
                  <a:lnTo>
                    <a:pt x="434" y="1046"/>
                  </a:lnTo>
                  <a:lnTo>
                    <a:pt x="434" y="1049"/>
                  </a:lnTo>
                  <a:lnTo>
                    <a:pt x="442" y="1058"/>
                  </a:lnTo>
                  <a:lnTo>
                    <a:pt x="448" y="1058"/>
                  </a:lnTo>
                  <a:lnTo>
                    <a:pt x="448" y="1061"/>
                  </a:lnTo>
                  <a:lnTo>
                    <a:pt x="442" y="1061"/>
                  </a:lnTo>
                  <a:lnTo>
                    <a:pt x="448" y="1072"/>
                  </a:lnTo>
                  <a:lnTo>
                    <a:pt x="463" y="1069"/>
                  </a:lnTo>
                  <a:lnTo>
                    <a:pt x="469" y="1069"/>
                  </a:lnTo>
                  <a:lnTo>
                    <a:pt x="477" y="1075"/>
                  </a:lnTo>
                  <a:lnTo>
                    <a:pt x="474" y="1078"/>
                  </a:lnTo>
                  <a:lnTo>
                    <a:pt x="463" y="1072"/>
                  </a:lnTo>
                  <a:lnTo>
                    <a:pt x="454" y="1075"/>
                  </a:lnTo>
                  <a:lnTo>
                    <a:pt x="448" y="1081"/>
                  </a:lnTo>
                  <a:lnTo>
                    <a:pt x="457" y="1087"/>
                  </a:lnTo>
                  <a:lnTo>
                    <a:pt x="457" y="1092"/>
                  </a:lnTo>
                  <a:lnTo>
                    <a:pt x="460" y="1098"/>
                  </a:lnTo>
                  <a:lnTo>
                    <a:pt x="463" y="1101"/>
                  </a:lnTo>
                  <a:lnTo>
                    <a:pt x="460" y="1096"/>
                  </a:lnTo>
                  <a:lnTo>
                    <a:pt x="465" y="1096"/>
                  </a:lnTo>
                  <a:lnTo>
                    <a:pt x="469" y="1104"/>
                  </a:lnTo>
                  <a:lnTo>
                    <a:pt x="471" y="1104"/>
                  </a:lnTo>
                  <a:lnTo>
                    <a:pt x="471" y="1101"/>
                  </a:lnTo>
                  <a:lnTo>
                    <a:pt x="471" y="1098"/>
                  </a:lnTo>
                  <a:lnTo>
                    <a:pt x="480" y="1104"/>
                  </a:lnTo>
                  <a:lnTo>
                    <a:pt x="480" y="1101"/>
                  </a:lnTo>
                  <a:lnTo>
                    <a:pt x="480" y="1098"/>
                  </a:lnTo>
                  <a:lnTo>
                    <a:pt x="471" y="1084"/>
                  </a:lnTo>
                  <a:lnTo>
                    <a:pt x="480" y="1090"/>
                  </a:lnTo>
                  <a:lnTo>
                    <a:pt x="483" y="1090"/>
                  </a:lnTo>
                  <a:lnTo>
                    <a:pt x="477" y="1081"/>
                  </a:lnTo>
                  <a:lnTo>
                    <a:pt x="483" y="1078"/>
                  </a:lnTo>
                  <a:lnTo>
                    <a:pt x="491" y="1084"/>
                  </a:lnTo>
                  <a:lnTo>
                    <a:pt x="488" y="1072"/>
                  </a:lnTo>
                  <a:lnTo>
                    <a:pt x="483" y="1067"/>
                  </a:lnTo>
                  <a:lnTo>
                    <a:pt x="477" y="1061"/>
                  </a:lnTo>
                  <a:lnTo>
                    <a:pt x="480" y="1058"/>
                  </a:lnTo>
                  <a:lnTo>
                    <a:pt x="486" y="1064"/>
                  </a:lnTo>
                  <a:lnTo>
                    <a:pt x="491" y="1064"/>
                  </a:lnTo>
                  <a:lnTo>
                    <a:pt x="494" y="1072"/>
                  </a:lnTo>
                  <a:lnTo>
                    <a:pt x="497" y="1075"/>
                  </a:lnTo>
                  <a:lnTo>
                    <a:pt x="497" y="1078"/>
                  </a:lnTo>
                  <a:lnTo>
                    <a:pt x="494" y="1078"/>
                  </a:lnTo>
                  <a:lnTo>
                    <a:pt x="488" y="1072"/>
                  </a:lnTo>
                  <a:lnTo>
                    <a:pt x="477" y="1064"/>
                  </a:lnTo>
                  <a:lnTo>
                    <a:pt x="469" y="1061"/>
                  </a:lnTo>
                  <a:lnTo>
                    <a:pt x="474" y="1061"/>
                  </a:lnTo>
                  <a:lnTo>
                    <a:pt x="480" y="1055"/>
                  </a:lnTo>
                  <a:lnTo>
                    <a:pt x="469" y="1040"/>
                  </a:lnTo>
                  <a:lnTo>
                    <a:pt x="469" y="1032"/>
                  </a:lnTo>
                  <a:lnTo>
                    <a:pt x="474" y="1029"/>
                  </a:lnTo>
                  <a:lnTo>
                    <a:pt x="474" y="1032"/>
                  </a:lnTo>
                  <a:lnTo>
                    <a:pt x="471" y="1032"/>
                  </a:lnTo>
                  <a:lnTo>
                    <a:pt x="480" y="1038"/>
                  </a:lnTo>
                  <a:lnTo>
                    <a:pt x="488" y="1040"/>
                  </a:lnTo>
                  <a:lnTo>
                    <a:pt x="488" y="1038"/>
                  </a:lnTo>
                  <a:lnTo>
                    <a:pt x="486" y="1035"/>
                  </a:lnTo>
                  <a:lnTo>
                    <a:pt x="488" y="1035"/>
                  </a:lnTo>
                  <a:lnTo>
                    <a:pt x="491" y="1038"/>
                  </a:lnTo>
                  <a:lnTo>
                    <a:pt x="486" y="1029"/>
                  </a:lnTo>
                  <a:lnTo>
                    <a:pt x="491" y="1026"/>
                  </a:lnTo>
                  <a:lnTo>
                    <a:pt x="494" y="1023"/>
                  </a:lnTo>
                  <a:lnTo>
                    <a:pt x="497" y="1023"/>
                  </a:lnTo>
                  <a:lnTo>
                    <a:pt x="503" y="1021"/>
                  </a:lnTo>
                  <a:lnTo>
                    <a:pt x="506" y="1023"/>
                  </a:lnTo>
                  <a:lnTo>
                    <a:pt x="517" y="1026"/>
                  </a:lnTo>
                  <a:lnTo>
                    <a:pt x="520" y="1029"/>
                  </a:lnTo>
                  <a:lnTo>
                    <a:pt x="520" y="1026"/>
                  </a:lnTo>
                  <a:lnTo>
                    <a:pt x="526" y="1026"/>
                  </a:lnTo>
                  <a:lnTo>
                    <a:pt x="520" y="1032"/>
                  </a:lnTo>
                  <a:lnTo>
                    <a:pt x="520" y="1038"/>
                  </a:lnTo>
                  <a:lnTo>
                    <a:pt x="526" y="1032"/>
                  </a:lnTo>
                  <a:lnTo>
                    <a:pt x="534" y="1026"/>
                  </a:lnTo>
                  <a:lnTo>
                    <a:pt x="538" y="1023"/>
                  </a:lnTo>
                  <a:lnTo>
                    <a:pt x="552" y="1021"/>
                  </a:lnTo>
                  <a:lnTo>
                    <a:pt x="566" y="1023"/>
                  </a:lnTo>
                  <a:lnTo>
                    <a:pt x="572" y="1023"/>
                  </a:lnTo>
                  <a:lnTo>
                    <a:pt x="561" y="1029"/>
                  </a:lnTo>
                  <a:lnTo>
                    <a:pt x="561" y="1032"/>
                  </a:lnTo>
                  <a:lnTo>
                    <a:pt x="549" y="1032"/>
                  </a:lnTo>
                  <a:lnTo>
                    <a:pt x="546" y="1029"/>
                  </a:lnTo>
                  <a:lnTo>
                    <a:pt x="544" y="1032"/>
                  </a:lnTo>
                  <a:lnTo>
                    <a:pt x="544" y="1035"/>
                  </a:lnTo>
                  <a:lnTo>
                    <a:pt x="534" y="1032"/>
                  </a:lnTo>
                  <a:lnTo>
                    <a:pt x="529" y="1035"/>
                  </a:lnTo>
                  <a:lnTo>
                    <a:pt x="520" y="1040"/>
                  </a:lnTo>
                  <a:lnTo>
                    <a:pt x="520" y="1049"/>
                  </a:lnTo>
                  <a:lnTo>
                    <a:pt x="532" y="1049"/>
                  </a:lnTo>
                  <a:lnTo>
                    <a:pt x="529" y="1055"/>
                  </a:lnTo>
                  <a:lnTo>
                    <a:pt x="532" y="1061"/>
                  </a:lnTo>
                  <a:lnTo>
                    <a:pt x="534" y="1061"/>
                  </a:lnTo>
                  <a:lnTo>
                    <a:pt x="532" y="1067"/>
                  </a:lnTo>
                  <a:lnTo>
                    <a:pt x="534" y="1069"/>
                  </a:lnTo>
                  <a:lnTo>
                    <a:pt x="529" y="1069"/>
                  </a:lnTo>
                  <a:lnTo>
                    <a:pt x="526" y="1067"/>
                  </a:lnTo>
                  <a:lnTo>
                    <a:pt x="523" y="1067"/>
                  </a:lnTo>
                  <a:lnTo>
                    <a:pt x="526" y="1069"/>
                  </a:lnTo>
                  <a:lnTo>
                    <a:pt x="523" y="1072"/>
                  </a:lnTo>
                  <a:lnTo>
                    <a:pt x="532" y="1072"/>
                  </a:lnTo>
                  <a:lnTo>
                    <a:pt x="538" y="1078"/>
                  </a:lnTo>
                  <a:lnTo>
                    <a:pt x="538" y="1084"/>
                  </a:lnTo>
                  <a:lnTo>
                    <a:pt x="538" y="1090"/>
                  </a:lnTo>
                  <a:lnTo>
                    <a:pt x="544" y="1090"/>
                  </a:lnTo>
                  <a:lnTo>
                    <a:pt x="544" y="1092"/>
                  </a:lnTo>
                  <a:lnTo>
                    <a:pt x="538" y="1092"/>
                  </a:lnTo>
                  <a:lnTo>
                    <a:pt x="540" y="1096"/>
                  </a:lnTo>
                  <a:lnTo>
                    <a:pt x="555" y="1096"/>
                  </a:lnTo>
                  <a:lnTo>
                    <a:pt x="544" y="1098"/>
                  </a:lnTo>
                  <a:lnTo>
                    <a:pt x="544" y="1101"/>
                  </a:lnTo>
                  <a:lnTo>
                    <a:pt x="552" y="1101"/>
                  </a:lnTo>
                  <a:lnTo>
                    <a:pt x="555" y="1098"/>
                  </a:lnTo>
                  <a:lnTo>
                    <a:pt x="558" y="1098"/>
                  </a:lnTo>
                  <a:lnTo>
                    <a:pt x="566" y="1101"/>
                  </a:lnTo>
                  <a:lnTo>
                    <a:pt x="570" y="1107"/>
                  </a:lnTo>
                  <a:lnTo>
                    <a:pt x="578" y="1110"/>
                  </a:lnTo>
                  <a:lnTo>
                    <a:pt x="587" y="1107"/>
                  </a:lnTo>
                  <a:lnTo>
                    <a:pt x="590" y="1107"/>
                  </a:lnTo>
                  <a:lnTo>
                    <a:pt x="590" y="1098"/>
                  </a:lnTo>
                  <a:lnTo>
                    <a:pt x="599" y="1098"/>
                  </a:lnTo>
                  <a:lnTo>
                    <a:pt x="613" y="1104"/>
                  </a:lnTo>
                  <a:lnTo>
                    <a:pt x="616" y="1110"/>
                  </a:lnTo>
                  <a:lnTo>
                    <a:pt x="624" y="1110"/>
                  </a:lnTo>
                  <a:lnTo>
                    <a:pt x="639" y="1107"/>
                  </a:lnTo>
                  <a:lnTo>
                    <a:pt x="647" y="1096"/>
                  </a:lnTo>
                  <a:lnTo>
                    <a:pt x="662" y="1101"/>
                  </a:lnTo>
                  <a:lnTo>
                    <a:pt x="670" y="1096"/>
                  </a:lnTo>
                  <a:lnTo>
                    <a:pt x="670" y="1098"/>
                  </a:lnTo>
                  <a:lnTo>
                    <a:pt x="668" y="1104"/>
                  </a:lnTo>
                  <a:lnTo>
                    <a:pt x="670" y="1110"/>
                  </a:lnTo>
                  <a:lnTo>
                    <a:pt x="674" y="1113"/>
                  </a:lnTo>
                  <a:lnTo>
                    <a:pt x="680" y="1110"/>
                  </a:lnTo>
                  <a:lnTo>
                    <a:pt x="682" y="1107"/>
                  </a:lnTo>
                  <a:lnTo>
                    <a:pt x="682" y="1104"/>
                  </a:lnTo>
                  <a:lnTo>
                    <a:pt x="682" y="1096"/>
                  </a:lnTo>
                  <a:lnTo>
                    <a:pt x="685" y="1096"/>
                  </a:lnTo>
                  <a:lnTo>
                    <a:pt x="688" y="1098"/>
                  </a:lnTo>
                  <a:lnTo>
                    <a:pt x="697" y="1098"/>
                  </a:lnTo>
                  <a:lnTo>
                    <a:pt x="706" y="1096"/>
                  </a:lnTo>
                  <a:lnTo>
                    <a:pt x="717" y="1098"/>
                  </a:lnTo>
                  <a:lnTo>
                    <a:pt x="729" y="1098"/>
                  </a:lnTo>
                  <a:lnTo>
                    <a:pt x="740" y="1090"/>
                  </a:lnTo>
                  <a:lnTo>
                    <a:pt x="749" y="1090"/>
                  </a:lnTo>
                  <a:lnTo>
                    <a:pt x="755" y="1090"/>
                  </a:lnTo>
                  <a:lnTo>
                    <a:pt x="760" y="1087"/>
                  </a:lnTo>
                  <a:lnTo>
                    <a:pt x="763" y="1090"/>
                  </a:lnTo>
                  <a:lnTo>
                    <a:pt x="772" y="1084"/>
                  </a:lnTo>
                  <a:lnTo>
                    <a:pt x="781" y="1087"/>
                  </a:lnTo>
                  <a:lnTo>
                    <a:pt x="795" y="1090"/>
                  </a:lnTo>
                  <a:lnTo>
                    <a:pt x="801" y="1090"/>
                  </a:lnTo>
                  <a:lnTo>
                    <a:pt x="798" y="1081"/>
                  </a:lnTo>
                  <a:lnTo>
                    <a:pt x="795" y="1072"/>
                  </a:lnTo>
                  <a:lnTo>
                    <a:pt x="795" y="1069"/>
                  </a:lnTo>
                  <a:lnTo>
                    <a:pt x="792" y="1061"/>
                  </a:lnTo>
                  <a:lnTo>
                    <a:pt x="786" y="1046"/>
                  </a:lnTo>
                  <a:lnTo>
                    <a:pt x="792" y="1046"/>
                  </a:lnTo>
                  <a:lnTo>
                    <a:pt x="792" y="1040"/>
                  </a:lnTo>
                  <a:lnTo>
                    <a:pt x="795" y="1046"/>
                  </a:lnTo>
                  <a:lnTo>
                    <a:pt x="804" y="1055"/>
                  </a:lnTo>
                  <a:lnTo>
                    <a:pt x="824" y="1058"/>
                  </a:lnTo>
                  <a:lnTo>
                    <a:pt x="829" y="1052"/>
                  </a:lnTo>
                  <a:lnTo>
                    <a:pt x="844" y="1044"/>
                  </a:lnTo>
                  <a:lnTo>
                    <a:pt x="844" y="1058"/>
                  </a:lnTo>
                  <a:lnTo>
                    <a:pt x="856" y="1064"/>
                  </a:lnTo>
                  <a:lnTo>
                    <a:pt x="850" y="1049"/>
                  </a:lnTo>
                  <a:lnTo>
                    <a:pt x="856" y="1046"/>
                  </a:lnTo>
                  <a:lnTo>
                    <a:pt x="859" y="1049"/>
                  </a:lnTo>
                  <a:lnTo>
                    <a:pt x="859" y="1044"/>
                  </a:lnTo>
                  <a:lnTo>
                    <a:pt x="859" y="1032"/>
                  </a:lnTo>
                  <a:lnTo>
                    <a:pt x="873" y="1026"/>
                  </a:lnTo>
                  <a:lnTo>
                    <a:pt x="859" y="1021"/>
                  </a:lnTo>
                  <a:lnTo>
                    <a:pt x="848" y="1006"/>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31" name="Freeform 113"/>
            <p:cNvSpPr>
              <a:spLocks/>
            </p:cNvSpPr>
            <p:nvPr/>
          </p:nvSpPr>
          <p:spPr bwMode="auto">
            <a:xfrm>
              <a:off x="3303" y="1978"/>
              <a:ext cx="205" cy="127"/>
            </a:xfrm>
            <a:custGeom>
              <a:avLst/>
              <a:gdLst>
                <a:gd name="T0" fmla="*/ 32 w 205"/>
                <a:gd name="T1" fmla="*/ 35 h 127"/>
                <a:gd name="T2" fmla="*/ 49 w 205"/>
                <a:gd name="T3" fmla="*/ 17 h 127"/>
                <a:gd name="T4" fmla="*/ 55 w 205"/>
                <a:gd name="T5" fmla="*/ 20 h 127"/>
                <a:gd name="T6" fmla="*/ 61 w 205"/>
                <a:gd name="T7" fmla="*/ 23 h 127"/>
                <a:gd name="T8" fmla="*/ 55 w 205"/>
                <a:gd name="T9" fmla="*/ 23 h 127"/>
                <a:gd name="T10" fmla="*/ 81 w 205"/>
                <a:gd name="T11" fmla="*/ 31 h 127"/>
                <a:gd name="T12" fmla="*/ 72 w 205"/>
                <a:gd name="T13" fmla="*/ 40 h 127"/>
                <a:gd name="T14" fmla="*/ 72 w 205"/>
                <a:gd name="T15" fmla="*/ 46 h 127"/>
                <a:gd name="T16" fmla="*/ 81 w 205"/>
                <a:gd name="T17" fmla="*/ 60 h 127"/>
                <a:gd name="T18" fmla="*/ 103 w 205"/>
                <a:gd name="T19" fmla="*/ 54 h 127"/>
                <a:gd name="T20" fmla="*/ 121 w 205"/>
                <a:gd name="T21" fmla="*/ 48 h 127"/>
                <a:gd name="T22" fmla="*/ 124 w 205"/>
                <a:gd name="T23" fmla="*/ 46 h 127"/>
                <a:gd name="T24" fmla="*/ 95 w 205"/>
                <a:gd name="T25" fmla="*/ 31 h 127"/>
                <a:gd name="T26" fmla="*/ 115 w 205"/>
                <a:gd name="T27" fmla="*/ 35 h 127"/>
                <a:gd name="T28" fmla="*/ 144 w 205"/>
                <a:gd name="T29" fmla="*/ 8 h 127"/>
                <a:gd name="T30" fmla="*/ 164 w 205"/>
                <a:gd name="T31" fmla="*/ 6 h 127"/>
                <a:gd name="T32" fmla="*/ 153 w 205"/>
                <a:gd name="T33" fmla="*/ 17 h 127"/>
                <a:gd name="T34" fmla="*/ 132 w 205"/>
                <a:gd name="T35" fmla="*/ 48 h 127"/>
                <a:gd name="T36" fmla="*/ 164 w 205"/>
                <a:gd name="T37" fmla="*/ 69 h 127"/>
                <a:gd name="T38" fmla="*/ 196 w 205"/>
                <a:gd name="T39" fmla="*/ 89 h 127"/>
                <a:gd name="T40" fmla="*/ 205 w 205"/>
                <a:gd name="T41" fmla="*/ 115 h 127"/>
                <a:gd name="T42" fmla="*/ 179 w 205"/>
                <a:gd name="T43" fmla="*/ 127 h 127"/>
                <a:gd name="T44" fmla="*/ 156 w 205"/>
                <a:gd name="T45" fmla="*/ 127 h 127"/>
                <a:gd name="T46" fmla="*/ 147 w 205"/>
                <a:gd name="T47" fmla="*/ 127 h 127"/>
                <a:gd name="T48" fmla="*/ 132 w 205"/>
                <a:gd name="T49" fmla="*/ 118 h 127"/>
                <a:gd name="T50" fmla="*/ 124 w 205"/>
                <a:gd name="T51" fmla="*/ 115 h 127"/>
                <a:gd name="T52" fmla="*/ 109 w 205"/>
                <a:gd name="T53" fmla="*/ 110 h 127"/>
                <a:gd name="T54" fmla="*/ 107 w 205"/>
                <a:gd name="T55" fmla="*/ 106 h 127"/>
                <a:gd name="T56" fmla="*/ 86 w 205"/>
                <a:gd name="T57" fmla="*/ 110 h 127"/>
                <a:gd name="T58" fmla="*/ 67 w 205"/>
                <a:gd name="T59" fmla="*/ 118 h 127"/>
                <a:gd name="T60" fmla="*/ 55 w 205"/>
                <a:gd name="T61" fmla="*/ 127 h 127"/>
                <a:gd name="T62" fmla="*/ 40 w 205"/>
                <a:gd name="T63" fmla="*/ 124 h 127"/>
                <a:gd name="T64" fmla="*/ 23 w 205"/>
                <a:gd name="T65" fmla="*/ 124 h 127"/>
                <a:gd name="T66" fmla="*/ 8 w 205"/>
                <a:gd name="T67" fmla="*/ 110 h 127"/>
                <a:gd name="T68" fmla="*/ 6 w 205"/>
                <a:gd name="T69" fmla="*/ 98 h 127"/>
                <a:gd name="T70" fmla="*/ 8 w 205"/>
                <a:gd name="T71" fmla="*/ 83 h 127"/>
                <a:gd name="T72" fmla="*/ 11 w 205"/>
                <a:gd name="T73" fmla="*/ 75 h 127"/>
                <a:gd name="T74" fmla="*/ 14 w 205"/>
                <a:gd name="T75" fmla="*/ 60 h 127"/>
                <a:gd name="T76" fmla="*/ 14 w 205"/>
                <a:gd name="T77" fmla="*/ 52 h 127"/>
                <a:gd name="T78" fmla="*/ 17 w 205"/>
                <a:gd name="T79" fmla="*/ 57 h 127"/>
                <a:gd name="T80" fmla="*/ 26 w 205"/>
                <a:gd name="T81" fmla="*/ 4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5" h="127">
                  <a:moveTo>
                    <a:pt x="26" y="43"/>
                  </a:moveTo>
                  <a:lnTo>
                    <a:pt x="32" y="35"/>
                  </a:lnTo>
                  <a:lnTo>
                    <a:pt x="40" y="20"/>
                  </a:lnTo>
                  <a:lnTo>
                    <a:pt x="49" y="17"/>
                  </a:lnTo>
                  <a:lnTo>
                    <a:pt x="52" y="17"/>
                  </a:lnTo>
                  <a:lnTo>
                    <a:pt x="55" y="20"/>
                  </a:lnTo>
                  <a:lnTo>
                    <a:pt x="55" y="14"/>
                  </a:lnTo>
                  <a:lnTo>
                    <a:pt x="61" y="23"/>
                  </a:lnTo>
                  <a:lnTo>
                    <a:pt x="57" y="23"/>
                  </a:lnTo>
                  <a:lnTo>
                    <a:pt x="55" y="23"/>
                  </a:lnTo>
                  <a:lnTo>
                    <a:pt x="57" y="29"/>
                  </a:lnTo>
                  <a:lnTo>
                    <a:pt x="81" y="31"/>
                  </a:lnTo>
                  <a:lnTo>
                    <a:pt x="84" y="35"/>
                  </a:lnTo>
                  <a:lnTo>
                    <a:pt x="72" y="40"/>
                  </a:lnTo>
                  <a:lnTo>
                    <a:pt x="67" y="43"/>
                  </a:lnTo>
                  <a:lnTo>
                    <a:pt x="72" y="46"/>
                  </a:lnTo>
                  <a:lnTo>
                    <a:pt x="84" y="52"/>
                  </a:lnTo>
                  <a:lnTo>
                    <a:pt x="81" y="60"/>
                  </a:lnTo>
                  <a:lnTo>
                    <a:pt x="89" y="63"/>
                  </a:lnTo>
                  <a:lnTo>
                    <a:pt x="103" y="54"/>
                  </a:lnTo>
                  <a:lnTo>
                    <a:pt x="113" y="48"/>
                  </a:lnTo>
                  <a:lnTo>
                    <a:pt x="121" y="48"/>
                  </a:lnTo>
                  <a:lnTo>
                    <a:pt x="127" y="48"/>
                  </a:lnTo>
                  <a:lnTo>
                    <a:pt x="124" y="46"/>
                  </a:lnTo>
                  <a:lnTo>
                    <a:pt x="98" y="40"/>
                  </a:lnTo>
                  <a:lnTo>
                    <a:pt x="95" y="31"/>
                  </a:lnTo>
                  <a:lnTo>
                    <a:pt x="109" y="23"/>
                  </a:lnTo>
                  <a:lnTo>
                    <a:pt x="115" y="35"/>
                  </a:lnTo>
                  <a:lnTo>
                    <a:pt x="113" y="20"/>
                  </a:lnTo>
                  <a:lnTo>
                    <a:pt x="144" y="8"/>
                  </a:lnTo>
                  <a:lnTo>
                    <a:pt x="159" y="0"/>
                  </a:lnTo>
                  <a:lnTo>
                    <a:pt x="164" y="6"/>
                  </a:lnTo>
                  <a:lnTo>
                    <a:pt x="161" y="17"/>
                  </a:lnTo>
                  <a:lnTo>
                    <a:pt x="153" y="17"/>
                  </a:lnTo>
                  <a:lnTo>
                    <a:pt x="132" y="43"/>
                  </a:lnTo>
                  <a:lnTo>
                    <a:pt x="132" y="48"/>
                  </a:lnTo>
                  <a:lnTo>
                    <a:pt x="153" y="60"/>
                  </a:lnTo>
                  <a:lnTo>
                    <a:pt x="164" y="69"/>
                  </a:lnTo>
                  <a:lnTo>
                    <a:pt x="179" y="81"/>
                  </a:lnTo>
                  <a:lnTo>
                    <a:pt x="196" y="89"/>
                  </a:lnTo>
                  <a:lnTo>
                    <a:pt x="205" y="104"/>
                  </a:lnTo>
                  <a:lnTo>
                    <a:pt x="205" y="115"/>
                  </a:lnTo>
                  <a:lnTo>
                    <a:pt x="193" y="124"/>
                  </a:lnTo>
                  <a:lnTo>
                    <a:pt x="179" y="127"/>
                  </a:lnTo>
                  <a:lnTo>
                    <a:pt x="174" y="124"/>
                  </a:lnTo>
                  <a:lnTo>
                    <a:pt x="156" y="127"/>
                  </a:lnTo>
                  <a:lnTo>
                    <a:pt x="150" y="124"/>
                  </a:lnTo>
                  <a:lnTo>
                    <a:pt x="147" y="127"/>
                  </a:lnTo>
                  <a:lnTo>
                    <a:pt x="136" y="121"/>
                  </a:lnTo>
                  <a:lnTo>
                    <a:pt x="132" y="118"/>
                  </a:lnTo>
                  <a:lnTo>
                    <a:pt x="132" y="121"/>
                  </a:lnTo>
                  <a:lnTo>
                    <a:pt x="124" y="115"/>
                  </a:lnTo>
                  <a:lnTo>
                    <a:pt x="118" y="115"/>
                  </a:lnTo>
                  <a:lnTo>
                    <a:pt x="109" y="110"/>
                  </a:lnTo>
                  <a:lnTo>
                    <a:pt x="109" y="106"/>
                  </a:lnTo>
                  <a:lnTo>
                    <a:pt x="107" y="106"/>
                  </a:lnTo>
                  <a:lnTo>
                    <a:pt x="107" y="110"/>
                  </a:lnTo>
                  <a:lnTo>
                    <a:pt x="86" y="110"/>
                  </a:lnTo>
                  <a:lnTo>
                    <a:pt x="75" y="112"/>
                  </a:lnTo>
                  <a:lnTo>
                    <a:pt x="67" y="118"/>
                  </a:lnTo>
                  <a:lnTo>
                    <a:pt x="57" y="121"/>
                  </a:lnTo>
                  <a:lnTo>
                    <a:pt x="55" y="127"/>
                  </a:lnTo>
                  <a:lnTo>
                    <a:pt x="46" y="127"/>
                  </a:lnTo>
                  <a:lnTo>
                    <a:pt x="40" y="124"/>
                  </a:lnTo>
                  <a:lnTo>
                    <a:pt x="38" y="124"/>
                  </a:lnTo>
                  <a:lnTo>
                    <a:pt x="23" y="124"/>
                  </a:lnTo>
                  <a:lnTo>
                    <a:pt x="6" y="115"/>
                  </a:lnTo>
                  <a:lnTo>
                    <a:pt x="8" y="110"/>
                  </a:lnTo>
                  <a:lnTo>
                    <a:pt x="0" y="100"/>
                  </a:lnTo>
                  <a:lnTo>
                    <a:pt x="6" y="98"/>
                  </a:lnTo>
                  <a:lnTo>
                    <a:pt x="2" y="89"/>
                  </a:lnTo>
                  <a:lnTo>
                    <a:pt x="8" y="83"/>
                  </a:lnTo>
                  <a:lnTo>
                    <a:pt x="11" y="83"/>
                  </a:lnTo>
                  <a:lnTo>
                    <a:pt x="11" y="75"/>
                  </a:lnTo>
                  <a:lnTo>
                    <a:pt x="14" y="63"/>
                  </a:lnTo>
                  <a:lnTo>
                    <a:pt x="14" y="60"/>
                  </a:lnTo>
                  <a:lnTo>
                    <a:pt x="14" y="57"/>
                  </a:lnTo>
                  <a:lnTo>
                    <a:pt x="14" y="52"/>
                  </a:lnTo>
                  <a:lnTo>
                    <a:pt x="17" y="52"/>
                  </a:lnTo>
                  <a:lnTo>
                    <a:pt x="17" y="57"/>
                  </a:lnTo>
                  <a:lnTo>
                    <a:pt x="26" y="54"/>
                  </a:lnTo>
                  <a:lnTo>
                    <a:pt x="26" y="43"/>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32" name="Freeform 114"/>
            <p:cNvSpPr>
              <a:spLocks/>
            </p:cNvSpPr>
            <p:nvPr/>
          </p:nvSpPr>
          <p:spPr bwMode="auto">
            <a:xfrm>
              <a:off x="3057" y="1830"/>
              <a:ext cx="9" cy="6"/>
            </a:xfrm>
            <a:custGeom>
              <a:avLst/>
              <a:gdLst>
                <a:gd name="T0" fmla="*/ 6 w 9"/>
                <a:gd name="T1" fmla="*/ 6 h 6"/>
                <a:gd name="T2" fmla="*/ 9 w 9"/>
                <a:gd name="T3" fmla="*/ 6 h 6"/>
                <a:gd name="T4" fmla="*/ 9 w 9"/>
                <a:gd name="T5" fmla="*/ 4 h 6"/>
                <a:gd name="T6" fmla="*/ 6 w 9"/>
                <a:gd name="T7" fmla="*/ 4 h 6"/>
                <a:gd name="T8" fmla="*/ 2 w 9"/>
                <a:gd name="T9" fmla="*/ 0 h 6"/>
                <a:gd name="T10" fmla="*/ 0 w 9"/>
                <a:gd name="T11" fmla="*/ 6 h 6"/>
                <a:gd name="T12" fmla="*/ 6 w 9"/>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6" y="6"/>
                  </a:moveTo>
                  <a:lnTo>
                    <a:pt x="9" y="6"/>
                  </a:lnTo>
                  <a:lnTo>
                    <a:pt x="9" y="4"/>
                  </a:lnTo>
                  <a:lnTo>
                    <a:pt x="6" y="4"/>
                  </a:lnTo>
                  <a:lnTo>
                    <a:pt x="2" y="0"/>
                  </a:lnTo>
                  <a:lnTo>
                    <a:pt x="0" y="6"/>
                  </a:lnTo>
                  <a:lnTo>
                    <a:pt x="6" y="6"/>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33" name="Freeform 115"/>
            <p:cNvSpPr>
              <a:spLocks/>
            </p:cNvSpPr>
            <p:nvPr/>
          </p:nvSpPr>
          <p:spPr bwMode="auto">
            <a:xfrm>
              <a:off x="3040" y="1818"/>
              <a:ext cx="12" cy="10"/>
            </a:xfrm>
            <a:custGeom>
              <a:avLst/>
              <a:gdLst>
                <a:gd name="T0" fmla="*/ 12 w 12"/>
                <a:gd name="T1" fmla="*/ 10 h 10"/>
                <a:gd name="T2" fmla="*/ 8 w 12"/>
                <a:gd name="T3" fmla="*/ 0 h 10"/>
                <a:gd name="T4" fmla="*/ 0 w 12"/>
                <a:gd name="T5" fmla="*/ 4 h 10"/>
                <a:gd name="T6" fmla="*/ 2 w 12"/>
                <a:gd name="T7" fmla="*/ 6 h 10"/>
                <a:gd name="T8" fmla="*/ 6 w 12"/>
                <a:gd name="T9" fmla="*/ 10 h 10"/>
                <a:gd name="T10" fmla="*/ 12 w 12"/>
                <a:gd name="T11" fmla="*/ 10 h 10"/>
              </a:gdLst>
              <a:ahLst/>
              <a:cxnLst>
                <a:cxn ang="0">
                  <a:pos x="T0" y="T1"/>
                </a:cxn>
                <a:cxn ang="0">
                  <a:pos x="T2" y="T3"/>
                </a:cxn>
                <a:cxn ang="0">
                  <a:pos x="T4" y="T5"/>
                </a:cxn>
                <a:cxn ang="0">
                  <a:pos x="T6" y="T7"/>
                </a:cxn>
                <a:cxn ang="0">
                  <a:pos x="T8" y="T9"/>
                </a:cxn>
                <a:cxn ang="0">
                  <a:pos x="T10" y="T11"/>
                </a:cxn>
              </a:cxnLst>
              <a:rect l="0" t="0" r="r" b="b"/>
              <a:pathLst>
                <a:path w="12" h="10">
                  <a:moveTo>
                    <a:pt x="12" y="10"/>
                  </a:moveTo>
                  <a:lnTo>
                    <a:pt x="8" y="0"/>
                  </a:lnTo>
                  <a:lnTo>
                    <a:pt x="0" y="4"/>
                  </a:lnTo>
                  <a:lnTo>
                    <a:pt x="2" y="6"/>
                  </a:lnTo>
                  <a:lnTo>
                    <a:pt x="6" y="10"/>
                  </a:lnTo>
                  <a:lnTo>
                    <a:pt x="12" y="10"/>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34" name="Freeform 116"/>
            <p:cNvSpPr>
              <a:spLocks/>
            </p:cNvSpPr>
            <p:nvPr/>
          </p:nvSpPr>
          <p:spPr bwMode="auto">
            <a:xfrm>
              <a:off x="3057" y="1807"/>
              <a:ext cx="20" cy="23"/>
            </a:xfrm>
            <a:custGeom>
              <a:avLst/>
              <a:gdLst>
                <a:gd name="T0" fmla="*/ 14 w 20"/>
                <a:gd name="T1" fmla="*/ 23 h 23"/>
                <a:gd name="T2" fmla="*/ 14 w 20"/>
                <a:gd name="T3" fmla="*/ 17 h 23"/>
                <a:gd name="T4" fmla="*/ 17 w 20"/>
                <a:gd name="T5" fmla="*/ 15 h 23"/>
                <a:gd name="T6" fmla="*/ 14 w 20"/>
                <a:gd name="T7" fmla="*/ 11 h 23"/>
                <a:gd name="T8" fmla="*/ 20 w 20"/>
                <a:gd name="T9" fmla="*/ 9 h 23"/>
                <a:gd name="T10" fmla="*/ 17 w 20"/>
                <a:gd name="T11" fmla="*/ 0 h 23"/>
                <a:gd name="T12" fmla="*/ 14 w 20"/>
                <a:gd name="T13" fmla="*/ 0 h 23"/>
                <a:gd name="T14" fmla="*/ 12 w 20"/>
                <a:gd name="T15" fmla="*/ 3 h 23"/>
                <a:gd name="T16" fmla="*/ 8 w 20"/>
                <a:gd name="T17" fmla="*/ 6 h 23"/>
                <a:gd name="T18" fmla="*/ 6 w 20"/>
                <a:gd name="T19" fmla="*/ 3 h 23"/>
                <a:gd name="T20" fmla="*/ 2 w 20"/>
                <a:gd name="T21" fmla="*/ 6 h 23"/>
                <a:gd name="T22" fmla="*/ 0 w 20"/>
                <a:gd name="T23" fmla="*/ 6 h 23"/>
                <a:gd name="T24" fmla="*/ 8 w 20"/>
                <a:gd name="T25" fmla="*/ 17 h 23"/>
                <a:gd name="T26" fmla="*/ 12 w 20"/>
                <a:gd name="T27" fmla="*/ 23 h 23"/>
                <a:gd name="T28" fmla="*/ 14 w 20"/>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3">
                  <a:moveTo>
                    <a:pt x="14" y="23"/>
                  </a:moveTo>
                  <a:lnTo>
                    <a:pt x="14" y="17"/>
                  </a:lnTo>
                  <a:lnTo>
                    <a:pt x="17" y="15"/>
                  </a:lnTo>
                  <a:lnTo>
                    <a:pt x="14" y="11"/>
                  </a:lnTo>
                  <a:lnTo>
                    <a:pt x="20" y="9"/>
                  </a:lnTo>
                  <a:lnTo>
                    <a:pt x="17" y="0"/>
                  </a:lnTo>
                  <a:lnTo>
                    <a:pt x="14" y="0"/>
                  </a:lnTo>
                  <a:lnTo>
                    <a:pt x="12" y="3"/>
                  </a:lnTo>
                  <a:lnTo>
                    <a:pt x="8" y="6"/>
                  </a:lnTo>
                  <a:lnTo>
                    <a:pt x="6" y="3"/>
                  </a:lnTo>
                  <a:lnTo>
                    <a:pt x="2" y="6"/>
                  </a:lnTo>
                  <a:lnTo>
                    <a:pt x="0" y="6"/>
                  </a:lnTo>
                  <a:lnTo>
                    <a:pt x="8" y="17"/>
                  </a:lnTo>
                  <a:lnTo>
                    <a:pt x="12" y="23"/>
                  </a:lnTo>
                  <a:lnTo>
                    <a:pt x="14" y="23"/>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35" name="Freeform 117"/>
            <p:cNvSpPr>
              <a:spLocks/>
            </p:cNvSpPr>
            <p:nvPr/>
          </p:nvSpPr>
          <p:spPr bwMode="auto">
            <a:xfrm>
              <a:off x="2803" y="1770"/>
              <a:ext cx="5" cy="3"/>
            </a:xfrm>
            <a:custGeom>
              <a:avLst/>
              <a:gdLst>
                <a:gd name="T0" fmla="*/ 5 w 5"/>
                <a:gd name="T1" fmla="*/ 3 h 3"/>
                <a:gd name="T2" fmla="*/ 5 w 5"/>
                <a:gd name="T3" fmla="*/ 0 h 3"/>
                <a:gd name="T4" fmla="*/ 0 w 5"/>
                <a:gd name="T5" fmla="*/ 0 h 3"/>
                <a:gd name="T6" fmla="*/ 5 w 5"/>
                <a:gd name="T7" fmla="*/ 3 h 3"/>
              </a:gdLst>
              <a:ahLst/>
              <a:cxnLst>
                <a:cxn ang="0">
                  <a:pos x="T0" y="T1"/>
                </a:cxn>
                <a:cxn ang="0">
                  <a:pos x="T2" y="T3"/>
                </a:cxn>
                <a:cxn ang="0">
                  <a:pos x="T4" y="T5"/>
                </a:cxn>
                <a:cxn ang="0">
                  <a:pos x="T6" y="T7"/>
                </a:cxn>
              </a:cxnLst>
              <a:rect l="0" t="0" r="r" b="b"/>
              <a:pathLst>
                <a:path w="5" h="3">
                  <a:moveTo>
                    <a:pt x="5" y="3"/>
                  </a:moveTo>
                  <a:lnTo>
                    <a:pt x="5" y="0"/>
                  </a:lnTo>
                  <a:lnTo>
                    <a:pt x="0" y="0"/>
                  </a:lnTo>
                  <a:lnTo>
                    <a:pt x="5" y="3"/>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36" name="Freeform 118"/>
            <p:cNvSpPr>
              <a:spLocks/>
            </p:cNvSpPr>
            <p:nvPr/>
          </p:nvSpPr>
          <p:spPr bwMode="auto">
            <a:xfrm>
              <a:off x="2811" y="1660"/>
              <a:ext cx="9" cy="9"/>
            </a:xfrm>
            <a:custGeom>
              <a:avLst/>
              <a:gdLst>
                <a:gd name="T0" fmla="*/ 6 w 9"/>
                <a:gd name="T1" fmla="*/ 9 h 9"/>
                <a:gd name="T2" fmla="*/ 9 w 9"/>
                <a:gd name="T3" fmla="*/ 6 h 9"/>
                <a:gd name="T4" fmla="*/ 3 w 9"/>
                <a:gd name="T5" fmla="*/ 0 h 9"/>
                <a:gd name="T6" fmla="*/ 0 w 9"/>
                <a:gd name="T7" fmla="*/ 4 h 9"/>
                <a:gd name="T8" fmla="*/ 6 w 9"/>
                <a:gd name="T9" fmla="*/ 9 h 9"/>
              </a:gdLst>
              <a:ahLst/>
              <a:cxnLst>
                <a:cxn ang="0">
                  <a:pos x="T0" y="T1"/>
                </a:cxn>
                <a:cxn ang="0">
                  <a:pos x="T2" y="T3"/>
                </a:cxn>
                <a:cxn ang="0">
                  <a:pos x="T4" y="T5"/>
                </a:cxn>
                <a:cxn ang="0">
                  <a:pos x="T6" y="T7"/>
                </a:cxn>
                <a:cxn ang="0">
                  <a:pos x="T8" y="T9"/>
                </a:cxn>
              </a:cxnLst>
              <a:rect l="0" t="0" r="r" b="b"/>
              <a:pathLst>
                <a:path w="9" h="9">
                  <a:moveTo>
                    <a:pt x="6" y="9"/>
                  </a:moveTo>
                  <a:lnTo>
                    <a:pt x="9" y="6"/>
                  </a:lnTo>
                  <a:lnTo>
                    <a:pt x="3" y="0"/>
                  </a:lnTo>
                  <a:lnTo>
                    <a:pt x="0" y="4"/>
                  </a:lnTo>
                  <a:lnTo>
                    <a:pt x="6" y="9"/>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37" name="Freeform 119"/>
            <p:cNvSpPr>
              <a:spLocks/>
            </p:cNvSpPr>
            <p:nvPr/>
          </p:nvSpPr>
          <p:spPr bwMode="auto">
            <a:xfrm>
              <a:off x="2805" y="1776"/>
              <a:ext cx="4" cy="6"/>
            </a:xfrm>
            <a:custGeom>
              <a:avLst/>
              <a:gdLst>
                <a:gd name="T0" fmla="*/ 4 w 4"/>
                <a:gd name="T1" fmla="*/ 6 h 6"/>
                <a:gd name="T2" fmla="*/ 4 w 4"/>
                <a:gd name="T3" fmla="*/ 2 h 6"/>
                <a:gd name="T4" fmla="*/ 0 w 4"/>
                <a:gd name="T5" fmla="*/ 0 h 6"/>
                <a:gd name="T6" fmla="*/ 0 w 4"/>
                <a:gd name="T7" fmla="*/ 6 h 6"/>
                <a:gd name="T8" fmla="*/ 4 w 4"/>
                <a:gd name="T9" fmla="*/ 6 h 6"/>
              </a:gdLst>
              <a:ahLst/>
              <a:cxnLst>
                <a:cxn ang="0">
                  <a:pos x="T0" y="T1"/>
                </a:cxn>
                <a:cxn ang="0">
                  <a:pos x="T2" y="T3"/>
                </a:cxn>
                <a:cxn ang="0">
                  <a:pos x="T4" y="T5"/>
                </a:cxn>
                <a:cxn ang="0">
                  <a:pos x="T6" y="T7"/>
                </a:cxn>
                <a:cxn ang="0">
                  <a:pos x="T8" y="T9"/>
                </a:cxn>
              </a:cxnLst>
              <a:rect l="0" t="0" r="r" b="b"/>
              <a:pathLst>
                <a:path w="4" h="6">
                  <a:moveTo>
                    <a:pt x="4" y="6"/>
                  </a:moveTo>
                  <a:lnTo>
                    <a:pt x="4" y="2"/>
                  </a:lnTo>
                  <a:lnTo>
                    <a:pt x="0" y="0"/>
                  </a:lnTo>
                  <a:lnTo>
                    <a:pt x="0" y="6"/>
                  </a:lnTo>
                  <a:lnTo>
                    <a:pt x="4" y="6"/>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38" name="Freeform 120"/>
            <p:cNvSpPr>
              <a:spLocks/>
            </p:cNvSpPr>
            <p:nvPr/>
          </p:nvSpPr>
          <p:spPr bwMode="auto">
            <a:xfrm>
              <a:off x="2860" y="1735"/>
              <a:ext cx="9" cy="6"/>
            </a:xfrm>
            <a:custGeom>
              <a:avLst/>
              <a:gdLst>
                <a:gd name="T0" fmla="*/ 9 w 9"/>
                <a:gd name="T1" fmla="*/ 6 h 6"/>
                <a:gd name="T2" fmla="*/ 9 w 9"/>
                <a:gd name="T3" fmla="*/ 3 h 6"/>
                <a:gd name="T4" fmla="*/ 3 w 9"/>
                <a:gd name="T5" fmla="*/ 3 h 6"/>
                <a:gd name="T6" fmla="*/ 0 w 9"/>
                <a:gd name="T7" fmla="*/ 0 h 6"/>
                <a:gd name="T8" fmla="*/ 0 w 9"/>
                <a:gd name="T9" fmla="*/ 6 h 6"/>
                <a:gd name="T10" fmla="*/ 9 w 9"/>
                <a:gd name="T11" fmla="*/ 6 h 6"/>
              </a:gdLst>
              <a:ahLst/>
              <a:cxnLst>
                <a:cxn ang="0">
                  <a:pos x="T0" y="T1"/>
                </a:cxn>
                <a:cxn ang="0">
                  <a:pos x="T2" y="T3"/>
                </a:cxn>
                <a:cxn ang="0">
                  <a:pos x="T4" y="T5"/>
                </a:cxn>
                <a:cxn ang="0">
                  <a:pos x="T6" y="T7"/>
                </a:cxn>
                <a:cxn ang="0">
                  <a:pos x="T8" y="T9"/>
                </a:cxn>
                <a:cxn ang="0">
                  <a:pos x="T10" y="T11"/>
                </a:cxn>
              </a:cxnLst>
              <a:rect l="0" t="0" r="r" b="b"/>
              <a:pathLst>
                <a:path w="9" h="6">
                  <a:moveTo>
                    <a:pt x="9" y="6"/>
                  </a:moveTo>
                  <a:lnTo>
                    <a:pt x="9" y="3"/>
                  </a:lnTo>
                  <a:lnTo>
                    <a:pt x="3" y="3"/>
                  </a:lnTo>
                  <a:lnTo>
                    <a:pt x="0" y="0"/>
                  </a:lnTo>
                  <a:lnTo>
                    <a:pt x="0" y="6"/>
                  </a:lnTo>
                  <a:lnTo>
                    <a:pt x="9" y="6"/>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39" name="Freeform 121"/>
            <p:cNvSpPr>
              <a:spLocks/>
            </p:cNvSpPr>
            <p:nvPr/>
          </p:nvSpPr>
          <p:spPr bwMode="auto">
            <a:xfrm>
              <a:off x="2883" y="1701"/>
              <a:ext cx="10" cy="17"/>
            </a:xfrm>
            <a:custGeom>
              <a:avLst/>
              <a:gdLst>
                <a:gd name="T0" fmla="*/ 3 w 10"/>
                <a:gd name="T1" fmla="*/ 11 h 17"/>
                <a:gd name="T2" fmla="*/ 0 w 10"/>
                <a:gd name="T3" fmla="*/ 9 h 17"/>
                <a:gd name="T4" fmla="*/ 3 w 10"/>
                <a:gd name="T5" fmla="*/ 9 h 17"/>
                <a:gd name="T6" fmla="*/ 0 w 10"/>
                <a:gd name="T7" fmla="*/ 3 h 17"/>
                <a:gd name="T8" fmla="*/ 6 w 10"/>
                <a:gd name="T9" fmla="*/ 0 h 17"/>
                <a:gd name="T10" fmla="*/ 6 w 10"/>
                <a:gd name="T11" fmla="*/ 6 h 17"/>
                <a:gd name="T12" fmla="*/ 10 w 10"/>
                <a:gd name="T13" fmla="*/ 11 h 17"/>
                <a:gd name="T14" fmla="*/ 3 w 10"/>
                <a:gd name="T15" fmla="*/ 17 h 17"/>
                <a:gd name="T16" fmla="*/ 3 w 10"/>
                <a:gd name="T17"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7">
                  <a:moveTo>
                    <a:pt x="3" y="11"/>
                  </a:moveTo>
                  <a:lnTo>
                    <a:pt x="0" y="9"/>
                  </a:lnTo>
                  <a:lnTo>
                    <a:pt x="3" y="9"/>
                  </a:lnTo>
                  <a:lnTo>
                    <a:pt x="0" y="3"/>
                  </a:lnTo>
                  <a:lnTo>
                    <a:pt x="6" y="0"/>
                  </a:lnTo>
                  <a:lnTo>
                    <a:pt x="6" y="6"/>
                  </a:lnTo>
                  <a:lnTo>
                    <a:pt x="10" y="11"/>
                  </a:lnTo>
                  <a:lnTo>
                    <a:pt x="3" y="17"/>
                  </a:lnTo>
                  <a:lnTo>
                    <a:pt x="3" y="11"/>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40" name="Freeform 122"/>
            <p:cNvSpPr>
              <a:spLocks/>
            </p:cNvSpPr>
            <p:nvPr/>
          </p:nvSpPr>
          <p:spPr bwMode="auto">
            <a:xfrm>
              <a:off x="2811" y="1753"/>
              <a:ext cx="9" cy="14"/>
            </a:xfrm>
            <a:custGeom>
              <a:avLst/>
              <a:gdLst>
                <a:gd name="T0" fmla="*/ 0 w 9"/>
                <a:gd name="T1" fmla="*/ 14 h 14"/>
                <a:gd name="T2" fmla="*/ 6 w 9"/>
                <a:gd name="T3" fmla="*/ 11 h 14"/>
                <a:gd name="T4" fmla="*/ 9 w 9"/>
                <a:gd name="T5" fmla="*/ 8 h 14"/>
                <a:gd name="T6" fmla="*/ 6 w 9"/>
                <a:gd name="T7" fmla="*/ 8 h 14"/>
                <a:gd name="T8" fmla="*/ 9 w 9"/>
                <a:gd name="T9" fmla="*/ 2 h 14"/>
                <a:gd name="T10" fmla="*/ 9 w 9"/>
                <a:gd name="T11" fmla="*/ 0 h 14"/>
                <a:gd name="T12" fmla="*/ 3 w 9"/>
                <a:gd name="T13" fmla="*/ 2 h 14"/>
                <a:gd name="T14" fmla="*/ 3 w 9"/>
                <a:gd name="T15" fmla="*/ 5 h 14"/>
                <a:gd name="T16" fmla="*/ 0 w 9"/>
                <a:gd name="T17" fmla="*/ 5 h 14"/>
                <a:gd name="T18" fmla="*/ 0 w 9"/>
                <a:gd name="T19" fmla="*/ 8 h 14"/>
                <a:gd name="T20" fmla="*/ 0 w 9"/>
                <a:gd name="T21" fmla="*/ 11 h 14"/>
                <a:gd name="T22" fmla="*/ 0 w 9"/>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4">
                  <a:moveTo>
                    <a:pt x="0" y="14"/>
                  </a:moveTo>
                  <a:lnTo>
                    <a:pt x="6" y="11"/>
                  </a:lnTo>
                  <a:lnTo>
                    <a:pt x="9" y="8"/>
                  </a:lnTo>
                  <a:lnTo>
                    <a:pt x="6" y="8"/>
                  </a:lnTo>
                  <a:lnTo>
                    <a:pt x="9" y="2"/>
                  </a:lnTo>
                  <a:lnTo>
                    <a:pt x="9" y="0"/>
                  </a:lnTo>
                  <a:lnTo>
                    <a:pt x="3" y="2"/>
                  </a:lnTo>
                  <a:lnTo>
                    <a:pt x="3" y="5"/>
                  </a:lnTo>
                  <a:lnTo>
                    <a:pt x="0" y="5"/>
                  </a:lnTo>
                  <a:lnTo>
                    <a:pt x="0" y="8"/>
                  </a:lnTo>
                  <a:lnTo>
                    <a:pt x="0" y="11"/>
                  </a:lnTo>
                  <a:lnTo>
                    <a:pt x="0" y="14"/>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41" name="Freeform 123"/>
            <p:cNvSpPr>
              <a:spLocks/>
            </p:cNvSpPr>
            <p:nvPr/>
          </p:nvSpPr>
          <p:spPr bwMode="auto">
            <a:xfrm>
              <a:off x="2814" y="1770"/>
              <a:ext cx="14" cy="12"/>
            </a:xfrm>
            <a:custGeom>
              <a:avLst/>
              <a:gdLst>
                <a:gd name="T0" fmla="*/ 12 w 14"/>
                <a:gd name="T1" fmla="*/ 12 h 12"/>
                <a:gd name="T2" fmla="*/ 14 w 14"/>
                <a:gd name="T3" fmla="*/ 8 h 12"/>
                <a:gd name="T4" fmla="*/ 8 w 14"/>
                <a:gd name="T5" fmla="*/ 8 h 12"/>
                <a:gd name="T6" fmla="*/ 8 w 14"/>
                <a:gd name="T7" fmla="*/ 0 h 12"/>
                <a:gd name="T8" fmla="*/ 6 w 14"/>
                <a:gd name="T9" fmla="*/ 0 h 12"/>
                <a:gd name="T10" fmla="*/ 6 w 14"/>
                <a:gd name="T11" fmla="*/ 2 h 12"/>
                <a:gd name="T12" fmla="*/ 2 w 14"/>
                <a:gd name="T13" fmla="*/ 0 h 12"/>
                <a:gd name="T14" fmla="*/ 0 w 14"/>
                <a:gd name="T15" fmla="*/ 6 h 12"/>
                <a:gd name="T16" fmla="*/ 2 w 14"/>
                <a:gd name="T17" fmla="*/ 6 h 12"/>
                <a:gd name="T18" fmla="*/ 6 w 14"/>
                <a:gd name="T19" fmla="*/ 12 h 12"/>
                <a:gd name="T20" fmla="*/ 12 w 14"/>
                <a:gd name="T21" fmla="*/ 12 h 12"/>
                <a:gd name="T22" fmla="*/ 8 w 14"/>
                <a:gd name="T23" fmla="*/ 12 h 12"/>
                <a:gd name="T24" fmla="*/ 12 w 14"/>
                <a:gd name="T2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2">
                  <a:moveTo>
                    <a:pt x="12" y="12"/>
                  </a:moveTo>
                  <a:lnTo>
                    <a:pt x="14" y="8"/>
                  </a:lnTo>
                  <a:lnTo>
                    <a:pt x="8" y="8"/>
                  </a:lnTo>
                  <a:lnTo>
                    <a:pt x="8" y="0"/>
                  </a:lnTo>
                  <a:lnTo>
                    <a:pt x="6" y="0"/>
                  </a:lnTo>
                  <a:lnTo>
                    <a:pt x="6" y="2"/>
                  </a:lnTo>
                  <a:lnTo>
                    <a:pt x="2" y="0"/>
                  </a:lnTo>
                  <a:lnTo>
                    <a:pt x="0" y="6"/>
                  </a:lnTo>
                  <a:lnTo>
                    <a:pt x="2" y="6"/>
                  </a:lnTo>
                  <a:lnTo>
                    <a:pt x="6" y="12"/>
                  </a:lnTo>
                  <a:lnTo>
                    <a:pt x="12" y="12"/>
                  </a:lnTo>
                  <a:lnTo>
                    <a:pt x="8" y="12"/>
                  </a:lnTo>
                  <a:lnTo>
                    <a:pt x="12" y="12"/>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42" name="Freeform 124"/>
            <p:cNvSpPr>
              <a:spLocks/>
            </p:cNvSpPr>
            <p:nvPr/>
          </p:nvSpPr>
          <p:spPr bwMode="auto">
            <a:xfrm>
              <a:off x="2759" y="1822"/>
              <a:ext cx="72" cy="81"/>
            </a:xfrm>
            <a:custGeom>
              <a:avLst/>
              <a:gdLst>
                <a:gd name="T0" fmla="*/ 61 w 72"/>
                <a:gd name="T1" fmla="*/ 2 h 81"/>
                <a:gd name="T2" fmla="*/ 69 w 72"/>
                <a:gd name="T3" fmla="*/ 12 h 81"/>
                <a:gd name="T4" fmla="*/ 69 w 72"/>
                <a:gd name="T5" fmla="*/ 14 h 81"/>
                <a:gd name="T6" fmla="*/ 63 w 72"/>
                <a:gd name="T7" fmla="*/ 29 h 81"/>
                <a:gd name="T8" fmla="*/ 57 w 72"/>
                <a:gd name="T9" fmla="*/ 29 h 81"/>
                <a:gd name="T10" fmla="*/ 61 w 72"/>
                <a:gd name="T11" fmla="*/ 43 h 81"/>
                <a:gd name="T12" fmla="*/ 61 w 72"/>
                <a:gd name="T13" fmla="*/ 54 h 81"/>
                <a:gd name="T14" fmla="*/ 57 w 72"/>
                <a:gd name="T15" fmla="*/ 60 h 81"/>
                <a:gd name="T16" fmla="*/ 49 w 72"/>
                <a:gd name="T17" fmla="*/ 69 h 81"/>
                <a:gd name="T18" fmla="*/ 32 w 72"/>
                <a:gd name="T19" fmla="*/ 77 h 81"/>
                <a:gd name="T20" fmla="*/ 26 w 72"/>
                <a:gd name="T21" fmla="*/ 77 h 81"/>
                <a:gd name="T22" fmla="*/ 11 w 72"/>
                <a:gd name="T23" fmla="*/ 81 h 81"/>
                <a:gd name="T24" fmla="*/ 11 w 72"/>
                <a:gd name="T25" fmla="*/ 75 h 81"/>
                <a:gd name="T26" fmla="*/ 3 w 72"/>
                <a:gd name="T27" fmla="*/ 71 h 81"/>
                <a:gd name="T28" fmla="*/ 0 w 72"/>
                <a:gd name="T29" fmla="*/ 69 h 81"/>
                <a:gd name="T30" fmla="*/ 9 w 72"/>
                <a:gd name="T31" fmla="*/ 66 h 81"/>
                <a:gd name="T32" fmla="*/ 11 w 72"/>
                <a:gd name="T33" fmla="*/ 60 h 81"/>
                <a:gd name="T34" fmla="*/ 23 w 72"/>
                <a:gd name="T35" fmla="*/ 58 h 81"/>
                <a:gd name="T36" fmla="*/ 17 w 72"/>
                <a:gd name="T37" fmla="*/ 58 h 81"/>
                <a:gd name="T38" fmla="*/ 15 w 72"/>
                <a:gd name="T39" fmla="*/ 54 h 81"/>
                <a:gd name="T40" fmla="*/ 20 w 72"/>
                <a:gd name="T41" fmla="*/ 46 h 81"/>
                <a:gd name="T42" fmla="*/ 6 w 72"/>
                <a:gd name="T43" fmla="*/ 37 h 81"/>
                <a:gd name="T44" fmla="*/ 15 w 72"/>
                <a:gd name="T45" fmla="*/ 34 h 81"/>
                <a:gd name="T46" fmla="*/ 9 w 72"/>
                <a:gd name="T47" fmla="*/ 25 h 81"/>
                <a:gd name="T48" fmla="*/ 9 w 72"/>
                <a:gd name="T49" fmla="*/ 23 h 81"/>
                <a:gd name="T50" fmla="*/ 20 w 72"/>
                <a:gd name="T51" fmla="*/ 25 h 81"/>
                <a:gd name="T52" fmla="*/ 29 w 72"/>
                <a:gd name="T53" fmla="*/ 23 h 81"/>
                <a:gd name="T54" fmla="*/ 34 w 72"/>
                <a:gd name="T55" fmla="*/ 17 h 81"/>
                <a:gd name="T56" fmla="*/ 26 w 72"/>
                <a:gd name="T57" fmla="*/ 14 h 81"/>
                <a:gd name="T58" fmla="*/ 32 w 72"/>
                <a:gd name="T59" fmla="*/ 8 h 81"/>
                <a:gd name="T60" fmla="*/ 46 w 72"/>
                <a:gd name="T61" fmla="*/ 0 h 81"/>
                <a:gd name="T62" fmla="*/ 46 w 72"/>
                <a:gd name="T63" fmla="*/ 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 h="81">
                  <a:moveTo>
                    <a:pt x="52" y="6"/>
                  </a:moveTo>
                  <a:lnTo>
                    <a:pt x="61" y="2"/>
                  </a:lnTo>
                  <a:lnTo>
                    <a:pt x="63" y="2"/>
                  </a:lnTo>
                  <a:lnTo>
                    <a:pt x="69" y="12"/>
                  </a:lnTo>
                  <a:lnTo>
                    <a:pt x="67" y="14"/>
                  </a:lnTo>
                  <a:lnTo>
                    <a:pt x="69" y="14"/>
                  </a:lnTo>
                  <a:lnTo>
                    <a:pt x="72" y="23"/>
                  </a:lnTo>
                  <a:lnTo>
                    <a:pt x="63" y="29"/>
                  </a:lnTo>
                  <a:lnTo>
                    <a:pt x="61" y="31"/>
                  </a:lnTo>
                  <a:lnTo>
                    <a:pt x="57" y="29"/>
                  </a:lnTo>
                  <a:lnTo>
                    <a:pt x="61" y="37"/>
                  </a:lnTo>
                  <a:lnTo>
                    <a:pt x="61" y="43"/>
                  </a:lnTo>
                  <a:lnTo>
                    <a:pt x="61" y="46"/>
                  </a:lnTo>
                  <a:lnTo>
                    <a:pt x="61" y="54"/>
                  </a:lnTo>
                  <a:lnTo>
                    <a:pt x="57" y="58"/>
                  </a:lnTo>
                  <a:lnTo>
                    <a:pt x="57" y="60"/>
                  </a:lnTo>
                  <a:lnTo>
                    <a:pt x="57" y="69"/>
                  </a:lnTo>
                  <a:lnTo>
                    <a:pt x="49" y="69"/>
                  </a:lnTo>
                  <a:lnTo>
                    <a:pt x="38" y="71"/>
                  </a:lnTo>
                  <a:lnTo>
                    <a:pt x="32" y="77"/>
                  </a:lnTo>
                  <a:lnTo>
                    <a:pt x="32" y="75"/>
                  </a:lnTo>
                  <a:lnTo>
                    <a:pt x="26" y="77"/>
                  </a:lnTo>
                  <a:lnTo>
                    <a:pt x="17" y="81"/>
                  </a:lnTo>
                  <a:lnTo>
                    <a:pt x="11" y="81"/>
                  </a:lnTo>
                  <a:lnTo>
                    <a:pt x="6" y="81"/>
                  </a:lnTo>
                  <a:lnTo>
                    <a:pt x="11" y="75"/>
                  </a:lnTo>
                  <a:lnTo>
                    <a:pt x="3" y="75"/>
                  </a:lnTo>
                  <a:lnTo>
                    <a:pt x="3" y="71"/>
                  </a:lnTo>
                  <a:lnTo>
                    <a:pt x="9" y="69"/>
                  </a:lnTo>
                  <a:lnTo>
                    <a:pt x="0" y="69"/>
                  </a:lnTo>
                  <a:lnTo>
                    <a:pt x="3" y="66"/>
                  </a:lnTo>
                  <a:lnTo>
                    <a:pt x="9" y="66"/>
                  </a:lnTo>
                  <a:lnTo>
                    <a:pt x="9" y="63"/>
                  </a:lnTo>
                  <a:lnTo>
                    <a:pt x="11" y="60"/>
                  </a:lnTo>
                  <a:lnTo>
                    <a:pt x="20" y="58"/>
                  </a:lnTo>
                  <a:lnTo>
                    <a:pt x="23" y="58"/>
                  </a:lnTo>
                  <a:lnTo>
                    <a:pt x="20" y="54"/>
                  </a:lnTo>
                  <a:lnTo>
                    <a:pt x="17" y="58"/>
                  </a:lnTo>
                  <a:lnTo>
                    <a:pt x="11" y="58"/>
                  </a:lnTo>
                  <a:lnTo>
                    <a:pt x="15" y="54"/>
                  </a:lnTo>
                  <a:lnTo>
                    <a:pt x="17" y="48"/>
                  </a:lnTo>
                  <a:lnTo>
                    <a:pt x="20" y="46"/>
                  </a:lnTo>
                  <a:lnTo>
                    <a:pt x="11" y="43"/>
                  </a:lnTo>
                  <a:lnTo>
                    <a:pt x="6" y="37"/>
                  </a:lnTo>
                  <a:lnTo>
                    <a:pt x="11" y="34"/>
                  </a:lnTo>
                  <a:lnTo>
                    <a:pt x="15" y="34"/>
                  </a:lnTo>
                  <a:lnTo>
                    <a:pt x="11" y="31"/>
                  </a:lnTo>
                  <a:lnTo>
                    <a:pt x="9" y="25"/>
                  </a:lnTo>
                  <a:lnTo>
                    <a:pt x="6" y="29"/>
                  </a:lnTo>
                  <a:lnTo>
                    <a:pt x="9" y="23"/>
                  </a:lnTo>
                  <a:lnTo>
                    <a:pt x="15" y="23"/>
                  </a:lnTo>
                  <a:lnTo>
                    <a:pt x="20" y="25"/>
                  </a:lnTo>
                  <a:lnTo>
                    <a:pt x="26" y="23"/>
                  </a:lnTo>
                  <a:lnTo>
                    <a:pt x="29" y="23"/>
                  </a:lnTo>
                  <a:lnTo>
                    <a:pt x="32" y="20"/>
                  </a:lnTo>
                  <a:lnTo>
                    <a:pt x="34" y="17"/>
                  </a:lnTo>
                  <a:lnTo>
                    <a:pt x="34" y="14"/>
                  </a:lnTo>
                  <a:lnTo>
                    <a:pt x="26" y="14"/>
                  </a:lnTo>
                  <a:lnTo>
                    <a:pt x="29" y="12"/>
                  </a:lnTo>
                  <a:lnTo>
                    <a:pt x="32" y="8"/>
                  </a:lnTo>
                  <a:lnTo>
                    <a:pt x="40" y="2"/>
                  </a:lnTo>
                  <a:lnTo>
                    <a:pt x="46" y="0"/>
                  </a:lnTo>
                  <a:lnTo>
                    <a:pt x="52" y="2"/>
                  </a:lnTo>
                  <a:lnTo>
                    <a:pt x="46" y="8"/>
                  </a:lnTo>
                  <a:lnTo>
                    <a:pt x="52" y="6"/>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43" name="Freeform 125"/>
            <p:cNvSpPr>
              <a:spLocks/>
            </p:cNvSpPr>
            <p:nvPr/>
          </p:nvSpPr>
          <p:spPr bwMode="auto">
            <a:xfrm>
              <a:off x="2822" y="1747"/>
              <a:ext cx="108" cy="187"/>
            </a:xfrm>
            <a:custGeom>
              <a:avLst/>
              <a:gdLst>
                <a:gd name="T0" fmla="*/ 23 w 108"/>
                <a:gd name="T1" fmla="*/ 181 h 187"/>
                <a:gd name="T2" fmla="*/ 35 w 108"/>
                <a:gd name="T3" fmla="*/ 176 h 187"/>
                <a:gd name="T4" fmla="*/ 55 w 108"/>
                <a:gd name="T5" fmla="*/ 173 h 187"/>
                <a:gd name="T6" fmla="*/ 76 w 108"/>
                <a:gd name="T7" fmla="*/ 170 h 187"/>
                <a:gd name="T8" fmla="*/ 96 w 108"/>
                <a:gd name="T9" fmla="*/ 170 h 187"/>
                <a:gd name="T10" fmla="*/ 90 w 108"/>
                <a:gd name="T11" fmla="*/ 158 h 187"/>
                <a:gd name="T12" fmla="*/ 96 w 108"/>
                <a:gd name="T13" fmla="*/ 152 h 187"/>
                <a:gd name="T14" fmla="*/ 108 w 108"/>
                <a:gd name="T15" fmla="*/ 135 h 187"/>
                <a:gd name="T16" fmla="*/ 90 w 108"/>
                <a:gd name="T17" fmla="*/ 129 h 187"/>
                <a:gd name="T18" fmla="*/ 84 w 108"/>
                <a:gd name="T19" fmla="*/ 127 h 187"/>
                <a:gd name="T20" fmla="*/ 82 w 108"/>
                <a:gd name="T21" fmla="*/ 112 h 187"/>
                <a:gd name="T22" fmla="*/ 82 w 108"/>
                <a:gd name="T23" fmla="*/ 100 h 187"/>
                <a:gd name="T24" fmla="*/ 61 w 108"/>
                <a:gd name="T25" fmla="*/ 75 h 187"/>
                <a:gd name="T26" fmla="*/ 35 w 108"/>
                <a:gd name="T27" fmla="*/ 60 h 187"/>
                <a:gd name="T28" fmla="*/ 47 w 108"/>
                <a:gd name="T29" fmla="*/ 54 h 187"/>
                <a:gd name="T30" fmla="*/ 52 w 108"/>
                <a:gd name="T31" fmla="*/ 37 h 187"/>
                <a:gd name="T32" fmla="*/ 55 w 108"/>
                <a:gd name="T33" fmla="*/ 23 h 187"/>
                <a:gd name="T34" fmla="*/ 27 w 108"/>
                <a:gd name="T35" fmla="*/ 25 h 187"/>
                <a:gd name="T36" fmla="*/ 29 w 108"/>
                <a:gd name="T37" fmla="*/ 17 h 187"/>
                <a:gd name="T38" fmla="*/ 41 w 108"/>
                <a:gd name="T39" fmla="*/ 0 h 187"/>
                <a:gd name="T40" fmla="*/ 18 w 108"/>
                <a:gd name="T41" fmla="*/ 0 h 187"/>
                <a:gd name="T42" fmla="*/ 12 w 108"/>
                <a:gd name="T43" fmla="*/ 11 h 187"/>
                <a:gd name="T44" fmla="*/ 6 w 108"/>
                <a:gd name="T45" fmla="*/ 20 h 187"/>
                <a:gd name="T46" fmla="*/ 9 w 108"/>
                <a:gd name="T47" fmla="*/ 31 h 187"/>
                <a:gd name="T48" fmla="*/ 0 w 108"/>
                <a:gd name="T49" fmla="*/ 43 h 187"/>
                <a:gd name="T50" fmla="*/ 12 w 108"/>
                <a:gd name="T51" fmla="*/ 46 h 187"/>
                <a:gd name="T52" fmla="*/ 6 w 108"/>
                <a:gd name="T53" fmla="*/ 66 h 187"/>
                <a:gd name="T54" fmla="*/ 9 w 108"/>
                <a:gd name="T55" fmla="*/ 63 h 187"/>
                <a:gd name="T56" fmla="*/ 18 w 108"/>
                <a:gd name="T57" fmla="*/ 69 h 187"/>
                <a:gd name="T58" fmla="*/ 12 w 108"/>
                <a:gd name="T59" fmla="*/ 87 h 187"/>
                <a:gd name="T60" fmla="*/ 27 w 108"/>
                <a:gd name="T61" fmla="*/ 87 h 187"/>
                <a:gd name="T62" fmla="*/ 41 w 108"/>
                <a:gd name="T63" fmla="*/ 83 h 187"/>
                <a:gd name="T64" fmla="*/ 35 w 108"/>
                <a:gd name="T65" fmla="*/ 92 h 187"/>
                <a:gd name="T66" fmla="*/ 41 w 108"/>
                <a:gd name="T67" fmla="*/ 104 h 187"/>
                <a:gd name="T68" fmla="*/ 41 w 108"/>
                <a:gd name="T69" fmla="*/ 115 h 187"/>
                <a:gd name="T70" fmla="*/ 32 w 108"/>
                <a:gd name="T71" fmla="*/ 121 h 187"/>
                <a:gd name="T72" fmla="*/ 18 w 108"/>
                <a:gd name="T73" fmla="*/ 129 h 187"/>
                <a:gd name="T74" fmla="*/ 27 w 108"/>
                <a:gd name="T75" fmla="*/ 129 h 187"/>
                <a:gd name="T76" fmla="*/ 12 w 108"/>
                <a:gd name="T77" fmla="*/ 150 h 187"/>
                <a:gd name="T78" fmla="*/ 21 w 108"/>
                <a:gd name="T79" fmla="*/ 152 h 187"/>
                <a:gd name="T80" fmla="*/ 35 w 108"/>
                <a:gd name="T81" fmla="*/ 158 h 187"/>
                <a:gd name="T82" fmla="*/ 38 w 108"/>
                <a:gd name="T83" fmla="*/ 164 h 187"/>
                <a:gd name="T84" fmla="*/ 21 w 108"/>
                <a:gd name="T85" fmla="*/ 167 h 187"/>
                <a:gd name="T86" fmla="*/ 4 w 108"/>
                <a:gd name="T87" fmla="*/ 18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8" h="187">
                  <a:moveTo>
                    <a:pt x="9" y="187"/>
                  </a:moveTo>
                  <a:lnTo>
                    <a:pt x="23" y="181"/>
                  </a:lnTo>
                  <a:lnTo>
                    <a:pt x="29" y="181"/>
                  </a:lnTo>
                  <a:lnTo>
                    <a:pt x="35" y="176"/>
                  </a:lnTo>
                  <a:lnTo>
                    <a:pt x="44" y="173"/>
                  </a:lnTo>
                  <a:lnTo>
                    <a:pt x="55" y="173"/>
                  </a:lnTo>
                  <a:lnTo>
                    <a:pt x="71" y="170"/>
                  </a:lnTo>
                  <a:lnTo>
                    <a:pt x="76" y="170"/>
                  </a:lnTo>
                  <a:lnTo>
                    <a:pt x="88" y="173"/>
                  </a:lnTo>
                  <a:lnTo>
                    <a:pt x="96" y="170"/>
                  </a:lnTo>
                  <a:lnTo>
                    <a:pt x="102" y="162"/>
                  </a:lnTo>
                  <a:lnTo>
                    <a:pt x="90" y="158"/>
                  </a:lnTo>
                  <a:lnTo>
                    <a:pt x="93" y="156"/>
                  </a:lnTo>
                  <a:lnTo>
                    <a:pt x="96" y="152"/>
                  </a:lnTo>
                  <a:lnTo>
                    <a:pt x="102" y="150"/>
                  </a:lnTo>
                  <a:lnTo>
                    <a:pt x="108" y="135"/>
                  </a:lnTo>
                  <a:lnTo>
                    <a:pt x="96" y="127"/>
                  </a:lnTo>
                  <a:lnTo>
                    <a:pt x="90" y="129"/>
                  </a:lnTo>
                  <a:lnTo>
                    <a:pt x="88" y="133"/>
                  </a:lnTo>
                  <a:lnTo>
                    <a:pt x="84" y="127"/>
                  </a:lnTo>
                  <a:lnTo>
                    <a:pt x="88" y="124"/>
                  </a:lnTo>
                  <a:lnTo>
                    <a:pt x="82" y="112"/>
                  </a:lnTo>
                  <a:lnTo>
                    <a:pt x="84" y="112"/>
                  </a:lnTo>
                  <a:lnTo>
                    <a:pt x="82" y="100"/>
                  </a:lnTo>
                  <a:lnTo>
                    <a:pt x="71" y="92"/>
                  </a:lnTo>
                  <a:lnTo>
                    <a:pt x="61" y="75"/>
                  </a:lnTo>
                  <a:lnTo>
                    <a:pt x="47" y="60"/>
                  </a:lnTo>
                  <a:lnTo>
                    <a:pt x="35" y="60"/>
                  </a:lnTo>
                  <a:lnTo>
                    <a:pt x="41" y="57"/>
                  </a:lnTo>
                  <a:lnTo>
                    <a:pt x="47" y="54"/>
                  </a:lnTo>
                  <a:lnTo>
                    <a:pt x="44" y="52"/>
                  </a:lnTo>
                  <a:lnTo>
                    <a:pt x="52" y="37"/>
                  </a:lnTo>
                  <a:lnTo>
                    <a:pt x="58" y="29"/>
                  </a:lnTo>
                  <a:lnTo>
                    <a:pt x="55" y="23"/>
                  </a:lnTo>
                  <a:lnTo>
                    <a:pt x="35" y="23"/>
                  </a:lnTo>
                  <a:lnTo>
                    <a:pt x="27" y="25"/>
                  </a:lnTo>
                  <a:lnTo>
                    <a:pt x="29" y="20"/>
                  </a:lnTo>
                  <a:lnTo>
                    <a:pt x="29" y="17"/>
                  </a:lnTo>
                  <a:lnTo>
                    <a:pt x="41" y="8"/>
                  </a:lnTo>
                  <a:lnTo>
                    <a:pt x="41" y="0"/>
                  </a:lnTo>
                  <a:lnTo>
                    <a:pt x="29" y="2"/>
                  </a:lnTo>
                  <a:lnTo>
                    <a:pt x="18" y="0"/>
                  </a:lnTo>
                  <a:lnTo>
                    <a:pt x="15" y="11"/>
                  </a:lnTo>
                  <a:lnTo>
                    <a:pt x="12" y="11"/>
                  </a:lnTo>
                  <a:lnTo>
                    <a:pt x="12" y="17"/>
                  </a:lnTo>
                  <a:lnTo>
                    <a:pt x="6" y="20"/>
                  </a:lnTo>
                  <a:lnTo>
                    <a:pt x="4" y="29"/>
                  </a:lnTo>
                  <a:lnTo>
                    <a:pt x="9" y="31"/>
                  </a:lnTo>
                  <a:lnTo>
                    <a:pt x="6" y="37"/>
                  </a:lnTo>
                  <a:lnTo>
                    <a:pt x="0" y="43"/>
                  </a:lnTo>
                  <a:lnTo>
                    <a:pt x="6" y="49"/>
                  </a:lnTo>
                  <a:lnTo>
                    <a:pt x="12" y="46"/>
                  </a:lnTo>
                  <a:lnTo>
                    <a:pt x="6" y="54"/>
                  </a:lnTo>
                  <a:lnTo>
                    <a:pt x="6" y="66"/>
                  </a:lnTo>
                  <a:lnTo>
                    <a:pt x="6" y="75"/>
                  </a:lnTo>
                  <a:lnTo>
                    <a:pt x="9" y="63"/>
                  </a:lnTo>
                  <a:lnTo>
                    <a:pt x="18" y="63"/>
                  </a:lnTo>
                  <a:lnTo>
                    <a:pt x="18" y="69"/>
                  </a:lnTo>
                  <a:lnTo>
                    <a:pt x="18" y="71"/>
                  </a:lnTo>
                  <a:lnTo>
                    <a:pt x="12" y="87"/>
                  </a:lnTo>
                  <a:lnTo>
                    <a:pt x="18" y="89"/>
                  </a:lnTo>
                  <a:lnTo>
                    <a:pt x="27" y="87"/>
                  </a:lnTo>
                  <a:lnTo>
                    <a:pt x="35" y="83"/>
                  </a:lnTo>
                  <a:lnTo>
                    <a:pt x="41" y="83"/>
                  </a:lnTo>
                  <a:lnTo>
                    <a:pt x="35" y="89"/>
                  </a:lnTo>
                  <a:lnTo>
                    <a:pt x="35" y="92"/>
                  </a:lnTo>
                  <a:lnTo>
                    <a:pt x="38" y="104"/>
                  </a:lnTo>
                  <a:lnTo>
                    <a:pt x="41" y="104"/>
                  </a:lnTo>
                  <a:lnTo>
                    <a:pt x="41" y="106"/>
                  </a:lnTo>
                  <a:lnTo>
                    <a:pt x="41" y="115"/>
                  </a:lnTo>
                  <a:lnTo>
                    <a:pt x="44" y="121"/>
                  </a:lnTo>
                  <a:lnTo>
                    <a:pt x="32" y="121"/>
                  </a:lnTo>
                  <a:lnTo>
                    <a:pt x="21" y="127"/>
                  </a:lnTo>
                  <a:lnTo>
                    <a:pt x="18" y="129"/>
                  </a:lnTo>
                  <a:lnTo>
                    <a:pt x="21" y="129"/>
                  </a:lnTo>
                  <a:lnTo>
                    <a:pt x="27" y="129"/>
                  </a:lnTo>
                  <a:lnTo>
                    <a:pt x="27" y="138"/>
                  </a:lnTo>
                  <a:lnTo>
                    <a:pt x="12" y="150"/>
                  </a:lnTo>
                  <a:lnTo>
                    <a:pt x="15" y="156"/>
                  </a:lnTo>
                  <a:lnTo>
                    <a:pt x="21" y="152"/>
                  </a:lnTo>
                  <a:lnTo>
                    <a:pt x="23" y="156"/>
                  </a:lnTo>
                  <a:lnTo>
                    <a:pt x="35" y="158"/>
                  </a:lnTo>
                  <a:lnTo>
                    <a:pt x="44" y="156"/>
                  </a:lnTo>
                  <a:lnTo>
                    <a:pt x="38" y="164"/>
                  </a:lnTo>
                  <a:lnTo>
                    <a:pt x="27" y="164"/>
                  </a:lnTo>
                  <a:lnTo>
                    <a:pt x="21" y="167"/>
                  </a:lnTo>
                  <a:lnTo>
                    <a:pt x="12" y="179"/>
                  </a:lnTo>
                  <a:lnTo>
                    <a:pt x="4" y="184"/>
                  </a:lnTo>
                  <a:lnTo>
                    <a:pt x="9" y="187"/>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44" name="Freeform 126"/>
            <p:cNvSpPr>
              <a:spLocks/>
            </p:cNvSpPr>
            <p:nvPr/>
          </p:nvSpPr>
          <p:spPr bwMode="auto">
            <a:xfrm>
              <a:off x="2603" y="1545"/>
              <a:ext cx="135" cy="84"/>
            </a:xfrm>
            <a:custGeom>
              <a:avLst/>
              <a:gdLst>
                <a:gd name="T0" fmla="*/ 77 w 135"/>
                <a:gd name="T1" fmla="*/ 81 h 84"/>
                <a:gd name="T2" fmla="*/ 98 w 135"/>
                <a:gd name="T3" fmla="*/ 69 h 84"/>
                <a:gd name="T4" fmla="*/ 121 w 135"/>
                <a:gd name="T5" fmla="*/ 61 h 84"/>
                <a:gd name="T6" fmla="*/ 130 w 135"/>
                <a:gd name="T7" fmla="*/ 52 h 84"/>
                <a:gd name="T8" fmla="*/ 135 w 135"/>
                <a:gd name="T9" fmla="*/ 40 h 84"/>
                <a:gd name="T10" fmla="*/ 124 w 135"/>
                <a:gd name="T11" fmla="*/ 23 h 84"/>
                <a:gd name="T12" fmla="*/ 124 w 135"/>
                <a:gd name="T13" fmla="*/ 15 h 84"/>
                <a:gd name="T14" fmla="*/ 124 w 135"/>
                <a:gd name="T15" fmla="*/ 9 h 84"/>
                <a:gd name="T16" fmla="*/ 107 w 135"/>
                <a:gd name="T17" fmla="*/ 3 h 84"/>
                <a:gd name="T18" fmla="*/ 101 w 135"/>
                <a:gd name="T19" fmla="*/ 12 h 84"/>
                <a:gd name="T20" fmla="*/ 93 w 135"/>
                <a:gd name="T21" fmla="*/ 12 h 84"/>
                <a:gd name="T22" fmla="*/ 77 w 135"/>
                <a:gd name="T23" fmla="*/ 12 h 84"/>
                <a:gd name="T24" fmla="*/ 75 w 135"/>
                <a:gd name="T25" fmla="*/ 17 h 84"/>
                <a:gd name="T26" fmla="*/ 64 w 135"/>
                <a:gd name="T27" fmla="*/ 15 h 84"/>
                <a:gd name="T28" fmla="*/ 61 w 135"/>
                <a:gd name="T29" fmla="*/ 23 h 84"/>
                <a:gd name="T30" fmla="*/ 52 w 135"/>
                <a:gd name="T31" fmla="*/ 15 h 84"/>
                <a:gd name="T32" fmla="*/ 49 w 135"/>
                <a:gd name="T33" fmla="*/ 26 h 84"/>
                <a:gd name="T34" fmla="*/ 40 w 135"/>
                <a:gd name="T35" fmla="*/ 32 h 84"/>
                <a:gd name="T36" fmla="*/ 40 w 135"/>
                <a:gd name="T37" fmla="*/ 12 h 84"/>
                <a:gd name="T38" fmla="*/ 20 w 135"/>
                <a:gd name="T39" fmla="*/ 6 h 84"/>
                <a:gd name="T40" fmla="*/ 20 w 135"/>
                <a:gd name="T41" fmla="*/ 15 h 84"/>
                <a:gd name="T42" fmla="*/ 12 w 135"/>
                <a:gd name="T43" fmla="*/ 15 h 84"/>
                <a:gd name="T44" fmla="*/ 14 w 135"/>
                <a:gd name="T45" fmla="*/ 21 h 84"/>
                <a:gd name="T46" fmla="*/ 6 w 135"/>
                <a:gd name="T47" fmla="*/ 21 h 84"/>
                <a:gd name="T48" fmla="*/ 8 w 135"/>
                <a:gd name="T49" fmla="*/ 29 h 84"/>
                <a:gd name="T50" fmla="*/ 31 w 135"/>
                <a:gd name="T51" fmla="*/ 29 h 84"/>
                <a:gd name="T52" fmla="*/ 31 w 135"/>
                <a:gd name="T53" fmla="*/ 38 h 84"/>
                <a:gd name="T54" fmla="*/ 31 w 135"/>
                <a:gd name="T55" fmla="*/ 40 h 84"/>
                <a:gd name="T56" fmla="*/ 3 w 135"/>
                <a:gd name="T57" fmla="*/ 44 h 84"/>
                <a:gd name="T58" fmla="*/ 23 w 135"/>
                <a:gd name="T59" fmla="*/ 46 h 84"/>
                <a:gd name="T60" fmla="*/ 29 w 135"/>
                <a:gd name="T61" fmla="*/ 61 h 84"/>
                <a:gd name="T62" fmla="*/ 18 w 135"/>
                <a:gd name="T63" fmla="*/ 67 h 84"/>
                <a:gd name="T64" fmla="*/ 40 w 135"/>
                <a:gd name="T65" fmla="*/ 73 h 84"/>
                <a:gd name="T66" fmla="*/ 66 w 135"/>
                <a:gd name="T6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84">
                  <a:moveTo>
                    <a:pt x="66" y="84"/>
                  </a:moveTo>
                  <a:lnTo>
                    <a:pt x="77" y="81"/>
                  </a:lnTo>
                  <a:lnTo>
                    <a:pt x="89" y="75"/>
                  </a:lnTo>
                  <a:lnTo>
                    <a:pt x="98" y="69"/>
                  </a:lnTo>
                  <a:lnTo>
                    <a:pt x="110" y="63"/>
                  </a:lnTo>
                  <a:lnTo>
                    <a:pt x="121" y="61"/>
                  </a:lnTo>
                  <a:lnTo>
                    <a:pt x="124" y="55"/>
                  </a:lnTo>
                  <a:lnTo>
                    <a:pt x="130" y="52"/>
                  </a:lnTo>
                  <a:lnTo>
                    <a:pt x="133" y="44"/>
                  </a:lnTo>
                  <a:lnTo>
                    <a:pt x="135" y="40"/>
                  </a:lnTo>
                  <a:lnTo>
                    <a:pt x="135" y="35"/>
                  </a:lnTo>
                  <a:lnTo>
                    <a:pt x="124" y="23"/>
                  </a:lnTo>
                  <a:lnTo>
                    <a:pt x="121" y="23"/>
                  </a:lnTo>
                  <a:lnTo>
                    <a:pt x="124" y="15"/>
                  </a:lnTo>
                  <a:lnTo>
                    <a:pt x="118" y="15"/>
                  </a:lnTo>
                  <a:lnTo>
                    <a:pt x="124" y="9"/>
                  </a:lnTo>
                  <a:lnTo>
                    <a:pt x="110" y="12"/>
                  </a:lnTo>
                  <a:lnTo>
                    <a:pt x="107" y="3"/>
                  </a:lnTo>
                  <a:lnTo>
                    <a:pt x="101" y="6"/>
                  </a:lnTo>
                  <a:lnTo>
                    <a:pt x="101" y="12"/>
                  </a:lnTo>
                  <a:lnTo>
                    <a:pt x="98" y="15"/>
                  </a:lnTo>
                  <a:lnTo>
                    <a:pt x="93" y="12"/>
                  </a:lnTo>
                  <a:lnTo>
                    <a:pt x="87" y="17"/>
                  </a:lnTo>
                  <a:lnTo>
                    <a:pt x="77" y="12"/>
                  </a:lnTo>
                  <a:lnTo>
                    <a:pt x="81" y="21"/>
                  </a:lnTo>
                  <a:lnTo>
                    <a:pt x="75" y="17"/>
                  </a:lnTo>
                  <a:lnTo>
                    <a:pt x="69" y="12"/>
                  </a:lnTo>
                  <a:lnTo>
                    <a:pt x="64" y="15"/>
                  </a:lnTo>
                  <a:lnTo>
                    <a:pt x="64" y="21"/>
                  </a:lnTo>
                  <a:lnTo>
                    <a:pt x="61" y="23"/>
                  </a:lnTo>
                  <a:lnTo>
                    <a:pt x="55" y="12"/>
                  </a:lnTo>
                  <a:lnTo>
                    <a:pt x="52" y="15"/>
                  </a:lnTo>
                  <a:lnTo>
                    <a:pt x="52" y="26"/>
                  </a:lnTo>
                  <a:lnTo>
                    <a:pt x="49" y="26"/>
                  </a:lnTo>
                  <a:lnTo>
                    <a:pt x="46" y="23"/>
                  </a:lnTo>
                  <a:lnTo>
                    <a:pt x="40" y="32"/>
                  </a:lnTo>
                  <a:lnTo>
                    <a:pt x="37" y="23"/>
                  </a:lnTo>
                  <a:lnTo>
                    <a:pt x="40" y="12"/>
                  </a:lnTo>
                  <a:lnTo>
                    <a:pt x="29" y="0"/>
                  </a:lnTo>
                  <a:lnTo>
                    <a:pt x="20" y="6"/>
                  </a:lnTo>
                  <a:lnTo>
                    <a:pt x="26" y="15"/>
                  </a:lnTo>
                  <a:lnTo>
                    <a:pt x="20" y="15"/>
                  </a:lnTo>
                  <a:lnTo>
                    <a:pt x="14" y="9"/>
                  </a:lnTo>
                  <a:lnTo>
                    <a:pt x="12" y="15"/>
                  </a:lnTo>
                  <a:lnTo>
                    <a:pt x="8" y="17"/>
                  </a:lnTo>
                  <a:lnTo>
                    <a:pt x="14" y="21"/>
                  </a:lnTo>
                  <a:lnTo>
                    <a:pt x="12" y="23"/>
                  </a:lnTo>
                  <a:lnTo>
                    <a:pt x="6" y="21"/>
                  </a:lnTo>
                  <a:lnTo>
                    <a:pt x="0" y="26"/>
                  </a:lnTo>
                  <a:lnTo>
                    <a:pt x="8" y="29"/>
                  </a:lnTo>
                  <a:lnTo>
                    <a:pt x="20" y="23"/>
                  </a:lnTo>
                  <a:lnTo>
                    <a:pt x="31" y="29"/>
                  </a:lnTo>
                  <a:lnTo>
                    <a:pt x="26" y="35"/>
                  </a:lnTo>
                  <a:lnTo>
                    <a:pt x="31" y="38"/>
                  </a:lnTo>
                  <a:lnTo>
                    <a:pt x="35" y="38"/>
                  </a:lnTo>
                  <a:lnTo>
                    <a:pt x="31" y="40"/>
                  </a:lnTo>
                  <a:lnTo>
                    <a:pt x="18" y="40"/>
                  </a:lnTo>
                  <a:lnTo>
                    <a:pt x="3" y="44"/>
                  </a:lnTo>
                  <a:lnTo>
                    <a:pt x="6" y="46"/>
                  </a:lnTo>
                  <a:lnTo>
                    <a:pt x="23" y="46"/>
                  </a:lnTo>
                  <a:lnTo>
                    <a:pt x="23" y="55"/>
                  </a:lnTo>
                  <a:lnTo>
                    <a:pt x="29" y="61"/>
                  </a:lnTo>
                  <a:lnTo>
                    <a:pt x="20" y="67"/>
                  </a:lnTo>
                  <a:lnTo>
                    <a:pt x="18" y="67"/>
                  </a:lnTo>
                  <a:lnTo>
                    <a:pt x="18" y="73"/>
                  </a:lnTo>
                  <a:lnTo>
                    <a:pt x="40" y="73"/>
                  </a:lnTo>
                  <a:lnTo>
                    <a:pt x="49" y="78"/>
                  </a:lnTo>
                  <a:lnTo>
                    <a:pt x="66" y="84"/>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45" name="Freeform 127"/>
            <p:cNvSpPr>
              <a:spLocks/>
            </p:cNvSpPr>
            <p:nvPr/>
          </p:nvSpPr>
          <p:spPr bwMode="auto">
            <a:xfrm>
              <a:off x="3088" y="2159"/>
              <a:ext cx="41" cy="27"/>
            </a:xfrm>
            <a:custGeom>
              <a:avLst/>
              <a:gdLst>
                <a:gd name="T0" fmla="*/ 38 w 41"/>
                <a:gd name="T1" fmla="*/ 27 h 27"/>
                <a:gd name="T2" fmla="*/ 41 w 41"/>
                <a:gd name="T3" fmla="*/ 21 h 27"/>
                <a:gd name="T4" fmla="*/ 38 w 41"/>
                <a:gd name="T5" fmla="*/ 12 h 27"/>
                <a:gd name="T6" fmla="*/ 41 w 41"/>
                <a:gd name="T7" fmla="*/ 6 h 27"/>
                <a:gd name="T8" fmla="*/ 41 w 41"/>
                <a:gd name="T9" fmla="*/ 0 h 27"/>
                <a:gd name="T10" fmla="*/ 21 w 41"/>
                <a:gd name="T11" fmla="*/ 4 h 27"/>
                <a:gd name="T12" fmla="*/ 12 w 41"/>
                <a:gd name="T13" fmla="*/ 0 h 27"/>
                <a:gd name="T14" fmla="*/ 10 w 41"/>
                <a:gd name="T15" fmla="*/ 0 h 27"/>
                <a:gd name="T16" fmla="*/ 6 w 41"/>
                <a:gd name="T17" fmla="*/ 4 h 27"/>
                <a:gd name="T18" fmla="*/ 4 w 41"/>
                <a:gd name="T19" fmla="*/ 0 h 27"/>
                <a:gd name="T20" fmla="*/ 0 w 41"/>
                <a:gd name="T21" fmla="*/ 4 h 27"/>
                <a:gd name="T22" fmla="*/ 0 w 41"/>
                <a:gd name="T23" fmla="*/ 9 h 27"/>
                <a:gd name="T24" fmla="*/ 6 w 41"/>
                <a:gd name="T25" fmla="*/ 12 h 27"/>
                <a:gd name="T26" fmla="*/ 18 w 41"/>
                <a:gd name="T27" fmla="*/ 18 h 27"/>
                <a:gd name="T28" fmla="*/ 27 w 41"/>
                <a:gd name="T29" fmla="*/ 21 h 27"/>
                <a:gd name="T30" fmla="*/ 29 w 41"/>
                <a:gd name="T31" fmla="*/ 23 h 27"/>
                <a:gd name="T32" fmla="*/ 38 w 41"/>
                <a:gd name="T3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38" y="27"/>
                  </a:moveTo>
                  <a:lnTo>
                    <a:pt x="41" y="21"/>
                  </a:lnTo>
                  <a:lnTo>
                    <a:pt x="38" y="12"/>
                  </a:lnTo>
                  <a:lnTo>
                    <a:pt x="41" y="6"/>
                  </a:lnTo>
                  <a:lnTo>
                    <a:pt x="41" y="0"/>
                  </a:lnTo>
                  <a:lnTo>
                    <a:pt x="21" y="4"/>
                  </a:lnTo>
                  <a:lnTo>
                    <a:pt x="12" y="0"/>
                  </a:lnTo>
                  <a:lnTo>
                    <a:pt x="10" y="0"/>
                  </a:lnTo>
                  <a:lnTo>
                    <a:pt x="6" y="4"/>
                  </a:lnTo>
                  <a:lnTo>
                    <a:pt x="4" y="0"/>
                  </a:lnTo>
                  <a:lnTo>
                    <a:pt x="0" y="4"/>
                  </a:lnTo>
                  <a:lnTo>
                    <a:pt x="0" y="9"/>
                  </a:lnTo>
                  <a:lnTo>
                    <a:pt x="6" y="12"/>
                  </a:lnTo>
                  <a:lnTo>
                    <a:pt x="18" y="18"/>
                  </a:lnTo>
                  <a:lnTo>
                    <a:pt x="27" y="21"/>
                  </a:lnTo>
                  <a:lnTo>
                    <a:pt x="29" y="23"/>
                  </a:lnTo>
                  <a:lnTo>
                    <a:pt x="38" y="27"/>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46" name="Freeform 128"/>
            <p:cNvSpPr>
              <a:spLocks/>
            </p:cNvSpPr>
            <p:nvPr/>
          </p:nvSpPr>
          <p:spPr bwMode="auto">
            <a:xfrm>
              <a:off x="3022" y="2105"/>
              <a:ext cx="26" cy="40"/>
            </a:xfrm>
            <a:custGeom>
              <a:avLst/>
              <a:gdLst>
                <a:gd name="T0" fmla="*/ 12 w 26"/>
                <a:gd name="T1" fmla="*/ 40 h 40"/>
                <a:gd name="T2" fmla="*/ 15 w 26"/>
                <a:gd name="T3" fmla="*/ 34 h 40"/>
                <a:gd name="T4" fmla="*/ 20 w 26"/>
                <a:gd name="T5" fmla="*/ 37 h 40"/>
                <a:gd name="T6" fmla="*/ 23 w 26"/>
                <a:gd name="T7" fmla="*/ 17 h 40"/>
                <a:gd name="T8" fmla="*/ 23 w 26"/>
                <a:gd name="T9" fmla="*/ 14 h 40"/>
                <a:gd name="T10" fmla="*/ 26 w 26"/>
                <a:gd name="T11" fmla="*/ 11 h 40"/>
                <a:gd name="T12" fmla="*/ 20 w 26"/>
                <a:gd name="T13" fmla="*/ 0 h 40"/>
                <a:gd name="T14" fmla="*/ 18 w 26"/>
                <a:gd name="T15" fmla="*/ 0 h 40"/>
                <a:gd name="T16" fmla="*/ 5 w 26"/>
                <a:gd name="T17" fmla="*/ 5 h 40"/>
                <a:gd name="T18" fmla="*/ 3 w 26"/>
                <a:gd name="T19" fmla="*/ 5 h 40"/>
                <a:gd name="T20" fmla="*/ 0 w 26"/>
                <a:gd name="T21" fmla="*/ 8 h 40"/>
                <a:gd name="T22" fmla="*/ 5 w 26"/>
                <a:gd name="T23" fmla="*/ 17 h 40"/>
                <a:gd name="T24" fmla="*/ 5 w 26"/>
                <a:gd name="T25" fmla="*/ 19 h 40"/>
                <a:gd name="T26" fmla="*/ 5 w 26"/>
                <a:gd name="T27" fmla="*/ 25 h 40"/>
                <a:gd name="T28" fmla="*/ 5 w 26"/>
                <a:gd name="T29" fmla="*/ 29 h 40"/>
                <a:gd name="T30" fmla="*/ 5 w 26"/>
                <a:gd name="T31" fmla="*/ 37 h 40"/>
                <a:gd name="T32" fmla="*/ 12 w 26"/>
                <a:gd name="T3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40">
                  <a:moveTo>
                    <a:pt x="12" y="40"/>
                  </a:moveTo>
                  <a:lnTo>
                    <a:pt x="15" y="34"/>
                  </a:lnTo>
                  <a:lnTo>
                    <a:pt x="20" y="37"/>
                  </a:lnTo>
                  <a:lnTo>
                    <a:pt x="23" y="17"/>
                  </a:lnTo>
                  <a:lnTo>
                    <a:pt x="23" y="14"/>
                  </a:lnTo>
                  <a:lnTo>
                    <a:pt x="26" y="11"/>
                  </a:lnTo>
                  <a:lnTo>
                    <a:pt x="20" y="0"/>
                  </a:lnTo>
                  <a:lnTo>
                    <a:pt x="18" y="0"/>
                  </a:lnTo>
                  <a:lnTo>
                    <a:pt x="5" y="5"/>
                  </a:lnTo>
                  <a:lnTo>
                    <a:pt x="3" y="5"/>
                  </a:lnTo>
                  <a:lnTo>
                    <a:pt x="0" y="8"/>
                  </a:lnTo>
                  <a:lnTo>
                    <a:pt x="5" y="17"/>
                  </a:lnTo>
                  <a:lnTo>
                    <a:pt x="5" y="19"/>
                  </a:lnTo>
                  <a:lnTo>
                    <a:pt x="5" y="25"/>
                  </a:lnTo>
                  <a:lnTo>
                    <a:pt x="5" y="29"/>
                  </a:lnTo>
                  <a:lnTo>
                    <a:pt x="5" y="37"/>
                  </a:lnTo>
                  <a:lnTo>
                    <a:pt x="12" y="40"/>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47" name="Freeform 129"/>
            <p:cNvSpPr>
              <a:spLocks/>
            </p:cNvSpPr>
            <p:nvPr/>
          </p:nvSpPr>
          <p:spPr bwMode="auto">
            <a:xfrm>
              <a:off x="3115" y="2197"/>
              <a:ext cx="3" cy="6"/>
            </a:xfrm>
            <a:custGeom>
              <a:avLst/>
              <a:gdLst>
                <a:gd name="T0" fmla="*/ 3 w 3"/>
                <a:gd name="T1" fmla="*/ 6 h 6"/>
                <a:gd name="T2" fmla="*/ 3 w 3"/>
                <a:gd name="T3" fmla="*/ 2 h 6"/>
                <a:gd name="T4" fmla="*/ 0 w 3"/>
                <a:gd name="T5" fmla="*/ 0 h 6"/>
                <a:gd name="T6" fmla="*/ 3 w 3"/>
                <a:gd name="T7" fmla="*/ 6 h 6"/>
              </a:gdLst>
              <a:ahLst/>
              <a:cxnLst>
                <a:cxn ang="0">
                  <a:pos x="T0" y="T1"/>
                </a:cxn>
                <a:cxn ang="0">
                  <a:pos x="T2" y="T3"/>
                </a:cxn>
                <a:cxn ang="0">
                  <a:pos x="T4" y="T5"/>
                </a:cxn>
                <a:cxn ang="0">
                  <a:pos x="T6" y="T7"/>
                </a:cxn>
              </a:cxnLst>
              <a:rect l="0" t="0" r="r" b="b"/>
              <a:pathLst>
                <a:path w="3" h="6">
                  <a:moveTo>
                    <a:pt x="3" y="6"/>
                  </a:moveTo>
                  <a:lnTo>
                    <a:pt x="3" y="2"/>
                  </a:lnTo>
                  <a:lnTo>
                    <a:pt x="0" y="0"/>
                  </a:lnTo>
                  <a:lnTo>
                    <a:pt x="3" y="6"/>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48" name="Freeform 130"/>
            <p:cNvSpPr>
              <a:spLocks/>
            </p:cNvSpPr>
            <p:nvPr/>
          </p:nvSpPr>
          <p:spPr bwMode="auto">
            <a:xfrm>
              <a:off x="3092" y="1496"/>
              <a:ext cx="17" cy="15"/>
            </a:xfrm>
            <a:custGeom>
              <a:avLst/>
              <a:gdLst>
                <a:gd name="T0" fmla="*/ 2 w 17"/>
                <a:gd name="T1" fmla="*/ 15 h 15"/>
                <a:gd name="T2" fmla="*/ 6 w 17"/>
                <a:gd name="T3" fmla="*/ 15 h 15"/>
                <a:gd name="T4" fmla="*/ 8 w 17"/>
                <a:gd name="T5" fmla="*/ 12 h 15"/>
                <a:gd name="T6" fmla="*/ 17 w 17"/>
                <a:gd name="T7" fmla="*/ 6 h 15"/>
                <a:gd name="T8" fmla="*/ 14 w 17"/>
                <a:gd name="T9" fmla="*/ 0 h 15"/>
                <a:gd name="T10" fmla="*/ 11 w 17"/>
                <a:gd name="T11" fmla="*/ 6 h 15"/>
                <a:gd name="T12" fmla="*/ 8 w 17"/>
                <a:gd name="T13" fmla="*/ 0 h 15"/>
                <a:gd name="T14" fmla="*/ 0 w 17"/>
                <a:gd name="T15" fmla="*/ 8 h 15"/>
                <a:gd name="T16" fmla="*/ 2 w 17"/>
                <a:gd name="T1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5">
                  <a:moveTo>
                    <a:pt x="2" y="15"/>
                  </a:moveTo>
                  <a:lnTo>
                    <a:pt x="6" y="15"/>
                  </a:lnTo>
                  <a:lnTo>
                    <a:pt x="8" y="12"/>
                  </a:lnTo>
                  <a:lnTo>
                    <a:pt x="17" y="6"/>
                  </a:lnTo>
                  <a:lnTo>
                    <a:pt x="14" y="0"/>
                  </a:lnTo>
                  <a:lnTo>
                    <a:pt x="11" y="6"/>
                  </a:lnTo>
                  <a:lnTo>
                    <a:pt x="8" y="0"/>
                  </a:lnTo>
                  <a:lnTo>
                    <a:pt x="0" y="8"/>
                  </a:lnTo>
                  <a:lnTo>
                    <a:pt x="2" y="15"/>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49" name="Freeform 131"/>
            <p:cNvSpPr>
              <a:spLocks/>
            </p:cNvSpPr>
            <p:nvPr/>
          </p:nvSpPr>
          <p:spPr bwMode="auto">
            <a:xfrm>
              <a:off x="3083" y="1493"/>
              <a:ext cx="9" cy="11"/>
            </a:xfrm>
            <a:custGeom>
              <a:avLst/>
              <a:gdLst>
                <a:gd name="T0" fmla="*/ 5 w 9"/>
                <a:gd name="T1" fmla="*/ 11 h 11"/>
                <a:gd name="T2" fmla="*/ 9 w 9"/>
                <a:gd name="T3" fmla="*/ 9 h 11"/>
                <a:gd name="T4" fmla="*/ 9 w 9"/>
                <a:gd name="T5" fmla="*/ 3 h 11"/>
                <a:gd name="T6" fmla="*/ 5 w 9"/>
                <a:gd name="T7" fmla="*/ 0 h 11"/>
                <a:gd name="T8" fmla="*/ 5 w 9"/>
                <a:gd name="T9" fmla="*/ 6 h 11"/>
                <a:gd name="T10" fmla="*/ 0 w 9"/>
                <a:gd name="T11" fmla="*/ 6 h 11"/>
                <a:gd name="T12" fmla="*/ 0 w 9"/>
                <a:gd name="T13" fmla="*/ 11 h 11"/>
                <a:gd name="T14" fmla="*/ 5 w 9"/>
                <a:gd name="T15" fmla="*/ 9 h 11"/>
                <a:gd name="T16" fmla="*/ 9 w 9"/>
                <a:gd name="T17" fmla="*/ 9 h 11"/>
                <a:gd name="T18" fmla="*/ 3 w 9"/>
                <a:gd name="T19" fmla="*/ 11 h 11"/>
                <a:gd name="T20" fmla="*/ 5 w 9"/>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1">
                  <a:moveTo>
                    <a:pt x="5" y="11"/>
                  </a:moveTo>
                  <a:lnTo>
                    <a:pt x="9" y="9"/>
                  </a:lnTo>
                  <a:lnTo>
                    <a:pt x="9" y="3"/>
                  </a:lnTo>
                  <a:lnTo>
                    <a:pt x="5" y="0"/>
                  </a:lnTo>
                  <a:lnTo>
                    <a:pt x="5" y="6"/>
                  </a:lnTo>
                  <a:lnTo>
                    <a:pt x="0" y="6"/>
                  </a:lnTo>
                  <a:lnTo>
                    <a:pt x="0" y="11"/>
                  </a:lnTo>
                  <a:lnTo>
                    <a:pt x="5" y="9"/>
                  </a:lnTo>
                  <a:lnTo>
                    <a:pt x="9" y="9"/>
                  </a:lnTo>
                  <a:lnTo>
                    <a:pt x="3" y="11"/>
                  </a:lnTo>
                  <a:lnTo>
                    <a:pt x="5" y="11"/>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50" name="Freeform 132"/>
            <p:cNvSpPr>
              <a:spLocks/>
            </p:cNvSpPr>
            <p:nvPr/>
          </p:nvSpPr>
          <p:spPr bwMode="auto">
            <a:xfrm>
              <a:off x="3106" y="1824"/>
              <a:ext cx="6" cy="6"/>
            </a:xfrm>
            <a:custGeom>
              <a:avLst/>
              <a:gdLst>
                <a:gd name="T0" fmla="*/ 3 w 6"/>
                <a:gd name="T1" fmla="*/ 6 h 6"/>
                <a:gd name="T2" fmla="*/ 6 w 6"/>
                <a:gd name="T3" fmla="*/ 4 h 6"/>
                <a:gd name="T4" fmla="*/ 0 w 6"/>
                <a:gd name="T5" fmla="*/ 0 h 6"/>
                <a:gd name="T6" fmla="*/ 0 w 6"/>
                <a:gd name="T7" fmla="*/ 4 h 6"/>
                <a:gd name="T8" fmla="*/ 3 w 6"/>
                <a:gd name="T9" fmla="*/ 6 h 6"/>
              </a:gdLst>
              <a:ahLst/>
              <a:cxnLst>
                <a:cxn ang="0">
                  <a:pos x="T0" y="T1"/>
                </a:cxn>
                <a:cxn ang="0">
                  <a:pos x="T2" y="T3"/>
                </a:cxn>
                <a:cxn ang="0">
                  <a:pos x="T4" y="T5"/>
                </a:cxn>
                <a:cxn ang="0">
                  <a:pos x="T6" y="T7"/>
                </a:cxn>
                <a:cxn ang="0">
                  <a:pos x="T8" y="T9"/>
                </a:cxn>
              </a:cxnLst>
              <a:rect l="0" t="0" r="r" b="b"/>
              <a:pathLst>
                <a:path w="6" h="6">
                  <a:moveTo>
                    <a:pt x="3" y="6"/>
                  </a:moveTo>
                  <a:lnTo>
                    <a:pt x="6" y="4"/>
                  </a:lnTo>
                  <a:lnTo>
                    <a:pt x="0" y="0"/>
                  </a:lnTo>
                  <a:lnTo>
                    <a:pt x="0" y="4"/>
                  </a:lnTo>
                  <a:lnTo>
                    <a:pt x="3" y="6"/>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51" name="Freeform 133"/>
            <p:cNvSpPr>
              <a:spLocks/>
            </p:cNvSpPr>
            <p:nvPr/>
          </p:nvSpPr>
          <p:spPr bwMode="auto">
            <a:xfrm>
              <a:off x="3129" y="1776"/>
              <a:ext cx="6" cy="25"/>
            </a:xfrm>
            <a:custGeom>
              <a:avLst/>
              <a:gdLst>
                <a:gd name="T0" fmla="*/ 0 w 6"/>
                <a:gd name="T1" fmla="*/ 25 h 25"/>
                <a:gd name="T2" fmla="*/ 3 w 6"/>
                <a:gd name="T3" fmla="*/ 12 h 25"/>
                <a:gd name="T4" fmla="*/ 6 w 6"/>
                <a:gd name="T5" fmla="*/ 0 h 25"/>
                <a:gd name="T6" fmla="*/ 3 w 6"/>
                <a:gd name="T7" fmla="*/ 2 h 25"/>
                <a:gd name="T8" fmla="*/ 3 w 6"/>
                <a:gd name="T9" fmla="*/ 8 h 25"/>
                <a:gd name="T10" fmla="*/ 0 w 6"/>
                <a:gd name="T11" fmla="*/ 17 h 25"/>
                <a:gd name="T12" fmla="*/ 0 w 6"/>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6" h="25">
                  <a:moveTo>
                    <a:pt x="0" y="25"/>
                  </a:moveTo>
                  <a:lnTo>
                    <a:pt x="3" y="12"/>
                  </a:lnTo>
                  <a:lnTo>
                    <a:pt x="6" y="0"/>
                  </a:lnTo>
                  <a:lnTo>
                    <a:pt x="3" y="2"/>
                  </a:lnTo>
                  <a:lnTo>
                    <a:pt x="3" y="8"/>
                  </a:lnTo>
                  <a:lnTo>
                    <a:pt x="0" y="17"/>
                  </a:lnTo>
                  <a:lnTo>
                    <a:pt x="0" y="25"/>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52" name="Freeform 134"/>
            <p:cNvSpPr>
              <a:spLocks/>
            </p:cNvSpPr>
            <p:nvPr/>
          </p:nvSpPr>
          <p:spPr bwMode="auto">
            <a:xfrm>
              <a:off x="3149" y="1764"/>
              <a:ext cx="12" cy="24"/>
            </a:xfrm>
            <a:custGeom>
              <a:avLst/>
              <a:gdLst>
                <a:gd name="T0" fmla="*/ 3 w 12"/>
                <a:gd name="T1" fmla="*/ 24 h 24"/>
                <a:gd name="T2" fmla="*/ 9 w 12"/>
                <a:gd name="T3" fmla="*/ 14 h 24"/>
                <a:gd name="T4" fmla="*/ 9 w 12"/>
                <a:gd name="T5" fmla="*/ 12 h 24"/>
                <a:gd name="T6" fmla="*/ 9 w 12"/>
                <a:gd name="T7" fmla="*/ 3 h 24"/>
                <a:gd name="T8" fmla="*/ 12 w 12"/>
                <a:gd name="T9" fmla="*/ 0 h 24"/>
                <a:gd name="T10" fmla="*/ 6 w 12"/>
                <a:gd name="T11" fmla="*/ 0 h 24"/>
                <a:gd name="T12" fmla="*/ 0 w 12"/>
                <a:gd name="T13" fmla="*/ 6 h 24"/>
                <a:gd name="T14" fmla="*/ 3 w 12"/>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3" y="24"/>
                  </a:moveTo>
                  <a:lnTo>
                    <a:pt x="9" y="14"/>
                  </a:lnTo>
                  <a:lnTo>
                    <a:pt x="9" y="12"/>
                  </a:lnTo>
                  <a:lnTo>
                    <a:pt x="9" y="3"/>
                  </a:lnTo>
                  <a:lnTo>
                    <a:pt x="12" y="0"/>
                  </a:lnTo>
                  <a:lnTo>
                    <a:pt x="6" y="0"/>
                  </a:lnTo>
                  <a:lnTo>
                    <a:pt x="0" y="6"/>
                  </a:lnTo>
                  <a:lnTo>
                    <a:pt x="3" y="24"/>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53" name="Freeform 135"/>
            <p:cNvSpPr>
              <a:spLocks/>
            </p:cNvSpPr>
            <p:nvPr/>
          </p:nvSpPr>
          <p:spPr bwMode="auto">
            <a:xfrm>
              <a:off x="2921" y="2142"/>
              <a:ext cx="6" cy="6"/>
            </a:xfrm>
            <a:custGeom>
              <a:avLst/>
              <a:gdLst>
                <a:gd name="T0" fmla="*/ 6 w 6"/>
                <a:gd name="T1" fmla="*/ 6 h 6"/>
                <a:gd name="T2" fmla="*/ 6 w 6"/>
                <a:gd name="T3" fmla="*/ 0 h 6"/>
                <a:gd name="T4" fmla="*/ 0 w 6"/>
                <a:gd name="T5" fmla="*/ 3 h 6"/>
                <a:gd name="T6" fmla="*/ 6 w 6"/>
                <a:gd name="T7" fmla="*/ 6 h 6"/>
              </a:gdLst>
              <a:ahLst/>
              <a:cxnLst>
                <a:cxn ang="0">
                  <a:pos x="T0" y="T1"/>
                </a:cxn>
                <a:cxn ang="0">
                  <a:pos x="T2" y="T3"/>
                </a:cxn>
                <a:cxn ang="0">
                  <a:pos x="T4" y="T5"/>
                </a:cxn>
                <a:cxn ang="0">
                  <a:pos x="T6" y="T7"/>
                </a:cxn>
              </a:cxnLst>
              <a:rect l="0" t="0" r="r" b="b"/>
              <a:pathLst>
                <a:path w="6" h="6">
                  <a:moveTo>
                    <a:pt x="6" y="6"/>
                  </a:moveTo>
                  <a:lnTo>
                    <a:pt x="6" y="0"/>
                  </a:lnTo>
                  <a:lnTo>
                    <a:pt x="0" y="3"/>
                  </a:lnTo>
                  <a:lnTo>
                    <a:pt x="6" y="6"/>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54" name="Freeform 136"/>
            <p:cNvSpPr>
              <a:spLocks/>
            </p:cNvSpPr>
            <p:nvPr/>
          </p:nvSpPr>
          <p:spPr bwMode="auto">
            <a:xfrm>
              <a:off x="2958" y="2124"/>
              <a:ext cx="6" cy="4"/>
            </a:xfrm>
            <a:custGeom>
              <a:avLst/>
              <a:gdLst>
                <a:gd name="T0" fmla="*/ 6 w 6"/>
                <a:gd name="T1" fmla="*/ 4 h 4"/>
                <a:gd name="T2" fmla="*/ 6 w 6"/>
                <a:gd name="T3" fmla="*/ 0 h 4"/>
                <a:gd name="T4" fmla="*/ 0 w 6"/>
                <a:gd name="T5" fmla="*/ 0 h 4"/>
                <a:gd name="T6" fmla="*/ 6 w 6"/>
                <a:gd name="T7" fmla="*/ 4 h 4"/>
              </a:gdLst>
              <a:ahLst/>
              <a:cxnLst>
                <a:cxn ang="0">
                  <a:pos x="T0" y="T1"/>
                </a:cxn>
                <a:cxn ang="0">
                  <a:pos x="T2" y="T3"/>
                </a:cxn>
                <a:cxn ang="0">
                  <a:pos x="T4" y="T5"/>
                </a:cxn>
                <a:cxn ang="0">
                  <a:pos x="T6" y="T7"/>
                </a:cxn>
              </a:cxnLst>
              <a:rect l="0" t="0" r="r" b="b"/>
              <a:pathLst>
                <a:path w="6" h="4">
                  <a:moveTo>
                    <a:pt x="6" y="4"/>
                  </a:moveTo>
                  <a:lnTo>
                    <a:pt x="6" y="0"/>
                  </a:lnTo>
                  <a:lnTo>
                    <a:pt x="0" y="0"/>
                  </a:lnTo>
                  <a:lnTo>
                    <a:pt x="6" y="4"/>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55" name="Freeform 137"/>
            <p:cNvSpPr>
              <a:spLocks/>
            </p:cNvSpPr>
            <p:nvPr/>
          </p:nvSpPr>
          <p:spPr bwMode="auto">
            <a:xfrm>
              <a:off x="2941" y="2128"/>
              <a:ext cx="15" cy="11"/>
            </a:xfrm>
            <a:custGeom>
              <a:avLst/>
              <a:gdLst>
                <a:gd name="T0" fmla="*/ 9 w 15"/>
                <a:gd name="T1" fmla="*/ 11 h 11"/>
                <a:gd name="T2" fmla="*/ 12 w 15"/>
                <a:gd name="T3" fmla="*/ 6 h 11"/>
                <a:gd name="T4" fmla="*/ 15 w 15"/>
                <a:gd name="T5" fmla="*/ 2 h 11"/>
                <a:gd name="T6" fmla="*/ 9 w 15"/>
                <a:gd name="T7" fmla="*/ 2 h 11"/>
                <a:gd name="T8" fmla="*/ 9 w 15"/>
                <a:gd name="T9" fmla="*/ 0 h 11"/>
                <a:gd name="T10" fmla="*/ 0 w 15"/>
                <a:gd name="T11" fmla="*/ 6 h 11"/>
                <a:gd name="T12" fmla="*/ 6 w 15"/>
                <a:gd name="T13" fmla="*/ 6 h 11"/>
                <a:gd name="T14" fmla="*/ 6 w 15"/>
                <a:gd name="T15" fmla="*/ 8 h 11"/>
                <a:gd name="T16" fmla="*/ 9 w 15"/>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1">
                  <a:moveTo>
                    <a:pt x="9" y="11"/>
                  </a:moveTo>
                  <a:lnTo>
                    <a:pt x="12" y="6"/>
                  </a:lnTo>
                  <a:lnTo>
                    <a:pt x="15" y="2"/>
                  </a:lnTo>
                  <a:lnTo>
                    <a:pt x="9" y="2"/>
                  </a:lnTo>
                  <a:lnTo>
                    <a:pt x="9" y="0"/>
                  </a:lnTo>
                  <a:lnTo>
                    <a:pt x="0" y="6"/>
                  </a:lnTo>
                  <a:lnTo>
                    <a:pt x="6" y="6"/>
                  </a:lnTo>
                  <a:lnTo>
                    <a:pt x="6" y="8"/>
                  </a:lnTo>
                  <a:lnTo>
                    <a:pt x="9" y="11"/>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56" name="Freeform 138"/>
            <p:cNvSpPr>
              <a:spLocks/>
            </p:cNvSpPr>
            <p:nvPr/>
          </p:nvSpPr>
          <p:spPr bwMode="auto">
            <a:xfrm>
              <a:off x="3381" y="2203"/>
              <a:ext cx="31" cy="20"/>
            </a:xfrm>
            <a:custGeom>
              <a:avLst/>
              <a:gdLst>
                <a:gd name="T0" fmla="*/ 12 w 31"/>
                <a:gd name="T1" fmla="*/ 20 h 20"/>
                <a:gd name="T2" fmla="*/ 12 w 31"/>
                <a:gd name="T3" fmla="*/ 17 h 20"/>
                <a:gd name="T4" fmla="*/ 18 w 31"/>
                <a:gd name="T5" fmla="*/ 17 h 20"/>
                <a:gd name="T6" fmla="*/ 23 w 31"/>
                <a:gd name="T7" fmla="*/ 11 h 20"/>
                <a:gd name="T8" fmla="*/ 26 w 31"/>
                <a:gd name="T9" fmla="*/ 11 h 20"/>
                <a:gd name="T10" fmla="*/ 26 w 31"/>
                <a:gd name="T11" fmla="*/ 8 h 20"/>
                <a:gd name="T12" fmla="*/ 31 w 31"/>
                <a:gd name="T13" fmla="*/ 0 h 20"/>
                <a:gd name="T14" fmla="*/ 18 w 31"/>
                <a:gd name="T15" fmla="*/ 6 h 20"/>
                <a:gd name="T16" fmla="*/ 12 w 31"/>
                <a:gd name="T17" fmla="*/ 6 h 20"/>
                <a:gd name="T18" fmla="*/ 8 w 31"/>
                <a:gd name="T19" fmla="*/ 8 h 20"/>
                <a:gd name="T20" fmla="*/ 6 w 31"/>
                <a:gd name="T21" fmla="*/ 8 h 20"/>
                <a:gd name="T22" fmla="*/ 3 w 31"/>
                <a:gd name="T23" fmla="*/ 11 h 20"/>
                <a:gd name="T24" fmla="*/ 0 w 31"/>
                <a:gd name="T25" fmla="*/ 11 h 20"/>
                <a:gd name="T26" fmla="*/ 3 w 31"/>
                <a:gd name="T27" fmla="*/ 17 h 20"/>
                <a:gd name="T28" fmla="*/ 12 w 31"/>
                <a:gd name="T2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20">
                  <a:moveTo>
                    <a:pt x="12" y="20"/>
                  </a:moveTo>
                  <a:lnTo>
                    <a:pt x="12" y="17"/>
                  </a:lnTo>
                  <a:lnTo>
                    <a:pt x="18" y="17"/>
                  </a:lnTo>
                  <a:lnTo>
                    <a:pt x="23" y="11"/>
                  </a:lnTo>
                  <a:lnTo>
                    <a:pt x="26" y="11"/>
                  </a:lnTo>
                  <a:lnTo>
                    <a:pt x="26" y="8"/>
                  </a:lnTo>
                  <a:lnTo>
                    <a:pt x="31" y="0"/>
                  </a:lnTo>
                  <a:lnTo>
                    <a:pt x="18" y="6"/>
                  </a:lnTo>
                  <a:lnTo>
                    <a:pt x="12" y="6"/>
                  </a:lnTo>
                  <a:lnTo>
                    <a:pt x="8" y="8"/>
                  </a:lnTo>
                  <a:lnTo>
                    <a:pt x="6" y="8"/>
                  </a:lnTo>
                  <a:lnTo>
                    <a:pt x="3" y="11"/>
                  </a:lnTo>
                  <a:lnTo>
                    <a:pt x="0" y="11"/>
                  </a:lnTo>
                  <a:lnTo>
                    <a:pt x="3" y="17"/>
                  </a:lnTo>
                  <a:lnTo>
                    <a:pt x="12" y="20"/>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57" name="Freeform 139"/>
            <p:cNvSpPr>
              <a:spLocks/>
            </p:cNvSpPr>
            <p:nvPr/>
          </p:nvSpPr>
          <p:spPr bwMode="auto">
            <a:xfrm>
              <a:off x="3314" y="2191"/>
              <a:ext cx="6" cy="9"/>
            </a:xfrm>
            <a:custGeom>
              <a:avLst/>
              <a:gdLst>
                <a:gd name="T0" fmla="*/ 0 w 6"/>
                <a:gd name="T1" fmla="*/ 3 h 9"/>
                <a:gd name="T2" fmla="*/ 6 w 6"/>
                <a:gd name="T3" fmla="*/ 0 h 9"/>
                <a:gd name="T4" fmla="*/ 3 w 6"/>
                <a:gd name="T5" fmla="*/ 6 h 9"/>
                <a:gd name="T6" fmla="*/ 0 w 6"/>
                <a:gd name="T7" fmla="*/ 9 h 9"/>
                <a:gd name="T8" fmla="*/ 0 w 6"/>
                <a:gd name="T9" fmla="*/ 3 h 9"/>
              </a:gdLst>
              <a:ahLst/>
              <a:cxnLst>
                <a:cxn ang="0">
                  <a:pos x="T0" y="T1"/>
                </a:cxn>
                <a:cxn ang="0">
                  <a:pos x="T2" y="T3"/>
                </a:cxn>
                <a:cxn ang="0">
                  <a:pos x="T4" y="T5"/>
                </a:cxn>
                <a:cxn ang="0">
                  <a:pos x="T6" y="T7"/>
                </a:cxn>
                <a:cxn ang="0">
                  <a:pos x="T8" y="T9"/>
                </a:cxn>
              </a:cxnLst>
              <a:rect l="0" t="0" r="r" b="b"/>
              <a:pathLst>
                <a:path w="6" h="9">
                  <a:moveTo>
                    <a:pt x="0" y="3"/>
                  </a:moveTo>
                  <a:lnTo>
                    <a:pt x="6" y="0"/>
                  </a:lnTo>
                  <a:lnTo>
                    <a:pt x="3" y="6"/>
                  </a:lnTo>
                  <a:lnTo>
                    <a:pt x="0" y="9"/>
                  </a:lnTo>
                  <a:lnTo>
                    <a:pt x="0" y="3"/>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58" name="Freeform 140"/>
            <p:cNvSpPr>
              <a:spLocks/>
            </p:cNvSpPr>
            <p:nvPr/>
          </p:nvSpPr>
          <p:spPr bwMode="auto">
            <a:xfrm>
              <a:off x="3282" y="2151"/>
              <a:ext cx="6" cy="6"/>
            </a:xfrm>
            <a:custGeom>
              <a:avLst/>
              <a:gdLst>
                <a:gd name="T0" fmla="*/ 6 w 6"/>
                <a:gd name="T1" fmla="*/ 6 h 6"/>
                <a:gd name="T2" fmla="*/ 3 w 6"/>
                <a:gd name="T3" fmla="*/ 2 h 6"/>
                <a:gd name="T4" fmla="*/ 0 w 6"/>
                <a:gd name="T5" fmla="*/ 0 h 6"/>
                <a:gd name="T6" fmla="*/ 3 w 6"/>
                <a:gd name="T7" fmla="*/ 6 h 6"/>
                <a:gd name="T8" fmla="*/ 0 w 6"/>
                <a:gd name="T9" fmla="*/ 6 h 6"/>
                <a:gd name="T10" fmla="*/ 6 w 6"/>
                <a:gd name="T11" fmla="*/ 6 h 6"/>
              </a:gdLst>
              <a:ahLst/>
              <a:cxnLst>
                <a:cxn ang="0">
                  <a:pos x="T0" y="T1"/>
                </a:cxn>
                <a:cxn ang="0">
                  <a:pos x="T2" y="T3"/>
                </a:cxn>
                <a:cxn ang="0">
                  <a:pos x="T4" y="T5"/>
                </a:cxn>
                <a:cxn ang="0">
                  <a:pos x="T6" y="T7"/>
                </a:cxn>
                <a:cxn ang="0">
                  <a:pos x="T8" y="T9"/>
                </a:cxn>
                <a:cxn ang="0">
                  <a:pos x="T10" y="T11"/>
                </a:cxn>
              </a:cxnLst>
              <a:rect l="0" t="0" r="r" b="b"/>
              <a:pathLst>
                <a:path w="6" h="6">
                  <a:moveTo>
                    <a:pt x="6" y="6"/>
                  </a:moveTo>
                  <a:lnTo>
                    <a:pt x="3" y="2"/>
                  </a:lnTo>
                  <a:lnTo>
                    <a:pt x="0" y="0"/>
                  </a:lnTo>
                  <a:lnTo>
                    <a:pt x="3" y="6"/>
                  </a:lnTo>
                  <a:lnTo>
                    <a:pt x="0" y="6"/>
                  </a:lnTo>
                  <a:lnTo>
                    <a:pt x="6" y="6"/>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59" name="Freeform 141"/>
            <p:cNvSpPr>
              <a:spLocks/>
            </p:cNvSpPr>
            <p:nvPr/>
          </p:nvSpPr>
          <p:spPr bwMode="auto">
            <a:xfrm>
              <a:off x="3280" y="2136"/>
              <a:ext cx="11" cy="6"/>
            </a:xfrm>
            <a:custGeom>
              <a:avLst/>
              <a:gdLst>
                <a:gd name="T0" fmla="*/ 11 w 11"/>
                <a:gd name="T1" fmla="*/ 6 h 6"/>
                <a:gd name="T2" fmla="*/ 11 w 11"/>
                <a:gd name="T3" fmla="*/ 3 h 6"/>
                <a:gd name="T4" fmla="*/ 8 w 11"/>
                <a:gd name="T5" fmla="*/ 0 h 6"/>
                <a:gd name="T6" fmla="*/ 0 w 11"/>
                <a:gd name="T7" fmla="*/ 3 h 6"/>
                <a:gd name="T8" fmla="*/ 2 w 11"/>
                <a:gd name="T9" fmla="*/ 6 h 6"/>
                <a:gd name="T10" fmla="*/ 5 w 11"/>
                <a:gd name="T11" fmla="*/ 3 h 6"/>
                <a:gd name="T12" fmla="*/ 5 w 11"/>
                <a:gd name="T13" fmla="*/ 6 h 6"/>
                <a:gd name="T14" fmla="*/ 11 w 11"/>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6">
                  <a:moveTo>
                    <a:pt x="11" y="6"/>
                  </a:moveTo>
                  <a:lnTo>
                    <a:pt x="11" y="3"/>
                  </a:lnTo>
                  <a:lnTo>
                    <a:pt x="8" y="0"/>
                  </a:lnTo>
                  <a:lnTo>
                    <a:pt x="0" y="3"/>
                  </a:lnTo>
                  <a:lnTo>
                    <a:pt x="2" y="6"/>
                  </a:lnTo>
                  <a:lnTo>
                    <a:pt x="5" y="3"/>
                  </a:lnTo>
                  <a:lnTo>
                    <a:pt x="5" y="6"/>
                  </a:lnTo>
                  <a:lnTo>
                    <a:pt x="11" y="6"/>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60" name="Freeform 142"/>
            <p:cNvSpPr>
              <a:spLocks/>
            </p:cNvSpPr>
            <p:nvPr/>
          </p:nvSpPr>
          <p:spPr bwMode="auto">
            <a:xfrm>
              <a:off x="3251" y="2203"/>
              <a:ext cx="41" cy="11"/>
            </a:xfrm>
            <a:custGeom>
              <a:avLst/>
              <a:gdLst>
                <a:gd name="T0" fmla="*/ 20 w 41"/>
                <a:gd name="T1" fmla="*/ 11 h 11"/>
                <a:gd name="T2" fmla="*/ 41 w 41"/>
                <a:gd name="T3" fmla="*/ 11 h 11"/>
                <a:gd name="T4" fmla="*/ 41 w 41"/>
                <a:gd name="T5" fmla="*/ 8 h 11"/>
                <a:gd name="T6" fmla="*/ 35 w 41"/>
                <a:gd name="T7" fmla="*/ 8 h 11"/>
                <a:gd name="T8" fmla="*/ 31 w 41"/>
                <a:gd name="T9" fmla="*/ 6 h 11"/>
                <a:gd name="T10" fmla="*/ 23 w 41"/>
                <a:gd name="T11" fmla="*/ 6 h 11"/>
                <a:gd name="T12" fmla="*/ 20 w 41"/>
                <a:gd name="T13" fmla="*/ 6 h 11"/>
                <a:gd name="T14" fmla="*/ 12 w 41"/>
                <a:gd name="T15" fmla="*/ 6 h 11"/>
                <a:gd name="T16" fmla="*/ 8 w 41"/>
                <a:gd name="T17" fmla="*/ 0 h 11"/>
                <a:gd name="T18" fmla="*/ 6 w 41"/>
                <a:gd name="T19" fmla="*/ 2 h 11"/>
                <a:gd name="T20" fmla="*/ 0 w 41"/>
                <a:gd name="T21" fmla="*/ 2 h 11"/>
                <a:gd name="T22" fmla="*/ 0 w 41"/>
                <a:gd name="T23" fmla="*/ 8 h 11"/>
                <a:gd name="T24" fmla="*/ 6 w 41"/>
                <a:gd name="T25" fmla="*/ 8 h 11"/>
                <a:gd name="T26" fmla="*/ 17 w 41"/>
                <a:gd name="T27" fmla="*/ 8 h 11"/>
                <a:gd name="T28" fmla="*/ 20 w 41"/>
                <a:gd name="T2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11">
                  <a:moveTo>
                    <a:pt x="20" y="11"/>
                  </a:moveTo>
                  <a:lnTo>
                    <a:pt x="41" y="11"/>
                  </a:lnTo>
                  <a:lnTo>
                    <a:pt x="41" y="8"/>
                  </a:lnTo>
                  <a:lnTo>
                    <a:pt x="35" y="8"/>
                  </a:lnTo>
                  <a:lnTo>
                    <a:pt x="31" y="6"/>
                  </a:lnTo>
                  <a:lnTo>
                    <a:pt x="23" y="6"/>
                  </a:lnTo>
                  <a:lnTo>
                    <a:pt x="20" y="6"/>
                  </a:lnTo>
                  <a:lnTo>
                    <a:pt x="12" y="6"/>
                  </a:lnTo>
                  <a:lnTo>
                    <a:pt x="8" y="0"/>
                  </a:lnTo>
                  <a:lnTo>
                    <a:pt x="6" y="2"/>
                  </a:lnTo>
                  <a:lnTo>
                    <a:pt x="0" y="2"/>
                  </a:lnTo>
                  <a:lnTo>
                    <a:pt x="0" y="8"/>
                  </a:lnTo>
                  <a:lnTo>
                    <a:pt x="6" y="8"/>
                  </a:lnTo>
                  <a:lnTo>
                    <a:pt x="17" y="8"/>
                  </a:lnTo>
                  <a:lnTo>
                    <a:pt x="20" y="11"/>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61" name="Freeform 143"/>
            <p:cNvSpPr>
              <a:spLocks/>
            </p:cNvSpPr>
            <p:nvPr/>
          </p:nvSpPr>
          <p:spPr bwMode="auto">
            <a:xfrm>
              <a:off x="4615" y="2958"/>
              <a:ext cx="611" cy="551"/>
            </a:xfrm>
            <a:custGeom>
              <a:avLst/>
              <a:gdLst>
                <a:gd name="T0" fmla="*/ 475 w 611"/>
                <a:gd name="T1" fmla="*/ 525 h 551"/>
                <a:gd name="T2" fmla="*/ 541 w 611"/>
                <a:gd name="T3" fmla="*/ 456 h 551"/>
                <a:gd name="T4" fmla="*/ 576 w 611"/>
                <a:gd name="T5" fmla="*/ 406 h 551"/>
                <a:gd name="T6" fmla="*/ 608 w 611"/>
                <a:gd name="T7" fmla="*/ 320 h 551"/>
                <a:gd name="T8" fmla="*/ 605 w 611"/>
                <a:gd name="T9" fmla="*/ 259 h 551"/>
                <a:gd name="T10" fmla="*/ 578 w 611"/>
                <a:gd name="T11" fmla="*/ 227 h 551"/>
                <a:gd name="T12" fmla="*/ 573 w 611"/>
                <a:gd name="T13" fmla="*/ 202 h 551"/>
                <a:gd name="T14" fmla="*/ 559 w 611"/>
                <a:gd name="T15" fmla="*/ 181 h 551"/>
                <a:gd name="T16" fmla="*/ 547 w 611"/>
                <a:gd name="T17" fmla="*/ 158 h 551"/>
                <a:gd name="T18" fmla="*/ 524 w 611"/>
                <a:gd name="T19" fmla="*/ 135 h 551"/>
                <a:gd name="T20" fmla="*/ 515 w 611"/>
                <a:gd name="T21" fmla="*/ 92 h 551"/>
                <a:gd name="T22" fmla="*/ 495 w 611"/>
                <a:gd name="T23" fmla="*/ 66 h 551"/>
                <a:gd name="T24" fmla="*/ 486 w 611"/>
                <a:gd name="T25" fmla="*/ 26 h 551"/>
                <a:gd name="T26" fmla="*/ 481 w 611"/>
                <a:gd name="T27" fmla="*/ 0 h 551"/>
                <a:gd name="T28" fmla="*/ 466 w 611"/>
                <a:gd name="T29" fmla="*/ 32 h 551"/>
                <a:gd name="T30" fmla="*/ 452 w 611"/>
                <a:gd name="T31" fmla="*/ 98 h 551"/>
                <a:gd name="T32" fmla="*/ 417 w 611"/>
                <a:gd name="T33" fmla="*/ 104 h 551"/>
                <a:gd name="T34" fmla="*/ 373 w 611"/>
                <a:gd name="T35" fmla="*/ 77 h 551"/>
                <a:gd name="T36" fmla="*/ 377 w 611"/>
                <a:gd name="T37" fmla="*/ 40 h 551"/>
                <a:gd name="T38" fmla="*/ 391 w 611"/>
                <a:gd name="T39" fmla="*/ 26 h 551"/>
                <a:gd name="T40" fmla="*/ 379 w 611"/>
                <a:gd name="T41" fmla="*/ 26 h 551"/>
                <a:gd name="T42" fmla="*/ 348 w 611"/>
                <a:gd name="T43" fmla="*/ 20 h 551"/>
                <a:gd name="T44" fmla="*/ 321 w 611"/>
                <a:gd name="T45" fmla="*/ 6 h 551"/>
                <a:gd name="T46" fmla="*/ 321 w 611"/>
                <a:gd name="T47" fmla="*/ 23 h 551"/>
                <a:gd name="T48" fmla="*/ 284 w 611"/>
                <a:gd name="T49" fmla="*/ 35 h 551"/>
                <a:gd name="T50" fmla="*/ 278 w 611"/>
                <a:gd name="T51" fmla="*/ 69 h 551"/>
                <a:gd name="T52" fmla="*/ 264 w 611"/>
                <a:gd name="T53" fmla="*/ 69 h 551"/>
                <a:gd name="T54" fmla="*/ 241 w 611"/>
                <a:gd name="T55" fmla="*/ 52 h 551"/>
                <a:gd name="T56" fmla="*/ 218 w 611"/>
                <a:gd name="T57" fmla="*/ 63 h 551"/>
                <a:gd name="T58" fmla="*/ 203 w 611"/>
                <a:gd name="T59" fmla="*/ 71 h 551"/>
                <a:gd name="T60" fmla="*/ 195 w 611"/>
                <a:gd name="T61" fmla="*/ 92 h 551"/>
                <a:gd name="T62" fmla="*/ 183 w 611"/>
                <a:gd name="T63" fmla="*/ 87 h 551"/>
                <a:gd name="T64" fmla="*/ 180 w 611"/>
                <a:gd name="T65" fmla="*/ 109 h 551"/>
                <a:gd name="T66" fmla="*/ 156 w 611"/>
                <a:gd name="T67" fmla="*/ 109 h 551"/>
                <a:gd name="T68" fmla="*/ 113 w 611"/>
                <a:gd name="T69" fmla="*/ 152 h 551"/>
                <a:gd name="T70" fmla="*/ 70 w 611"/>
                <a:gd name="T71" fmla="*/ 164 h 551"/>
                <a:gd name="T72" fmla="*/ 24 w 611"/>
                <a:gd name="T73" fmla="*/ 193 h 551"/>
                <a:gd name="T74" fmla="*/ 9 w 611"/>
                <a:gd name="T75" fmla="*/ 222 h 551"/>
                <a:gd name="T76" fmla="*/ 12 w 611"/>
                <a:gd name="T77" fmla="*/ 259 h 551"/>
                <a:gd name="T78" fmla="*/ 9 w 611"/>
                <a:gd name="T79" fmla="*/ 268 h 551"/>
                <a:gd name="T80" fmla="*/ 12 w 611"/>
                <a:gd name="T81" fmla="*/ 288 h 551"/>
                <a:gd name="T82" fmla="*/ 21 w 611"/>
                <a:gd name="T83" fmla="*/ 360 h 551"/>
                <a:gd name="T84" fmla="*/ 7 w 611"/>
                <a:gd name="T85" fmla="*/ 403 h 551"/>
                <a:gd name="T86" fmla="*/ 24 w 611"/>
                <a:gd name="T87" fmla="*/ 433 h 551"/>
                <a:gd name="T88" fmla="*/ 67 w 611"/>
                <a:gd name="T89" fmla="*/ 418 h 551"/>
                <a:gd name="T90" fmla="*/ 116 w 611"/>
                <a:gd name="T91" fmla="*/ 415 h 551"/>
                <a:gd name="T92" fmla="*/ 145 w 611"/>
                <a:gd name="T93" fmla="*/ 398 h 551"/>
                <a:gd name="T94" fmla="*/ 243 w 611"/>
                <a:gd name="T95" fmla="*/ 375 h 551"/>
                <a:gd name="T96" fmla="*/ 289 w 611"/>
                <a:gd name="T97" fmla="*/ 387 h 551"/>
                <a:gd name="T98" fmla="*/ 296 w 611"/>
                <a:gd name="T99" fmla="*/ 409 h 551"/>
                <a:gd name="T100" fmla="*/ 307 w 611"/>
                <a:gd name="T101" fmla="*/ 441 h 551"/>
                <a:gd name="T102" fmla="*/ 331 w 611"/>
                <a:gd name="T103" fmla="*/ 427 h 551"/>
                <a:gd name="T104" fmla="*/ 353 w 611"/>
                <a:gd name="T105" fmla="*/ 412 h 551"/>
                <a:gd name="T106" fmla="*/ 331 w 611"/>
                <a:gd name="T107" fmla="*/ 450 h 551"/>
                <a:gd name="T108" fmla="*/ 350 w 611"/>
                <a:gd name="T109" fmla="*/ 433 h 551"/>
                <a:gd name="T110" fmla="*/ 362 w 611"/>
                <a:gd name="T111" fmla="*/ 462 h 551"/>
                <a:gd name="T112" fmla="*/ 359 w 611"/>
                <a:gd name="T113" fmla="*/ 504 h 551"/>
                <a:gd name="T114" fmla="*/ 385 w 611"/>
                <a:gd name="T115" fmla="*/ 525 h 551"/>
                <a:gd name="T116" fmla="*/ 428 w 611"/>
                <a:gd name="T117" fmla="*/ 525 h 551"/>
                <a:gd name="T118" fmla="*/ 431 w 611"/>
                <a:gd name="T119" fmla="*/ 533 h 551"/>
                <a:gd name="T120" fmla="*/ 449 w 611"/>
                <a:gd name="T121" fmla="*/ 551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1" h="551">
                  <a:moveTo>
                    <a:pt x="449" y="551"/>
                  </a:moveTo>
                  <a:lnTo>
                    <a:pt x="452" y="545"/>
                  </a:lnTo>
                  <a:lnTo>
                    <a:pt x="449" y="542"/>
                  </a:lnTo>
                  <a:lnTo>
                    <a:pt x="466" y="533"/>
                  </a:lnTo>
                  <a:lnTo>
                    <a:pt x="475" y="525"/>
                  </a:lnTo>
                  <a:lnTo>
                    <a:pt x="498" y="525"/>
                  </a:lnTo>
                  <a:lnTo>
                    <a:pt x="513" y="516"/>
                  </a:lnTo>
                  <a:lnTo>
                    <a:pt x="521" y="493"/>
                  </a:lnTo>
                  <a:lnTo>
                    <a:pt x="536" y="467"/>
                  </a:lnTo>
                  <a:lnTo>
                    <a:pt x="541" y="456"/>
                  </a:lnTo>
                  <a:lnTo>
                    <a:pt x="553" y="441"/>
                  </a:lnTo>
                  <a:lnTo>
                    <a:pt x="556" y="433"/>
                  </a:lnTo>
                  <a:lnTo>
                    <a:pt x="559" y="423"/>
                  </a:lnTo>
                  <a:lnTo>
                    <a:pt x="576" y="409"/>
                  </a:lnTo>
                  <a:lnTo>
                    <a:pt x="576" y="406"/>
                  </a:lnTo>
                  <a:lnTo>
                    <a:pt x="576" y="403"/>
                  </a:lnTo>
                  <a:lnTo>
                    <a:pt x="591" y="381"/>
                  </a:lnTo>
                  <a:lnTo>
                    <a:pt x="596" y="360"/>
                  </a:lnTo>
                  <a:lnTo>
                    <a:pt x="605" y="340"/>
                  </a:lnTo>
                  <a:lnTo>
                    <a:pt x="608" y="320"/>
                  </a:lnTo>
                  <a:lnTo>
                    <a:pt x="605" y="308"/>
                  </a:lnTo>
                  <a:lnTo>
                    <a:pt x="611" y="285"/>
                  </a:lnTo>
                  <a:lnTo>
                    <a:pt x="605" y="273"/>
                  </a:lnTo>
                  <a:lnTo>
                    <a:pt x="608" y="265"/>
                  </a:lnTo>
                  <a:lnTo>
                    <a:pt x="605" y="259"/>
                  </a:lnTo>
                  <a:lnTo>
                    <a:pt x="599" y="254"/>
                  </a:lnTo>
                  <a:lnTo>
                    <a:pt x="596" y="245"/>
                  </a:lnTo>
                  <a:lnTo>
                    <a:pt x="591" y="239"/>
                  </a:lnTo>
                  <a:lnTo>
                    <a:pt x="582" y="233"/>
                  </a:lnTo>
                  <a:lnTo>
                    <a:pt x="578" y="227"/>
                  </a:lnTo>
                  <a:lnTo>
                    <a:pt x="585" y="227"/>
                  </a:lnTo>
                  <a:lnTo>
                    <a:pt x="585" y="213"/>
                  </a:lnTo>
                  <a:lnTo>
                    <a:pt x="582" y="207"/>
                  </a:lnTo>
                  <a:lnTo>
                    <a:pt x="582" y="210"/>
                  </a:lnTo>
                  <a:lnTo>
                    <a:pt x="573" y="202"/>
                  </a:lnTo>
                  <a:lnTo>
                    <a:pt x="573" y="213"/>
                  </a:lnTo>
                  <a:lnTo>
                    <a:pt x="570" y="210"/>
                  </a:lnTo>
                  <a:lnTo>
                    <a:pt x="564" y="193"/>
                  </a:lnTo>
                  <a:lnTo>
                    <a:pt x="564" y="190"/>
                  </a:lnTo>
                  <a:lnTo>
                    <a:pt x="559" y="181"/>
                  </a:lnTo>
                  <a:lnTo>
                    <a:pt x="556" y="176"/>
                  </a:lnTo>
                  <a:lnTo>
                    <a:pt x="561" y="173"/>
                  </a:lnTo>
                  <a:lnTo>
                    <a:pt x="559" y="170"/>
                  </a:lnTo>
                  <a:lnTo>
                    <a:pt x="556" y="164"/>
                  </a:lnTo>
                  <a:lnTo>
                    <a:pt x="547" y="158"/>
                  </a:lnTo>
                  <a:lnTo>
                    <a:pt x="544" y="158"/>
                  </a:lnTo>
                  <a:lnTo>
                    <a:pt x="541" y="150"/>
                  </a:lnTo>
                  <a:lnTo>
                    <a:pt x="532" y="150"/>
                  </a:lnTo>
                  <a:lnTo>
                    <a:pt x="527" y="141"/>
                  </a:lnTo>
                  <a:lnTo>
                    <a:pt x="524" y="135"/>
                  </a:lnTo>
                  <a:lnTo>
                    <a:pt x="524" y="129"/>
                  </a:lnTo>
                  <a:lnTo>
                    <a:pt x="524" y="121"/>
                  </a:lnTo>
                  <a:lnTo>
                    <a:pt x="521" y="106"/>
                  </a:lnTo>
                  <a:lnTo>
                    <a:pt x="515" y="98"/>
                  </a:lnTo>
                  <a:lnTo>
                    <a:pt x="515" y="92"/>
                  </a:lnTo>
                  <a:lnTo>
                    <a:pt x="515" y="71"/>
                  </a:lnTo>
                  <a:lnTo>
                    <a:pt x="507" y="66"/>
                  </a:lnTo>
                  <a:lnTo>
                    <a:pt x="503" y="58"/>
                  </a:lnTo>
                  <a:lnTo>
                    <a:pt x="498" y="63"/>
                  </a:lnTo>
                  <a:lnTo>
                    <a:pt x="495" y="66"/>
                  </a:lnTo>
                  <a:lnTo>
                    <a:pt x="492" y="52"/>
                  </a:lnTo>
                  <a:lnTo>
                    <a:pt x="492" y="37"/>
                  </a:lnTo>
                  <a:lnTo>
                    <a:pt x="489" y="37"/>
                  </a:lnTo>
                  <a:lnTo>
                    <a:pt x="489" y="29"/>
                  </a:lnTo>
                  <a:lnTo>
                    <a:pt x="486" y="26"/>
                  </a:lnTo>
                  <a:lnTo>
                    <a:pt x="486" y="20"/>
                  </a:lnTo>
                  <a:lnTo>
                    <a:pt x="484" y="20"/>
                  </a:lnTo>
                  <a:lnTo>
                    <a:pt x="484" y="9"/>
                  </a:lnTo>
                  <a:lnTo>
                    <a:pt x="481" y="3"/>
                  </a:lnTo>
                  <a:lnTo>
                    <a:pt x="481" y="0"/>
                  </a:lnTo>
                  <a:lnTo>
                    <a:pt x="472" y="6"/>
                  </a:lnTo>
                  <a:lnTo>
                    <a:pt x="469" y="23"/>
                  </a:lnTo>
                  <a:lnTo>
                    <a:pt x="466" y="23"/>
                  </a:lnTo>
                  <a:lnTo>
                    <a:pt x="463" y="29"/>
                  </a:lnTo>
                  <a:lnTo>
                    <a:pt x="466" y="32"/>
                  </a:lnTo>
                  <a:lnTo>
                    <a:pt x="461" y="40"/>
                  </a:lnTo>
                  <a:lnTo>
                    <a:pt x="463" y="46"/>
                  </a:lnTo>
                  <a:lnTo>
                    <a:pt x="461" y="52"/>
                  </a:lnTo>
                  <a:lnTo>
                    <a:pt x="461" y="66"/>
                  </a:lnTo>
                  <a:lnTo>
                    <a:pt x="452" y="98"/>
                  </a:lnTo>
                  <a:lnTo>
                    <a:pt x="443" y="115"/>
                  </a:lnTo>
                  <a:lnTo>
                    <a:pt x="438" y="118"/>
                  </a:lnTo>
                  <a:lnTo>
                    <a:pt x="431" y="118"/>
                  </a:lnTo>
                  <a:lnTo>
                    <a:pt x="417" y="112"/>
                  </a:lnTo>
                  <a:lnTo>
                    <a:pt x="417" y="104"/>
                  </a:lnTo>
                  <a:lnTo>
                    <a:pt x="400" y="100"/>
                  </a:lnTo>
                  <a:lnTo>
                    <a:pt x="385" y="89"/>
                  </a:lnTo>
                  <a:lnTo>
                    <a:pt x="382" y="83"/>
                  </a:lnTo>
                  <a:lnTo>
                    <a:pt x="377" y="81"/>
                  </a:lnTo>
                  <a:lnTo>
                    <a:pt x="373" y="77"/>
                  </a:lnTo>
                  <a:lnTo>
                    <a:pt x="365" y="69"/>
                  </a:lnTo>
                  <a:lnTo>
                    <a:pt x="373" y="54"/>
                  </a:lnTo>
                  <a:lnTo>
                    <a:pt x="373" y="49"/>
                  </a:lnTo>
                  <a:lnTo>
                    <a:pt x="373" y="46"/>
                  </a:lnTo>
                  <a:lnTo>
                    <a:pt x="377" y="40"/>
                  </a:lnTo>
                  <a:lnTo>
                    <a:pt x="382" y="37"/>
                  </a:lnTo>
                  <a:lnTo>
                    <a:pt x="382" y="40"/>
                  </a:lnTo>
                  <a:lnTo>
                    <a:pt x="385" y="35"/>
                  </a:lnTo>
                  <a:lnTo>
                    <a:pt x="385" y="32"/>
                  </a:lnTo>
                  <a:lnTo>
                    <a:pt x="391" y="26"/>
                  </a:lnTo>
                  <a:lnTo>
                    <a:pt x="388" y="23"/>
                  </a:lnTo>
                  <a:lnTo>
                    <a:pt x="385" y="20"/>
                  </a:lnTo>
                  <a:lnTo>
                    <a:pt x="379" y="23"/>
                  </a:lnTo>
                  <a:lnTo>
                    <a:pt x="382" y="29"/>
                  </a:lnTo>
                  <a:lnTo>
                    <a:pt x="379" y="26"/>
                  </a:lnTo>
                  <a:lnTo>
                    <a:pt x="377" y="23"/>
                  </a:lnTo>
                  <a:lnTo>
                    <a:pt x="371" y="20"/>
                  </a:lnTo>
                  <a:lnTo>
                    <a:pt x="362" y="23"/>
                  </a:lnTo>
                  <a:lnTo>
                    <a:pt x="356" y="20"/>
                  </a:lnTo>
                  <a:lnTo>
                    <a:pt x="348" y="20"/>
                  </a:lnTo>
                  <a:lnTo>
                    <a:pt x="345" y="17"/>
                  </a:lnTo>
                  <a:lnTo>
                    <a:pt x="333" y="15"/>
                  </a:lnTo>
                  <a:lnTo>
                    <a:pt x="331" y="9"/>
                  </a:lnTo>
                  <a:lnTo>
                    <a:pt x="327" y="9"/>
                  </a:lnTo>
                  <a:lnTo>
                    <a:pt x="321" y="6"/>
                  </a:lnTo>
                  <a:lnTo>
                    <a:pt x="316" y="6"/>
                  </a:lnTo>
                  <a:lnTo>
                    <a:pt x="319" y="11"/>
                  </a:lnTo>
                  <a:lnTo>
                    <a:pt x="321" y="11"/>
                  </a:lnTo>
                  <a:lnTo>
                    <a:pt x="325" y="23"/>
                  </a:lnTo>
                  <a:lnTo>
                    <a:pt x="321" y="23"/>
                  </a:lnTo>
                  <a:lnTo>
                    <a:pt x="302" y="23"/>
                  </a:lnTo>
                  <a:lnTo>
                    <a:pt x="298" y="26"/>
                  </a:lnTo>
                  <a:lnTo>
                    <a:pt x="298" y="29"/>
                  </a:lnTo>
                  <a:lnTo>
                    <a:pt x="292" y="29"/>
                  </a:lnTo>
                  <a:lnTo>
                    <a:pt x="284" y="35"/>
                  </a:lnTo>
                  <a:lnTo>
                    <a:pt x="287" y="43"/>
                  </a:lnTo>
                  <a:lnTo>
                    <a:pt x="281" y="43"/>
                  </a:lnTo>
                  <a:lnTo>
                    <a:pt x="278" y="52"/>
                  </a:lnTo>
                  <a:lnTo>
                    <a:pt x="272" y="58"/>
                  </a:lnTo>
                  <a:lnTo>
                    <a:pt x="278" y="69"/>
                  </a:lnTo>
                  <a:lnTo>
                    <a:pt x="275" y="69"/>
                  </a:lnTo>
                  <a:lnTo>
                    <a:pt x="278" y="75"/>
                  </a:lnTo>
                  <a:lnTo>
                    <a:pt x="272" y="69"/>
                  </a:lnTo>
                  <a:lnTo>
                    <a:pt x="270" y="71"/>
                  </a:lnTo>
                  <a:lnTo>
                    <a:pt x="264" y="69"/>
                  </a:lnTo>
                  <a:lnTo>
                    <a:pt x="258" y="66"/>
                  </a:lnTo>
                  <a:lnTo>
                    <a:pt x="252" y="75"/>
                  </a:lnTo>
                  <a:lnTo>
                    <a:pt x="249" y="69"/>
                  </a:lnTo>
                  <a:lnTo>
                    <a:pt x="255" y="63"/>
                  </a:lnTo>
                  <a:lnTo>
                    <a:pt x="241" y="52"/>
                  </a:lnTo>
                  <a:lnTo>
                    <a:pt x="237" y="46"/>
                  </a:lnTo>
                  <a:lnTo>
                    <a:pt x="231" y="54"/>
                  </a:lnTo>
                  <a:lnTo>
                    <a:pt x="229" y="49"/>
                  </a:lnTo>
                  <a:lnTo>
                    <a:pt x="226" y="52"/>
                  </a:lnTo>
                  <a:lnTo>
                    <a:pt x="218" y="63"/>
                  </a:lnTo>
                  <a:lnTo>
                    <a:pt x="214" y="58"/>
                  </a:lnTo>
                  <a:lnTo>
                    <a:pt x="206" y="63"/>
                  </a:lnTo>
                  <a:lnTo>
                    <a:pt x="212" y="71"/>
                  </a:lnTo>
                  <a:lnTo>
                    <a:pt x="206" y="69"/>
                  </a:lnTo>
                  <a:lnTo>
                    <a:pt x="203" y="71"/>
                  </a:lnTo>
                  <a:lnTo>
                    <a:pt x="203" y="77"/>
                  </a:lnTo>
                  <a:lnTo>
                    <a:pt x="200" y="75"/>
                  </a:lnTo>
                  <a:lnTo>
                    <a:pt x="195" y="81"/>
                  </a:lnTo>
                  <a:lnTo>
                    <a:pt x="195" y="87"/>
                  </a:lnTo>
                  <a:lnTo>
                    <a:pt x="195" y="92"/>
                  </a:lnTo>
                  <a:lnTo>
                    <a:pt x="197" y="92"/>
                  </a:lnTo>
                  <a:lnTo>
                    <a:pt x="191" y="92"/>
                  </a:lnTo>
                  <a:lnTo>
                    <a:pt x="189" y="89"/>
                  </a:lnTo>
                  <a:lnTo>
                    <a:pt x="185" y="92"/>
                  </a:lnTo>
                  <a:lnTo>
                    <a:pt x="183" y="87"/>
                  </a:lnTo>
                  <a:lnTo>
                    <a:pt x="180" y="89"/>
                  </a:lnTo>
                  <a:lnTo>
                    <a:pt x="183" y="98"/>
                  </a:lnTo>
                  <a:lnTo>
                    <a:pt x="185" y="104"/>
                  </a:lnTo>
                  <a:lnTo>
                    <a:pt x="180" y="100"/>
                  </a:lnTo>
                  <a:lnTo>
                    <a:pt x="180" y="109"/>
                  </a:lnTo>
                  <a:lnTo>
                    <a:pt x="174" y="98"/>
                  </a:lnTo>
                  <a:lnTo>
                    <a:pt x="172" y="92"/>
                  </a:lnTo>
                  <a:lnTo>
                    <a:pt x="168" y="92"/>
                  </a:lnTo>
                  <a:lnTo>
                    <a:pt x="166" y="98"/>
                  </a:lnTo>
                  <a:lnTo>
                    <a:pt x="156" y="109"/>
                  </a:lnTo>
                  <a:lnTo>
                    <a:pt x="156" y="118"/>
                  </a:lnTo>
                  <a:lnTo>
                    <a:pt x="156" y="124"/>
                  </a:lnTo>
                  <a:lnTo>
                    <a:pt x="148" y="127"/>
                  </a:lnTo>
                  <a:lnTo>
                    <a:pt x="139" y="141"/>
                  </a:lnTo>
                  <a:lnTo>
                    <a:pt x="113" y="152"/>
                  </a:lnTo>
                  <a:lnTo>
                    <a:pt x="105" y="156"/>
                  </a:lnTo>
                  <a:lnTo>
                    <a:pt x="96" y="158"/>
                  </a:lnTo>
                  <a:lnTo>
                    <a:pt x="87" y="158"/>
                  </a:lnTo>
                  <a:lnTo>
                    <a:pt x="79" y="164"/>
                  </a:lnTo>
                  <a:lnTo>
                    <a:pt x="70" y="164"/>
                  </a:lnTo>
                  <a:lnTo>
                    <a:pt x="53" y="173"/>
                  </a:lnTo>
                  <a:lnTo>
                    <a:pt x="41" y="178"/>
                  </a:lnTo>
                  <a:lnTo>
                    <a:pt x="32" y="181"/>
                  </a:lnTo>
                  <a:lnTo>
                    <a:pt x="26" y="193"/>
                  </a:lnTo>
                  <a:lnTo>
                    <a:pt x="24" y="193"/>
                  </a:lnTo>
                  <a:lnTo>
                    <a:pt x="26" y="181"/>
                  </a:lnTo>
                  <a:lnTo>
                    <a:pt x="21" y="190"/>
                  </a:lnTo>
                  <a:lnTo>
                    <a:pt x="18" y="199"/>
                  </a:lnTo>
                  <a:lnTo>
                    <a:pt x="15" y="210"/>
                  </a:lnTo>
                  <a:lnTo>
                    <a:pt x="9" y="222"/>
                  </a:lnTo>
                  <a:lnTo>
                    <a:pt x="9" y="227"/>
                  </a:lnTo>
                  <a:lnTo>
                    <a:pt x="12" y="248"/>
                  </a:lnTo>
                  <a:lnTo>
                    <a:pt x="15" y="254"/>
                  </a:lnTo>
                  <a:lnTo>
                    <a:pt x="15" y="265"/>
                  </a:lnTo>
                  <a:lnTo>
                    <a:pt x="12" y="259"/>
                  </a:lnTo>
                  <a:lnTo>
                    <a:pt x="9" y="259"/>
                  </a:lnTo>
                  <a:lnTo>
                    <a:pt x="9" y="254"/>
                  </a:lnTo>
                  <a:lnTo>
                    <a:pt x="7" y="250"/>
                  </a:lnTo>
                  <a:lnTo>
                    <a:pt x="7" y="259"/>
                  </a:lnTo>
                  <a:lnTo>
                    <a:pt x="9" y="268"/>
                  </a:lnTo>
                  <a:lnTo>
                    <a:pt x="7" y="268"/>
                  </a:lnTo>
                  <a:lnTo>
                    <a:pt x="4" y="259"/>
                  </a:lnTo>
                  <a:lnTo>
                    <a:pt x="0" y="259"/>
                  </a:lnTo>
                  <a:lnTo>
                    <a:pt x="7" y="277"/>
                  </a:lnTo>
                  <a:lnTo>
                    <a:pt x="12" y="288"/>
                  </a:lnTo>
                  <a:lnTo>
                    <a:pt x="9" y="300"/>
                  </a:lnTo>
                  <a:lnTo>
                    <a:pt x="15" y="306"/>
                  </a:lnTo>
                  <a:lnTo>
                    <a:pt x="18" y="317"/>
                  </a:lnTo>
                  <a:lnTo>
                    <a:pt x="15" y="337"/>
                  </a:lnTo>
                  <a:lnTo>
                    <a:pt x="21" y="360"/>
                  </a:lnTo>
                  <a:lnTo>
                    <a:pt x="24" y="372"/>
                  </a:lnTo>
                  <a:lnTo>
                    <a:pt x="18" y="387"/>
                  </a:lnTo>
                  <a:lnTo>
                    <a:pt x="15" y="387"/>
                  </a:lnTo>
                  <a:lnTo>
                    <a:pt x="12" y="400"/>
                  </a:lnTo>
                  <a:lnTo>
                    <a:pt x="7" y="403"/>
                  </a:lnTo>
                  <a:lnTo>
                    <a:pt x="4" y="403"/>
                  </a:lnTo>
                  <a:lnTo>
                    <a:pt x="0" y="415"/>
                  </a:lnTo>
                  <a:lnTo>
                    <a:pt x="9" y="418"/>
                  </a:lnTo>
                  <a:lnTo>
                    <a:pt x="15" y="427"/>
                  </a:lnTo>
                  <a:lnTo>
                    <a:pt x="24" y="433"/>
                  </a:lnTo>
                  <a:lnTo>
                    <a:pt x="35" y="433"/>
                  </a:lnTo>
                  <a:lnTo>
                    <a:pt x="44" y="429"/>
                  </a:lnTo>
                  <a:lnTo>
                    <a:pt x="55" y="423"/>
                  </a:lnTo>
                  <a:lnTo>
                    <a:pt x="64" y="421"/>
                  </a:lnTo>
                  <a:lnTo>
                    <a:pt x="67" y="418"/>
                  </a:lnTo>
                  <a:lnTo>
                    <a:pt x="81" y="412"/>
                  </a:lnTo>
                  <a:lnTo>
                    <a:pt x="90" y="409"/>
                  </a:lnTo>
                  <a:lnTo>
                    <a:pt x="107" y="412"/>
                  </a:lnTo>
                  <a:lnTo>
                    <a:pt x="110" y="418"/>
                  </a:lnTo>
                  <a:lnTo>
                    <a:pt x="116" y="415"/>
                  </a:lnTo>
                  <a:lnTo>
                    <a:pt x="124" y="415"/>
                  </a:lnTo>
                  <a:lnTo>
                    <a:pt x="128" y="415"/>
                  </a:lnTo>
                  <a:lnTo>
                    <a:pt x="136" y="412"/>
                  </a:lnTo>
                  <a:lnTo>
                    <a:pt x="139" y="406"/>
                  </a:lnTo>
                  <a:lnTo>
                    <a:pt x="145" y="398"/>
                  </a:lnTo>
                  <a:lnTo>
                    <a:pt x="154" y="392"/>
                  </a:lnTo>
                  <a:lnTo>
                    <a:pt x="177" y="383"/>
                  </a:lnTo>
                  <a:lnTo>
                    <a:pt x="191" y="387"/>
                  </a:lnTo>
                  <a:lnTo>
                    <a:pt x="218" y="377"/>
                  </a:lnTo>
                  <a:lnTo>
                    <a:pt x="243" y="375"/>
                  </a:lnTo>
                  <a:lnTo>
                    <a:pt x="258" y="372"/>
                  </a:lnTo>
                  <a:lnTo>
                    <a:pt x="272" y="383"/>
                  </a:lnTo>
                  <a:lnTo>
                    <a:pt x="278" y="383"/>
                  </a:lnTo>
                  <a:lnTo>
                    <a:pt x="284" y="389"/>
                  </a:lnTo>
                  <a:lnTo>
                    <a:pt x="289" y="387"/>
                  </a:lnTo>
                  <a:lnTo>
                    <a:pt x="296" y="392"/>
                  </a:lnTo>
                  <a:lnTo>
                    <a:pt x="292" y="395"/>
                  </a:lnTo>
                  <a:lnTo>
                    <a:pt x="298" y="398"/>
                  </a:lnTo>
                  <a:lnTo>
                    <a:pt x="296" y="400"/>
                  </a:lnTo>
                  <a:lnTo>
                    <a:pt x="296" y="409"/>
                  </a:lnTo>
                  <a:lnTo>
                    <a:pt x="302" y="412"/>
                  </a:lnTo>
                  <a:lnTo>
                    <a:pt x="304" y="421"/>
                  </a:lnTo>
                  <a:lnTo>
                    <a:pt x="307" y="429"/>
                  </a:lnTo>
                  <a:lnTo>
                    <a:pt x="307" y="438"/>
                  </a:lnTo>
                  <a:lnTo>
                    <a:pt x="307" y="441"/>
                  </a:lnTo>
                  <a:lnTo>
                    <a:pt x="310" y="446"/>
                  </a:lnTo>
                  <a:lnTo>
                    <a:pt x="316" y="446"/>
                  </a:lnTo>
                  <a:lnTo>
                    <a:pt x="313" y="441"/>
                  </a:lnTo>
                  <a:lnTo>
                    <a:pt x="319" y="435"/>
                  </a:lnTo>
                  <a:lnTo>
                    <a:pt x="331" y="427"/>
                  </a:lnTo>
                  <a:lnTo>
                    <a:pt x="339" y="421"/>
                  </a:lnTo>
                  <a:lnTo>
                    <a:pt x="348" y="409"/>
                  </a:lnTo>
                  <a:lnTo>
                    <a:pt x="350" y="409"/>
                  </a:lnTo>
                  <a:lnTo>
                    <a:pt x="353" y="398"/>
                  </a:lnTo>
                  <a:lnTo>
                    <a:pt x="353" y="412"/>
                  </a:lnTo>
                  <a:lnTo>
                    <a:pt x="350" y="415"/>
                  </a:lnTo>
                  <a:lnTo>
                    <a:pt x="348" y="423"/>
                  </a:lnTo>
                  <a:lnTo>
                    <a:pt x="339" y="435"/>
                  </a:lnTo>
                  <a:lnTo>
                    <a:pt x="336" y="450"/>
                  </a:lnTo>
                  <a:lnTo>
                    <a:pt x="331" y="450"/>
                  </a:lnTo>
                  <a:lnTo>
                    <a:pt x="327" y="456"/>
                  </a:lnTo>
                  <a:lnTo>
                    <a:pt x="333" y="452"/>
                  </a:lnTo>
                  <a:lnTo>
                    <a:pt x="339" y="452"/>
                  </a:lnTo>
                  <a:lnTo>
                    <a:pt x="345" y="438"/>
                  </a:lnTo>
                  <a:lnTo>
                    <a:pt x="350" y="433"/>
                  </a:lnTo>
                  <a:lnTo>
                    <a:pt x="353" y="450"/>
                  </a:lnTo>
                  <a:lnTo>
                    <a:pt x="350" y="458"/>
                  </a:lnTo>
                  <a:lnTo>
                    <a:pt x="345" y="464"/>
                  </a:lnTo>
                  <a:lnTo>
                    <a:pt x="353" y="462"/>
                  </a:lnTo>
                  <a:lnTo>
                    <a:pt x="362" y="462"/>
                  </a:lnTo>
                  <a:lnTo>
                    <a:pt x="362" y="464"/>
                  </a:lnTo>
                  <a:lnTo>
                    <a:pt x="356" y="467"/>
                  </a:lnTo>
                  <a:lnTo>
                    <a:pt x="365" y="485"/>
                  </a:lnTo>
                  <a:lnTo>
                    <a:pt x="359" y="496"/>
                  </a:lnTo>
                  <a:lnTo>
                    <a:pt x="359" y="504"/>
                  </a:lnTo>
                  <a:lnTo>
                    <a:pt x="365" y="513"/>
                  </a:lnTo>
                  <a:lnTo>
                    <a:pt x="367" y="519"/>
                  </a:lnTo>
                  <a:lnTo>
                    <a:pt x="373" y="522"/>
                  </a:lnTo>
                  <a:lnTo>
                    <a:pt x="382" y="527"/>
                  </a:lnTo>
                  <a:lnTo>
                    <a:pt x="385" y="525"/>
                  </a:lnTo>
                  <a:lnTo>
                    <a:pt x="391" y="531"/>
                  </a:lnTo>
                  <a:lnTo>
                    <a:pt x="400" y="533"/>
                  </a:lnTo>
                  <a:lnTo>
                    <a:pt x="408" y="542"/>
                  </a:lnTo>
                  <a:lnTo>
                    <a:pt x="428" y="531"/>
                  </a:lnTo>
                  <a:lnTo>
                    <a:pt x="428" y="525"/>
                  </a:lnTo>
                  <a:lnTo>
                    <a:pt x="425" y="525"/>
                  </a:lnTo>
                  <a:lnTo>
                    <a:pt x="434" y="522"/>
                  </a:lnTo>
                  <a:lnTo>
                    <a:pt x="434" y="527"/>
                  </a:lnTo>
                  <a:lnTo>
                    <a:pt x="428" y="533"/>
                  </a:lnTo>
                  <a:lnTo>
                    <a:pt x="431" y="533"/>
                  </a:lnTo>
                  <a:lnTo>
                    <a:pt x="440" y="527"/>
                  </a:lnTo>
                  <a:lnTo>
                    <a:pt x="440" y="533"/>
                  </a:lnTo>
                  <a:lnTo>
                    <a:pt x="440" y="536"/>
                  </a:lnTo>
                  <a:lnTo>
                    <a:pt x="443" y="539"/>
                  </a:lnTo>
                  <a:lnTo>
                    <a:pt x="449" y="551"/>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62" name="Freeform 144"/>
            <p:cNvSpPr>
              <a:spLocks/>
            </p:cNvSpPr>
            <p:nvPr/>
          </p:nvSpPr>
          <p:spPr bwMode="auto">
            <a:xfrm>
              <a:off x="5446" y="3434"/>
              <a:ext cx="86" cy="179"/>
            </a:xfrm>
            <a:custGeom>
              <a:avLst/>
              <a:gdLst>
                <a:gd name="T0" fmla="*/ 2 w 86"/>
                <a:gd name="T1" fmla="*/ 170 h 179"/>
                <a:gd name="T2" fmla="*/ 0 w 86"/>
                <a:gd name="T3" fmla="*/ 173 h 179"/>
                <a:gd name="T4" fmla="*/ 0 w 86"/>
                <a:gd name="T5" fmla="*/ 167 h 179"/>
                <a:gd name="T6" fmla="*/ 2 w 86"/>
                <a:gd name="T7" fmla="*/ 161 h 179"/>
                <a:gd name="T8" fmla="*/ 8 w 86"/>
                <a:gd name="T9" fmla="*/ 147 h 179"/>
                <a:gd name="T10" fmla="*/ 8 w 86"/>
                <a:gd name="T11" fmla="*/ 136 h 179"/>
                <a:gd name="T12" fmla="*/ 5 w 86"/>
                <a:gd name="T13" fmla="*/ 130 h 179"/>
                <a:gd name="T14" fmla="*/ 2 w 86"/>
                <a:gd name="T15" fmla="*/ 124 h 179"/>
                <a:gd name="T16" fmla="*/ 0 w 86"/>
                <a:gd name="T17" fmla="*/ 118 h 179"/>
                <a:gd name="T18" fmla="*/ 2 w 86"/>
                <a:gd name="T19" fmla="*/ 112 h 179"/>
                <a:gd name="T20" fmla="*/ 8 w 86"/>
                <a:gd name="T21" fmla="*/ 109 h 179"/>
                <a:gd name="T22" fmla="*/ 13 w 86"/>
                <a:gd name="T23" fmla="*/ 90 h 179"/>
                <a:gd name="T24" fmla="*/ 17 w 86"/>
                <a:gd name="T25" fmla="*/ 92 h 179"/>
                <a:gd name="T26" fmla="*/ 17 w 86"/>
                <a:gd name="T27" fmla="*/ 80 h 179"/>
                <a:gd name="T28" fmla="*/ 17 w 86"/>
                <a:gd name="T29" fmla="*/ 66 h 179"/>
                <a:gd name="T30" fmla="*/ 19 w 86"/>
                <a:gd name="T31" fmla="*/ 66 h 179"/>
                <a:gd name="T32" fmla="*/ 23 w 86"/>
                <a:gd name="T33" fmla="*/ 60 h 179"/>
                <a:gd name="T34" fmla="*/ 17 w 86"/>
                <a:gd name="T35" fmla="*/ 60 h 179"/>
                <a:gd name="T36" fmla="*/ 17 w 86"/>
                <a:gd name="T37" fmla="*/ 51 h 179"/>
                <a:gd name="T38" fmla="*/ 17 w 86"/>
                <a:gd name="T39" fmla="*/ 49 h 179"/>
                <a:gd name="T40" fmla="*/ 19 w 86"/>
                <a:gd name="T41" fmla="*/ 51 h 179"/>
                <a:gd name="T42" fmla="*/ 19 w 86"/>
                <a:gd name="T43" fmla="*/ 49 h 179"/>
                <a:gd name="T44" fmla="*/ 19 w 86"/>
                <a:gd name="T45" fmla="*/ 43 h 179"/>
                <a:gd name="T46" fmla="*/ 17 w 86"/>
                <a:gd name="T47" fmla="*/ 43 h 179"/>
                <a:gd name="T48" fmla="*/ 13 w 86"/>
                <a:gd name="T49" fmla="*/ 46 h 179"/>
                <a:gd name="T50" fmla="*/ 11 w 86"/>
                <a:gd name="T51" fmla="*/ 14 h 179"/>
                <a:gd name="T52" fmla="*/ 8 w 86"/>
                <a:gd name="T53" fmla="*/ 0 h 179"/>
                <a:gd name="T54" fmla="*/ 11 w 86"/>
                <a:gd name="T55" fmla="*/ 0 h 179"/>
                <a:gd name="T56" fmla="*/ 11 w 86"/>
                <a:gd name="T57" fmla="*/ 3 h 179"/>
                <a:gd name="T58" fmla="*/ 11 w 86"/>
                <a:gd name="T59" fmla="*/ 9 h 179"/>
                <a:gd name="T60" fmla="*/ 13 w 86"/>
                <a:gd name="T61" fmla="*/ 11 h 179"/>
                <a:gd name="T62" fmla="*/ 19 w 86"/>
                <a:gd name="T63" fmla="*/ 14 h 179"/>
                <a:gd name="T64" fmla="*/ 23 w 86"/>
                <a:gd name="T65" fmla="*/ 20 h 179"/>
                <a:gd name="T66" fmla="*/ 25 w 86"/>
                <a:gd name="T67" fmla="*/ 20 h 179"/>
                <a:gd name="T68" fmla="*/ 25 w 86"/>
                <a:gd name="T69" fmla="*/ 32 h 179"/>
                <a:gd name="T70" fmla="*/ 23 w 86"/>
                <a:gd name="T71" fmla="*/ 34 h 179"/>
                <a:gd name="T72" fmla="*/ 25 w 86"/>
                <a:gd name="T73" fmla="*/ 40 h 179"/>
                <a:gd name="T74" fmla="*/ 25 w 86"/>
                <a:gd name="T75" fmla="*/ 49 h 179"/>
                <a:gd name="T76" fmla="*/ 28 w 86"/>
                <a:gd name="T77" fmla="*/ 57 h 179"/>
                <a:gd name="T78" fmla="*/ 31 w 86"/>
                <a:gd name="T79" fmla="*/ 66 h 179"/>
                <a:gd name="T80" fmla="*/ 37 w 86"/>
                <a:gd name="T81" fmla="*/ 66 h 179"/>
                <a:gd name="T82" fmla="*/ 43 w 86"/>
                <a:gd name="T83" fmla="*/ 55 h 179"/>
                <a:gd name="T84" fmla="*/ 43 w 86"/>
                <a:gd name="T85" fmla="*/ 51 h 179"/>
                <a:gd name="T86" fmla="*/ 43 w 86"/>
                <a:gd name="T87" fmla="*/ 46 h 179"/>
                <a:gd name="T88" fmla="*/ 51 w 86"/>
                <a:gd name="T89" fmla="*/ 46 h 179"/>
                <a:gd name="T90" fmla="*/ 51 w 86"/>
                <a:gd name="T91" fmla="*/ 55 h 179"/>
                <a:gd name="T92" fmla="*/ 60 w 86"/>
                <a:gd name="T93" fmla="*/ 63 h 179"/>
                <a:gd name="T94" fmla="*/ 69 w 86"/>
                <a:gd name="T95" fmla="*/ 63 h 179"/>
                <a:gd name="T96" fmla="*/ 77 w 86"/>
                <a:gd name="T97" fmla="*/ 55 h 179"/>
                <a:gd name="T98" fmla="*/ 86 w 86"/>
                <a:gd name="T99" fmla="*/ 55 h 179"/>
                <a:gd name="T100" fmla="*/ 86 w 86"/>
                <a:gd name="T101" fmla="*/ 63 h 179"/>
                <a:gd name="T102" fmla="*/ 77 w 86"/>
                <a:gd name="T103" fmla="*/ 72 h 179"/>
                <a:gd name="T104" fmla="*/ 51 w 86"/>
                <a:gd name="T105" fmla="*/ 124 h 179"/>
                <a:gd name="T106" fmla="*/ 34 w 86"/>
                <a:gd name="T107" fmla="*/ 141 h 179"/>
                <a:gd name="T108" fmla="*/ 23 w 86"/>
                <a:gd name="T109" fmla="*/ 153 h 179"/>
                <a:gd name="T110" fmla="*/ 13 w 86"/>
                <a:gd name="T111" fmla="*/ 164 h 179"/>
                <a:gd name="T112" fmla="*/ 2 w 86"/>
                <a:gd name="T113" fmla="*/ 179 h 179"/>
                <a:gd name="T114" fmla="*/ 2 w 86"/>
                <a:gd name="T115" fmla="*/ 17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179">
                  <a:moveTo>
                    <a:pt x="2" y="170"/>
                  </a:moveTo>
                  <a:lnTo>
                    <a:pt x="0" y="173"/>
                  </a:lnTo>
                  <a:lnTo>
                    <a:pt x="0" y="167"/>
                  </a:lnTo>
                  <a:lnTo>
                    <a:pt x="2" y="161"/>
                  </a:lnTo>
                  <a:lnTo>
                    <a:pt x="8" y="147"/>
                  </a:lnTo>
                  <a:lnTo>
                    <a:pt x="8" y="136"/>
                  </a:lnTo>
                  <a:lnTo>
                    <a:pt x="5" y="130"/>
                  </a:lnTo>
                  <a:lnTo>
                    <a:pt x="2" y="124"/>
                  </a:lnTo>
                  <a:lnTo>
                    <a:pt x="0" y="118"/>
                  </a:lnTo>
                  <a:lnTo>
                    <a:pt x="2" y="112"/>
                  </a:lnTo>
                  <a:lnTo>
                    <a:pt x="8" y="109"/>
                  </a:lnTo>
                  <a:lnTo>
                    <a:pt x="13" y="90"/>
                  </a:lnTo>
                  <a:lnTo>
                    <a:pt x="17" y="92"/>
                  </a:lnTo>
                  <a:lnTo>
                    <a:pt x="17" y="80"/>
                  </a:lnTo>
                  <a:lnTo>
                    <a:pt x="17" y="66"/>
                  </a:lnTo>
                  <a:lnTo>
                    <a:pt x="19" y="66"/>
                  </a:lnTo>
                  <a:lnTo>
                    <a:pt x="23" y="60"/>
                  </a:lnTo>
                  <a:lnTo>
                    <a:pt x="17" y="60"/>
                  </a:lnTo>
                  <a:lnTo>
                    <a:pt x="17" y="51"/>
                  </a:lnTo>
                  <a:lnTo>
                    <a:pt x="17" y="49"/>
                  </a:lnTo>
                  <a:lnTo>
                    <a:pt x="19" y="51"/>
                  </a:lnTo>
                  <a:lnTo>
                    <a:pt x="19" y="49"/>
                  </a:lnTo>
                  <a:lnTo>
                    <a:pt x="19" y="43"/>
                  </a:lnTo>
                  <a:lnTo>
                    <a:pt x="17" y="43"/>
                  </a:lnTo>
                  <a:lnTo>
                    <a:pt x="13" y="46"/>
                  </a:lnTo>
                  <a:lnTo>
                    <a:pt x="11" y="14"/>
                  </a:lnTo>
                  <a:lnTo>
                    <a:pt x="8" y="0"/>
                  </a:lnTo>
                  <a:lnTo>
                    <a:pt x="11" y="0"/>
                  </a:lnTo>
                  <a:lnTo>
                    <a:pt x="11" y="3"/>
                  </a:lnTo>
                  <a:lnTo>
                    <a:pt x="11" y="9"/>
                  </a:lnTo>
                  <a:lnTo>
                    <a:pt x="13" y="11"/>
                  </a:lnTo>
                  <a:lnTo>
                    <a:pt x="19" y="14"/>
                  </a:lnTo>
                  <a:lnTo>
                    <a:pt x="23" y="20"/>
                  </a:lnTo>
                  <a:lnTo>
                    <a:pt x="25" y="20"/>
                  </a:lnTo>
                  <a:lnTo>
                    <a:pt x="25" y="32"/>
                  </a:lnTo>
                  <a:lnTo>
                    <a:pt x="23" y="34"/>
                  </a:lnTo>
                  <a:lnTo>
                    <a:pt x="25" y="40"/>
                  </a:lnTo>
                  <a:lnTo>
                    <a:pt x="25" y="49"/>
                  </a:lnTo>
                  <a:lnTo>
                    <a:pt x="28" y="57"/>
                  </a:lnTo>
                  <a:lnTo>
                    <a:pt x="31" y="66"/>
                  </a:lnTo>
                  <a:lnTo>
                    <a:pt x="37" y="66"/>
                  </a:lnTo>
                  <a:lnTo>
                    <a:pt x="43" y="55"/>
                  </a:lnTo>
                  <a:lnTo>
                    <a:pt x="43" y="51"/>
                  </a:lnTo>
                  <a:lnTo>
                    <a:pt x="43" y="46"/>
                  </a:lnTo>
                  <a:lnTo>
                    <a:pt x="51" y="46"/>
                  </a:lnTo>
                  <a:lnTo>
                    <a:pt x="51" y="55"/>
                  </a:lnTo>
                  <a:lnTo>
                    <a:pt x="60" y="63"/>
                  </a:lnTo>
                  <a:lnTo>
                    <a:pt x="69" y="63"/>
                  </a:lnTo>
                  <a:lnTo>
                    <a:pt x="77" y="55"/>
                  </a:lnTo>
                  <a:lnTo>
                    <a:pt x="86" y="55"/>
                  </a:lnTo>
                  <a:lnTo>
                    <a:pt x="86" y="63"/>
                  </a:lnTo>
                  <a:lnTo>
                    <a:pt x="77" y="72"/>
                  </a:lnTo>
                  <a:lnTo>
                    <a:pt x="51" y="124"/>
                  </a:lnTo>
                  <a:lnTo>
                    <a:pt x="34" y="141"/>
                  </a:lnTo>
                  <a:lnTo>
                    <a:pt x="23" y="153"/>
                  </a:lnTo>
                  <a:lnTo>
                    <a:pt x="13" y="164"/>
                  </a:lnTo>
                  <a:lnTo>
                    <a:pt x="2" y="179"/>
                  </a:lnTo>
                  <a:lnTo>
                    <a:pt x="2" y="170"/>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63" name="Freeform 145"/>
            <p:cNvSpPr>
              <a:spLocks/>
            </p:cNvSpPr>
            <p:nvPr/>
          </p:nvSpPr>
          <p:spPr bwMode="auto">
            <a:xfrm>
              <a:off x="5310" y="3578"/>
              <a:ext cx="132" cy="156"/>
            </a:xfrm>
            <a:custGeom>
              <a:avLst/>
              <a:gdLst>
                <a:gd name="T0" fmla="*/ 43 w 132"/>
                <a:gd name="T1" fmla="*/ 152 h 156"/>
                <a:gd name="T2" fmla="*/ 55 w 132"/>
                <a:gd name="T3" fmla="*/ 141 h 156"/>
                <a:gd name="T4" fmla="*/ 63 w 132"/>
                <a:gd name="T5" fmla="*/ 135 h 156"/>
                <a:gd name="T6" fmla="*/ 66 w 132"/>
                <a:gd name="T7" fmla="*/ 127 h 156"/>
                <a:gd name="T8" fmla="*/ 78 w 132"/>
                <a:gd name="T9" fmla="*/ 112 h 156"/>
                <a:gd name="T10" fmla="*/ 90 w 132"/>
                <a:gd name="T11" fmla="*/ 92 h 156"/>
                <a:gd name="T12" fmla="*/ 98 w 132"/>
                <a:gd name="T13" fmla="*/ 83 h 156"/>
                <a:gd name="T14" fmla="*/ 103 w 132"/>
                <a:gd name="T15" fmla="*/ 83 h 156"/>
                <a:gd name="T16" fmla="*/ 107 w 132"/>
                <a:gd name="T17" fmla="*/ 81 h 156"/>
                <a:gd name="T18" fmla="*/ 115 w 132"/>
                <a:gd name="T19" fmla="*/ 63 h 156"/>
                <a:gd name="T20" fmla="*/ 127 w 132"/>
                <a:gd name="T21" fmla="*/ 43 h 156"/>
                <a:gd name="T22" fmla="*/ 130 w 132"/>
                <a:gd name="T23" fmla="*/ 26 h 156"/>
                <a:gd name="T24" fmla="*/ 130 w 132"/>
                <a:gd name="T25" fmla="*/ 20 h 156"/>
                <a:gd name="T26" fmla="*/ 124 w 132"/>
                <a:gd name="T27" fmla="*/ 20 h 156"/>
                <a:gd name="T28" fmla="*/ 124 w 132"/>
                <a:gd name="T29" fmla="*/ 17 h 156"/>
                <a:gd name="T30" fmla="*/ 124 w 132"/>
                <a:gd name="T31" fmla="*/ 9 h 156"/>
                <a:gd name="T32" fmla="*/ 121 w 132"/>
                <a:gd name="T33" fmla="*/ 0 h 156"/>
                <a:gd name="T34" fmla="*/ 113 w 132"/>
                <a:gd name="T35" fmla="*/ 20 h 156"/>
                <a:gd name="T36" fmla="*/ 103 w 132"/>
                <a:gd name="T37" fmla="*/ 32 h 156"/>
                <a:gd name="T38" fmla="*/ 92 w 132"/>
                <a:gd name="T39" fmla="*/ 54 h 156"/>
                <a:gd name="T40" fmla="*/ 61 w 132"/>
                <a:gd name="T41" fmla="*/ 77 h 156"/>
                <a:gd name="T42" fmla="*/ 43 w 132"/>
                <a:gd name="T43" fmla="*/ 83 h 156"/>
                <a:gd name="T44" fmla="*/ 37 w 132"/>
                <a:gd name="T45" fmla="*/ 94 h 156"/>
                <a:gd name="T46" fmla="*/ 34 w 132"/>
                <a:gd name="T47" fmla="*/ 92 h 156"/>
                <a:gd name="T48" fmla="*/ 19 w 132"/>
                <a:gd name="T49" fmla="*/ 103 h 156"/>
                <a:gd name="T50" fmla="*/ 17 w 132"/>
                <a:gd name="T51" fmla="*/ 106 h 156"/>
                <a:gd name="T52" fmla="*/ 13 w 132"/>
                <a:gd name="T53" fmla="*/ 112 h 156"/>
                <a:gd name="T54" fmla="*/ 13 w 132"/>
                <a:gd name="T55" fmla="*/ 117 h 156"/>
                <a:gd name="T56" fmla="*/ 5 w 132"/>
                <a:gd name="T57" fmla="*/ 121 h 156"/>
                <a:gd name="T58" fmla="*/ 0 w 132"/>
                <a:gd name="T59" fmla="*/ 127 h 156"/>
                <a:gd name="T60" fmla="*/ 2 w 132"/>
                <a:gd name="T61" fmla="*/ 129 h 156"/>
                <a:gd name="T62" fmla="*/ 5 w 132"/>
                <a:gd name="T63" fmla="*/ 138 h 156"/>
                <a:gd name="T64" fmla="*/ 11 w 132"/>
                <a:gd name="T65" fmla="*/ 141 h 156"/>
                <a:gd name="T66" fmla="*/ 19 w 132"/>
                <a:gd name="T67" fmla="*/ 150 h 156"/>
                <a:gd name="T68" fmla="*/ 28 w 132"/>
                <a:gd name="T69"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2" h="156">
                  <a:moveTo>
                    <a:pt x="28" y="156"/>
                  </a:moveTo>
                  <a:lnTo>
                    <a:pt x="43" y="152"/>
                  </a:lnTo>
                  <a:lnTo>
                    <a:pt x="46" y="146"/>
                  </a:lnTo>
                  <a:lnTo>
                    <a:pt x="55" y="141"/>
                  </a:lnTo>
                  <a:lnTo>
                    <a:pt x="61" y="135"/>
                  </a:lnTo>
                  <a:lnTo>
                    <a:pt x="63" y="135"/>
                  </a:lnTo>
                  <a:lnTo>
                    <a:pt x="61" y="132"/>
                  </a:lnTo>
                  <a:lnTo>
                    <a:pt x="66" y="127"/>
                  </a:lnTo>
                  <a:lnTo>
                    <a:pt x="72" y="117"/>
                  </a:lnTo>
                  <a:lnTo>
                    <a:pt x="78" y="112"/>
                  </a:lnTo>
                  <a:lnTo>
                    <a:pt x="80" y="100"/>
                  </a:lnTo>
                  <a:lnTo>
                    <a:pt x="90" y="92"/>
                  </a:lnTo>
                  <a:lnTo>
                    <a:pt x="98" y="86"/>
                  </a:lnTo>
                  <a:lnTo>
                    <a:pt x="98" y="83"/>
                  </a:lnTo>
                  <a:lnTo>
                    <a:pt x="101" y="86"/>
                  </a:lnTo>
                  <a:lnTo>
                    <a:pt x="103" y="83"/>
                  </a:lnTo>
                  <a:lnTo>
                    <a:pt x="109" y="86"/>
                  </a:lnTo>
                  <a:lnTo>
                    <a:pt x="107" y="81"/>
                  </a:lnTo>
                  <a:lnTo>
                    <a:pt x="109" y="71"/>
                  </a:lnTo>
                  <a:lnTo>
                    <a:pt x="115" y="63"/>
                  </a:lnTo>
                  <a:lnTo>
                    <a:pt x="121" y="54"/>
                  </a:lnTo>
                  <a:lnTo>
                    <a:pt x="127" y="43"/>
                  </a:lnTo>
                  <a:lnTo>
                    <a:pt x="130" y="34"/>
                  </a:lnTo>
                  <a:lnTo>
                    <a:pt x="130" y="26"/>
                  </a:lnTo>
                  <a:lnTo>
                    <a:pt x="132" y="23"/>
                  </a:lnTo>
                  <a:lnTo>
                    <a:pt x="130" y="20"/>
                  </a:lnTo>
                  <a:lnTo>
                    <a:pt x="130" y="17"/>
                  </a:lnTo>
                  <a:lnTo>
                    <a:pt x="124" y="20"/>
                  </a:lnTo>
                  <a:lnTo>
                    <a:pt x="124" y="23"/>
                  </a:lnTo>
                  <a:lnTo>
                    <a:pt x="124" y="17"/>
                  </a:lnTo>
                  <a:lnTo>
                    <a:pt x="124" y="11"/>
                  </a:lnTo>
                  <a:lnTo>
                    <a:pt x="124" y="9"/>
                  </a:lnTo>
                  <a:lnTo>
                    <a:pt x="124" y="3"/>
                  </a:lnTo>
                  <a:lnTo>
                    <a:pt x="121" y="0"/>
                  </a:lnTo>
                  <a:lnTo>
                    <a:pt x="115" y="9"/>
                  </a:lnTo>
                  <a:lnTo>
                    <a:pt x="113" y="20"/>
                  </a:lnTo>
                  <a:lnTo>
                    <a:pt x="107" y="29"/>
                  </a:lnTo>
                  <a:lnTo>
                    <a:pt x="103" y="32"/>
                  </a:lnTo>
                  <a:lnTo>
                    <a:pt x="101" y="38"/>
                  </a:lnTo>
                  <a:lnTo>
                    <a:pt x="92" y="54"/>
                  </a:lnTo>
                  <a:lnTo>
                    <a:pt x="78" y="66"/>
                  </a:lnTo>
                  <a:lnTo>
                    <a:pt x="61" y="77"/>
                  </a:lnTo>
                  <a:lnTo>
                    <a:pt x="51" y="83"/>
                  </a:lnTo>
                  <a:lnTo>
                    <a:pt x="43" y="83"/>
                  </a:lnTo>
                  <a:lnTo>
                    <a:pt x="37" y="89"/>
                  </a:lnTo>
                  <a:lnTo>
                    <a:pt x="37" y="94"/>
                  </a:lnTo>
                  <a:lnTo>
                    <a:pt x="34" y="94"/>
                  </a:lnTo>
                  <a:lnTo>
                    <a:pt x="34" y="92"/>
                  </a:lnTo>
                  <a:lnTo>
                    <a:pt x="28" y="100"/>
                  </a:lnTo>
                  <a:lnTo>
                    <a:pt x="19" y="103"/>
                  </a:lnTo>
                  <a:lnTo>
                    <a:pt x="19" y="106"/>
                  </a:lnTo>
                  <a:lnTo>
                    <a:pt x="17" y="106"/>
                  </a:lnTo>
                  <a:lnTo>
                    <a:pt x="13" y="109"/>
                  </a:lnTo>
                  <a:lnTo>
                    <a:pt x="13" y="112"/>
                  </a:lnTo>
                  <a:lnTo>
                    <a:pt x="11" y="112"/>
                  </a:lnTo>
                  <a:lnTo>
                    <a:pt x="13" y="117"/>
                  </a:lnTo>
                  <a:lnTo>
                    <a:pt x="8" y="115"/>
                  </a:lnTo>
                  <a:lnTo>
                    <a:pt x="5" y="121"/>
                  </a:lnTo>
                  <a:lnTo>
                    <a:pt x="5" y="127"/>
                  </a:lnTo>
                  <a:lnTo>
                    <a:pt x="0" y="127"/>
                  </a:lnTo>
                  <a:lnTo>
                    <a:pt x="0" y="129"/>
                  </a:lnTo>
                  <a:lnTo>
                    <a:pt x="2" y="129"/>
                  </a:lnTo>
                  <a:lnTo>
                    <a:pt x="0" y="135"/>
                  </a:lnTo>
                  <a:lnTo>
                    <a:pt x="5" y="138"/>
                  </a:lnTo>
                  <a:lnTo>
                    <a:pt x="11" y="138"/>
                  </a:lnTo>
                  <a:lnTo>
                    <a:pt x="11" y="141"/>
                  </a:lnTo>
                  <a:lnTo>
                    <a:pt x="19" y="144"/>
                  </a:lnTo>
                  <a:lnTo>
                    <a:pt x="19" y="150"/>
                  </a:lnTo>
                  <a:lnTo>
                    <a:pt x="25" y="152"/>
                  </a:lnTo>
                  <a:lnTo>
                    <a:pt x="28" y="156"/>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64" name="Freeform 146"/>
            <p:cNvSpPr>
              <a:spLocks/>
            </p:cNvSpPr>
            <p:nvPr/>
          </p:nvSpPr>
          <p:spPr bwMode="auto">
            <a:xfrm>
              <a:off x="5226" y="2825"/>
              <a:ext cx="35" cy="38"/>
            </a:xfrm>
            <a:custGeom>
              <a:avLst/>
              <a:gdLst>
                <a:gd name="T0" fmla="*/ 32 w 35"/>
                <a:gd name="T1" fmla="*/ 38 h 38"/>
                <a:gd name="T2" fmla="*/ 35 w 35"/>
                <a:gd name="T3" fmla="*/ 33 h 38"/>
                <a:gd name="T4" fmla="*/ 32 w 35"/>
                <a:gd name="T5" fmla="*/ 23 h 38"/>
                <a:gd name="T6" fmla="*/ 32 w 35"/>
                <a:gd name="T7" fmla="*/ 21 h 38"/>
                <a:gd name="T8" fmla="*/ 23 w 35"/>
                <a:gd name="T9" fmla="*/ 12 h 38"/>
                <a:gd name="T10" fmla="*/ 0 w 35"/>
                <a:gd name="T11" fmla="*/ 0 h 38"/>
                <a:gd name="T12" fmla="*/ 0 w 35"/>
                <a:gd name="T13" fmla="*/ 4 h 38"/>
                <a:gd name="T14" fmla="*/ 5 w 35"/>
                <a:gd name="T15" fmla="*/ 6 h 38"/>
                <a:gd name="T16" fmla="*/ 20 w 35"/>
                <a:gd name="T17" fmla="*/ 15 h 38"/>
                <a:gd name="T18" fmla="*/ 29 w 35"/>
                <a:gd name="T19" fmla="*/ 23 h 38"/>
                <a:gd name="T20" fmla="*/ 32 w 35"/>
                <a:gd name="T21" fmla="*/ 33 h 38"/>
                <a:gd name="T22" fmla="*/ 32 w 35"/>
                <a:gd name="T23"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38">
                  <a:moveTo>
                    <a:pt x="32" y="38"/>
                  </a:moveTo>
                  <a:lnTo>
                    <a:pt x="35" y="33"/>
                  </a:lnTo>
                  <a:lnTo>
                    <a:pt x="32" y="23"/>
                  </a:lnTo>
                  <a:lnTo>
                    <a:pt x="32" y="21"/>
                  </a:lnTo>
                  <a:lnTo>
                    <a:pt x="23" y="12"/>
                  </a:lnTo>
                  <a:lnTo>
                    <a:pt x="0" y="0"/>
                  </a:lnTo>
                  <a:lnTo>
                    <a:pt x="0" y="4"/>
                  </a:lnTo>
                  <a:lnTo>
                    <a:pt x="5" y="6"/>
                  </a:lnTo>
                  <a:lnTo>
                    <a:pt x="20" y="15"/>
                  </a:lnTo>
                  <a:lnTo>
                    <a:pt x="29" y="23"/>
                  </a:lnTo>
                  <a:lnTo>
                    <a:pt x="32" y="33"/>
                  </a:lnTo>
                  <a:lnTo>
                    <a:pt x="32" y="38"/>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65" name="Freeform 147"/>
            <p:cNvSpPr>
              <a:spLocks/>
            </p:cNvSpPr>
            <p:nvPr/>
          </p:nvSpPr>
          <p:spPr bwMode="auto">
            <a:xfrm>
              <a:off x="5283" y="2866"/>
              <a:ext cx="21" cy="29"/>
            </a:xfrm>
            <a:custGeom>
              <a:avLst/>
              <a:gdLst>
                <a:gd name="T0" fmla="*/ 21 w 21"/>
                <a:gd name="T1" fmla="*/ 29 h 29"/>
                <a:gd name="T2" fmla="*/ 21 w 21"/>
                <a:gd name="T3" fmla="*/ 26 h 29"/>
                <a:gd name="T4" fmla="*/ 18 w 21"/>
                <a:gd name="T5" fmla="*/ 20 h 29"/>
                <a:gd name="T6" fmla="*/ 15 w 21"/>
                <a:gd name="T7" fmla="*/ 17 h 29"/>
                <a:gd name="T8" fmla="*/ 12 w 21"/>
                <a:gd name="T9" fmla="*/ 11 h 29"/>
                <a:gd name="T10" fmla="*/ 6 w 21"/>
                <a:gd name="T11" fmla="*/ 9 h 29"/>
                <a:gd name="T12" fmla="*/ 4 w 21"/>
                <a:gd name="T13" fmla="*/ 5 h 29"/>
                <a:gd name="T14" fmla="*/ 0 w 21"/>
                <a:gd name="T15" fmla="*/ 0 h 29"/>
                <a:gd name="T16" fmla="*/ 0 w 21"/>
                <a:gd name="T17" fmla="*/ 5 h 29"/>
                <a:gd name="T18" fmla="*/ 4 w 21"/>
                <a:gd name="T19" fmla="*/ 9 h 29"/>
                <a:gd name="T20" fmla="*/ 4 w 21"/>
                <a:gd name="T21" fmla="*/ 17 h 29"/>
                <a:gd name="T22" fmla="*/ 9 w 21"/>
                <a:gd name="T23" fmla="*/ 20 h 29"/>
                <a:gd name="T24" fmla="*/ 12 w 21"/>
                <a:gd name="T25" fmla="*/ 29 h 29"/>
                <a:gd name="T26" fmla="*/ 21 w 21"/>
                <a:gd name="T2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9">
                  <a:moveTo>
                    <a:pt x="21" y="29"/>
                  </a:moveTo>
                  <a:lnTo>
                    <a:pt x="21" y="26"/>
                  </a:lnTo>
                  <a:lnTo>
                    <a:pt x="18" y="20"/>
                  </a:lnTo>
                  <a:lnTo>
                    <a:pt x="15" y="17"/>
                  </a:lnTo>
                  <a:lnTo>
                    <a:pt x="12" y="11"/>
                  </a:lnTo>
                  <a:lnTo>
                    <a:pt x="6" y="9"/>
                  </a:lnTo>
                  <a:lnTo>
                    <a:pt x="4" y="5"/>
                  </a:lnTo>
                  <a:lnTo>
                    <a:pt x="0" y="0"/>
                  </a:lnTo>
                  <a:lnTo>
                    <a:pt x="0" y="5"/>
                  </a:lnTo>
                  <a:lnTo>
                    <a:pt x="4" y="9"/>
                  </a:lnTo>
                  <a:lnTo>
                    <a:pt x="4" y="17"/>
                  </a:lnTo>
                  <a:lnTo>
                    <a:pt x="9" y="20"/>
                  </a:lnTo>
                  <a:lnTo>
                    <a:pt x="12" y="29"/>
                  </a:lnTo>
                  <a:lnTo>
                    <a:pt x="21" y="29"/>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66" name="Freeform 148"/>
            <p:cNvSpPr>
              <a:spLocks/>
            </p:cNvSpPr>
            <p:nvPr/>
          </p:nvSpPr>
          <p:spPr bwMode="auto">
            <a:xfrm>
              <a:off x="5188" y="2852"/>
              <a:ext cx="64" cy="35"/>
            </a:xfrm>
            <a:custGeom>
              <a:avLst/>
              <a:gdLst>
                <a:gd name="T0" fmla="*/ 32 w 64"/>
                <a:gd name="T1" fmla="*/ 35 h 35"/>
                <a:gd name="T2" fmla="*/ 47 w 64"/>
                <a:gd name="T3" fmla="*/ 25 h 35"/>
                <a:gd name="T4" fmla="*/ 49 w 64"/>
                <a:gd name="T5" fmla="*/ 23 h 35"/>
                <a:gd name="T6" fmla="*/ 53 w 64"/>
                <a:gd name="T7" fmla="*/ 23 h 35"/>
                <a:gd name="T8" fmla="*/ 58 w 64"/>
                <a:gd name="T9" fmla="*/ 19 h 35"/>
                <a:gd name="T10" fmla="*/ 58 w 64"/>
                <a:gd name="T11" fmla="*/ 14 h 35"/>
                <a:gd name="T12" fmla="*/ 64 w 64"/>
                <a:gd name="T13" fmla="*/ 11 h 35"/>
                <a:gd name="T14" fmla="*/ 64 w 64"/>
                <a:gd name="T15" fmla="*/ 2 h 35"/>
                <a:gd name="T16" fmla="*/ 61 w 64"/>
                <a:gd name="T17" fmla="*/ 0 h 35"/>
                <a:gd name="T18" fmla="*/ 49 w 64"/>
                <a:gd name="T19" fmla="*/ 2 h 35"/>
                <a:gd name="T20" fmla="*/ 53 w 64"/>
                <a:gd name="T21" fmla="*/ 11 h 35"/>
                <a:gd name="T22" fmla="*/ 49 w 64"/>
                <a:gd name="T23" fmla="*/ 14 h 35"/>
                <a:gd name="T24" fmla="*/ 43 w 64"/>
                <a:gd name="T25" fmla="*/ 14 h 35"/>
                <a:gd name="T26" fmla="*/ 41 w 64"/>
                <a:gd name="T27" fmla="*/ 19 h 35"/>
                <a:gd name="T28" fmla="*/ 35 w 64"/>
                <a:gd name="T29" fmla="*/ 23 h 35"/>
                <a:gd name="T30" fmla="*/ 32 w 64"/>
                <a:gd name="T31" fmla="*/ 19 h 35"/>
                <a:gd name="T32" fmla="*/ 30 w 64"/>
                <a:gd name="T33" fmla="*/ 23 h 35"/>
                <a:gd name="T34" fmla="*/ 26 w 64"/>
                <a:gd name="T35" fmla="*/ 14 h 35"/>
                <a:gd name="T36" fmla="*/ 24 w 64"/>
                <a:gd name="T37" fmla="*/ 19 h 35"/>
                <a:gd name="T38" fmla="*/ 15 w 64"/>
                <a:gd name="T39" fmla="*/ 23 h 35"/>
                <a:gd name="T40" fmla="*/ 9 w 64"/>
                <a:gd name="T41" fmla="*/ 19 h 35"/>
                <a:gd name="T42" fmla="*/ 3 w 64"/>
                <a:gd name="T43" fmla="*/ 23 h 35"/>
                <a:gd name="T44" fmla="*/ 0 w 64"/>
                <a:gd name="T45" fmla="*/ 19 h 35"/>
                <a:gd name="T46" fmla="*/ 0 w 64"/>
                <a:gd name="T47" fmla="*/ 25 h 35"/>
                <a:gd name="T48" fmla="*/ 6 w 64"/>
                <a:gd name="T49" fmla="*/ 29 h 35"/>
                <a:gd name="T50" fmla="*/ 12 w 64"/>
                <a:gd name="T51" fmla="*/ 31 h 35"/>
                <a:gd name="T52" fmla="*/ 18 w 64"/>
                <a:gd name="T53" fmla="*/ 31 h 35"/>
                <a:gd name="T54" fmla="*/ 20 w 64"/>
                <a:gd name="T55" fmla="*/ 35 h 35"/>
                <a:gd name="T56" fmla="*/ 32 w 64"/>
                <a:gd name="T5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 h="35">
                  <a:moveTo>
                    <a:pt x="32" y="35"/>
                  </a:moveTo>
                  <a:lnTo>
                    <a:pt x="47" y="25"/>
                  </a:lnTo>
                  <a:lnTo>
                    <a:pt x="49" y="23"/>
                  </a:lnTo>
                  <a:lnTo>
                    <a:pt x="53" y="23"/>
                  </a:lnTo>
                  <a:lnTo>
                    <a:pt x="58" y="19"/>
                  </a:lnTo>
                  <a:lnTo>
                    <a:pt x="58" y="14"/>
                  </a:lnTo>
                  <a:lnTo>
                    <a:pt x="64" y="11"/>
                  </a:lnTo>
                  <a:lnTo>
                    <a:pt x="64" y="2"/>
                  </a:lnTo>
                  <a:lnTo>
                    <a:pt x="61" y="0"/>
                  </a:lnTo>
                  <a:lnTo>
                    <a:pt x="49" y="2"/>
                  </a:lnTo>
                  <a:lnTo>
                    <a:pt x="53" y="11"/>
                  </a:lnTo>
                  <a:lnTo>
                    <a:pt x="49" y="14"/>
                  </a:lnTo>
                  <a:lnTo>
                    <a:pt x="43" y="14"/>
                  </a:lnTo>
                  <a:lnTo>
                    <a:pt x="41" y="19"/>
                  </a:lnTo>
                  <a:lnTo>
                    <a:pt x="35" y="23"/>
                  </a:lnTo>
                  <a:lnTo>
                    <a:pt x="32" y="19"/>
                  </a:lnTo>
                  <a:lnTo>
                    <a:pt x="30" y="23"/>
                  </a:lnTo>
                  <a:lnTo>
                    <a:pt x="26" y="14"/>
                  </a:lnTo>
                  <a:lnTo>
                    <a:pt x="24" y="19"/>
                  </a:lnTo>
                  <a:lnTo>
                    <a:pt x="15" y="23"/>
                  </a:lnTo>
                  <a:lnTo>
                    <a:pt x="9" y="19"/>
                  </a:lnTo>
                  <a:lnTo>
                    <a:pt x="3" y="23"/>
                  </a:lnTo>
                  <a:lnTo>
                    <a:pt x="0" y="19"/>
                  </a:lnTo>
                  <a:lnTo>
                    <a:pt x="0" y="25"/>
                  </a:lnTo>
                  <a:lnTo>
                    <a:pt x="6" y="29"/>
                  </a:lnTo>
                  <a:lnTo>
                    <a:pt x="12" y="31"/>
                  </a:lnTo>
                  <a:lnTo>
                    <a:pt x="18" y="31"/>
                  </a:lnTo>
                  <a:lnTo>
                    <a:pt x="20" y="35"/>
                  </a:lnTo>
                  <a:lnTo>
                    <a:pt x="32" y="35"/>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67" name="Freeform 149"/>
            <p:cNvSpPr>
              <a:spLocks/>
            </p:cNvSpPr>
            <p:nvPr/>
          </p:nvSpPr>
          <p:spPr bwMode="auto">
            <a:xfrm>
              <a:off x="5072" y="2829"/>
              <a:ext cx="148" cy="129"/>
            </a:xfrm>
            <a:custGeom>
              <a:avLst/>
              <a:gdLst>
                <a:gd name="T0" fmla="*/ 4 w 148"/>
                <a:gd name="T1" fmla="*/ 0 h 129"/>
                <a:gd name="T2" fmla="*/ 18 w 148"/>
                <a:gd name="T3" fmla="*/ 5 h 129"/>
                <a:gd name="T4" fmla="*/ 38 w 148"/>
                <a:gd name="T5" fmla="*/ 11 h 129"/>
                <a:gd name="T6" fmla="*/ 50 w 148"/>
                <a:gd name="T7" fmla="*/ 17 h 129"/>
                <a:gd name="T8" fmla="*/ 52 w 148"/>
                <a:gd name="T9" fmla="*/ 17 h 129"/>
                <a:gd name="T10" fmla="*/ 64 w 148"/>
                <a:gd name="T11" fmla="*/ 25 h 129"/>
                <a:gd name="T12" fmla="*/ 70 w 148"/>
                <a:gd name="T13" fmla="*/ 25 h 129"/>
                <a:gd name="T14" fmla="*/ 75 w 148"/>
                <a:gd name="T15" fmla="*/ 31 h 129"/>
                <a:gd name="T16" fmla="*/ 75 w 148"/>
                <a:gd name="T17" fmla="*/ 42 h 129"/>
                <a:gd name="T18" fmla="*/ 102 w 148"/>
                <a:gd name="T19" fmla="*/ 51 h 129"/>
                <a:gd name="T20" fmla="*/ 107 w 148"/>
                <a:gd name="T21" fmla="*/ 63 h 129"/>
                <a:gd name="T22" fmla="*/ 93 w 148"/>
                <a:gd name="T23" fmla="*/ 65 h 129"/>
                <a:gd name="T24" fmla="*/ 99 w 148"/>
                <a:gd name="T25" fmla="*/ 77 h 129"/>
                <a:gd name="T26" fmla="*/ 110 w 148"/>
                <a:gd name="T27" fmla="*/ 86 h 129"/>
                <a:gd name="T28" fmla="*/ 113 w 148"/>
                <a:gd name="T29" fmla="*/ 89 h 129"/>
                <a:gd name="T30" fmla="*/ 116 w 148"/>
                <a:gd name="T31" fmla="*/ 94 h 129"/>
                <a:gd name="T32" fmla="*/ 116 w 148"/>
                <a:gd name="T33" fmla="*/ 104 h 129"/>
                <a:gd name="T34" fmla="*/ 128 w 148"/>
                <a:gd name="T35" fmla="*/ 104 h 129"/>
                <a:gd name="T36" fmla="*/ 130 w 148"/>
                <a:gd name="T37" fmla="*/ 106 h 129"/>
                <a:gd name="T38" fmla="*/ 128 w 148"/>
                <a:gd name="T39" fmla="*/ 109 h 129"/>
                <a:gd name="T40" fmla="*/ 139 w 148"/>
                <a:gd name="T41" fmla="*/ 112 h 129"/>
                <a:gd name="T42" fmla="*/ 136 w 148"/>
                <a:gd name="T43" fmla="*/ 118 h 129"/>
                <a:gd name="T44" fmla="*/ 142 w 148"/>
                <a:gd name="T45" fmla="*/ 121 h 129"/>
                <a:gd name="T46" fmla="*/ 148 w 148"/>
                <a:gd name="T47" fmla="*/ 123 h 129"/>
                <a:gd name="T48" fmla="*/ 142 w 148"/>
                <a:gd name="T49" fmla="*/ 126 h 129"/>
                <a:gd name="T50" fmla="*/ 148 w 148"/>
                <a:gd name="T51" fmla="*/ 126 h 129"/>
                <a:gd name="T52" fmla="*/ 148 w 148"/>
                <a:gd name="T53" fmla="*/ 129 h 129"/>
                <a:gd name="T54" fmla="*/ 139 w 148"/>
                <a:gd name="T55" fmla="*/ 129 h 129"/>
                <a:gd name="T56" fmla="*/ 139 w 148"/>
                <a:gd name="T57" fmla="*/ 126 h 129"/>
                <a:gd name="T58" fmla="*/ 113 w 148"/>
                <a:gd name="T59" fmla="*/ 121 h 129"/>
                <a:gd name="T60" fmla="*/ 107 w 148"/>
                <a:gd name="T61" fmla="*/ 121 h 129"/>
                <a:gd name="T62" fmla="*/ 93 w 148"/>
                <a:gd name="T63" fmla="*/ 109 h 129"/>
                <a:gd name="T64" fmla="*/ 90 w 148"/>
                <a:gd name="T65" fmla="*/ 104 h 129"/>
                <a:gd name="T66" fmla="*/ 87 w 148"/>
                <a:gd name="T67" fmla="*/ 104 h 129"/>
                <a:gd name="T68" fmla="*/ 84 w 148"/>
                <a:gd name="T69" fmla="*/ 98 h 129"/>
                <a:gd name="T70" fmla="*/ 75 w 148"/>
                <a:gd name="T71" fmla="*/ 83 h 129"/>
                <a:gd name="T72" fmla="*/ 73 w 148"/>
                <a:gd name="T73" fmla="*/ 83 h 129"/>
                <a:gd name="T74" fmla="*/ 70 w 148"/>
                <a:gd name="T75" fmla="*/ 83 h 129"/>
                <a:gd name="T76" fmla="*/ 61 w 148"/>
                <a:gd name="T77" fmla="*/ 83 h 129"/>
                <a:gd name="T78" fmla="*/ 58 w 148"/>
                <a:gd name="T79" fmla="*/ 77 h 129"/>
                <a:gd name="T80" fmla="*/ 56 w 148"/>
                <a:gd name="T81" fmla="*/ 77 h 129"/>
                <a:gd name="T82" fmla="*/ 52 w 148"/>
                <a:gd name="T83" fmla="*/ 80 h 129"/>
                <a:gd name="T84" fmla="*/ 50 w 148"/>
                <a:gd name="T85" fmla="*/ 80 h 129"/>
                <a:gd name="T86" fmla="*/ 44 w 148"/>
                <a:gd name="T87" fmla="*/ 77 h 129"/>
                <a:gd name="T88" fmla="*/ 46 w 148"/>
                <a:gd name="T89" fmla="*/ 86 h 129"/>
                <a:gd name="T90" fmla="*/ 40 w 148"/>
                <a:gd name="T91" fmla="*/ 86 h 129"/>
                <a:gd name="T92" fmla="*/ 40 w 148"/>
                <a:gd name="T93" fmla="*/ 89 h 129"/>
                <a:gd name="T94" fmla="*/ 27 w 148"/>
                <a:gd name="T95" fmla="*/ 89 h 129"/>
                <a:gd name="T96" fmla="*/ 32 w 148"/>
                <a:gd name="T97" fmla="*/ 92 h 129"/>
                <a:gd name="T98" fmla="*/ 38 w 148"/>
                <a:gd name="T99" fmla="*/ 100 h 129"/>
                <a:gd name="T100" fmla="*/ 27 w 148"/>
                <a:gd name="T101" fmla="*/ 106 h 129"/>
                <a:gd name="T102" fmla="*/ 0 w 148"/>
                <a:gd name="T103" fmla="*/ 104 h 129"/>
                <a:gd name="T104" fmla="*/ 4 w 148"/>
                <a:gd name="T105"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8" h="129">
                  <a:moveTo>
                    <a:pt x="4" y="0"/>
                  </a:moveTo>
                  <a:lnTo>
                    <a:pt x="18" y="5"/>
                  </a:lnTo>
                  <a:lnTo>
                    <a:pt x="38" y="11"/>
                  </a:lnTo>
                  <a:lnTo>
                    <a:pt x="50" y="17"/>
                  </a:lnTo>
                  <a:lnTo>
                    <a:pt x="52" y="17"/>
                  </a:lnTo>
                  <a:lnTo>
                    <a:pt x="64" y="25"/>
                  </a:lnTo>
                  <a:lnTo>
                    <a:pt x="70" y="25"/>
                  </a:lnTo>
                  <a:lnTo>
                    <a:pt x="75" y="31"/>
                  </a:lnTo>
                  <a:lnTo>
                    <a:pt x="75" y="42"/>
                  </a:lnTo>
                  <a:lnTo>
                    <a:pt x="102" y="51"/>
                  </a:lnTo>
                  <a:lnTo>
                    <a:pt x="107" y="63"/>
                  </a:lnTo>
                  <a:lnTo>
                    <a:pt x="93" y="65"/>
                  </a:lnTo>
                  <a:lnTo>
                    <a:pt x="99" y="77"/>
                  </a:lnTo>
                  <a:lnTo>
                    <a:pt x="110" y="86"/>
                  </a:lnTo>
                  <a:lnTo>
                    <a:pt x="113" y="89"/>
                  </a:lnTo>
                  <a:lnTo>
                    <a:pt x="116" y="94"/>
                  </a:lnTo>
                  <a:lnTo>
                    <a:pt x="116" y="104"/>
                  </a:lnTo>
                  <a:lnTo>
                    <a:pt x="128" y="104"/>
                  </a:lnTo>
                  <a:lnTo>
                    <a:pt x="130" y="106"/>
                  </a:lnTo>
                  <a:lnTo>
                    <a:pt x="128" y="109"/>
                  </a:lnTo>
                  <a:lnTo>
                    <a:pt x="139" y="112"/>
                  </a:lnTo>
                  <a:lnTo>
                    <a:pt x="136" y="118"/>
                  </a:lnTo>
                  <a:lnTo>
                    <a:pt x="142" y="121"/>
                  </a:lnTo>
                  <a:lnTo>
                    <a:pt x="148" y="123"/>
                  </a:lnTo>
                  <a:lnTo>
                    <a:pt x="142" y="126"/>
                  </a:lnTo>
                  <a:lnTo>
                    <a:pt x="148" y="126"/>
                  </a:lnTo>
                  <a:lnTo>
                    <a:pt x="148" y="129"/>
                  </a:lnTo>
                  <a:lnTo>
                    <a:pt x="139" y="129"/>
                  </a:lnTo>
                  <a:lnTo>
                    <a:pt x="139" y="126"/>
                  </a:lnTo>
                  <a:lnTo>
                    <a:pt x="113" y="121"/>
                  </a:lnTo>
                  <a:lnTo>
                    <a:pt x="107" y="121"/>
                  </a:lnTo>
                  <a:lnTo>
                    <a:pt x="93" y="109"/>
                  </a:lnTo>
                  <a:lnTo>
                    <a:pt x="90" y="104"/>
                  </a:lnTo>
                  <a:lnTo>
                    <a:pt x="87" y="104"/>
                  </a:lnTo>
                  <a:lnTo>
                    <a:pt x="84" y="98"/>
                  </a:lnTo>
                  <a:lnTo>
                    <a:pt x="75" y="83"/>
                  </a:lnTo>
                  <a:lnTo>
                    <a:pt x="73" y="83"/>
                  </a:lnTo>
                  <a:lnTo>
                    <a:pt x="70" y="83"/>
                  </a:lnTo>
                  <a:lnTo>
                    <a:pt x="61" y="83"/>
                  </a:lnTo>
                  <a:lnTo>
                    <a:pt x="58" y="77"/>
                  </a:lnTo>
                  <a:lnTo>
                    <a:pt x="56" y="77"/>
                  </a:lnTo>
                  <a:lnTo>
                    <a:pt x="52" y="80"/>
                  </a:lnTo>
                  <a:lnTo>
                    <a:pt x="50" y="80"/>
                  </a:lnTo>
                  <a:lnTo>
                    <a:pt x="44" y="77"/>
                  </a:lnTo>
                  <a:lnTo>
                    <a:pt x="46" y="86"/>
                  </a:lnTo>
                  <a:lnTo>
                    <a:pt x="40" y="86"/>
                  </a:lnTo>
                  <a:lnTo>
                    <a:pt x="40" y="89"/>
                  </a:lnTo>
                  <a:lnTo>
                    <a:pt x="27" y="89"/>
                  </a:lnTo>
                  <a:lnTo>
                    <a:pt x="32" y="92"/>
                  </a:lnTo>
                  <a:lnTo>
                    <a:pt x="38" y="100"/>
                  </a:lnTo>
                  <a:lnTo>
                    <a:pt x="27" y="106"/>
                  </a:lnTo>
                  <a:lnTo>
                    <a:pt x="0" y="104"/>
                  </a:lnTo>
                  <a:lnTo>
                    <a:pt x="4" y="0"/>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68" name="Freeform 150"/>
            <p:cNvSpPr>
              <a:spLocks/>
            </p:cNvSpPr>
            <p:nvPr/>
          </p:nvSpPr>
          <p:spPr bwMode="auto">
            <a:xfrm>
              <a:off x="5312" y="2892"/>
              <a:ext cx="15" cy="12"/>
            </a:xfrm>
            <a:custGeom>
              <a:avLst/>
              <a:gdLst>
                <a:gd name="T0" fmla="*/ 9 w 15"/>
                <a:gd name="T1" fmla="*/ 12 h 12"/>
                <a:gd name="T2" fmla="*/ 15 w 15"/>
                <a:gd name="T3" fmla="*/ 12 h 12"/>
                <a:gd name="T4" fmla="*/ 9 w 15"/>
                <a:gd name="T5" fmla="*/ 6 h 12"/>
                <a:gd name="T6" fmla="*/ 6 w 15"/>
                <a:gd name="T7" fmla="*/ 2 h 12"/>
                <a:gd name="T8" fmla="*/ 0 w 15"/>
                <a:gd name="T9" fmla="*/ 0 h 12"/>
                <a:gd name="T10" fmla="*/ 4 w 15"/>
                <a:gd name="T11" fmla="*/ 6 h 12"/>
                <a:gd name="T12" fmla="*/ 9 w 15"/>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5" h="12">
                  <a:moveTo>
                    <a:pt x="9" y="12"/>
                  </a:moveTo>
                  <a:lnTo>
                    <a:pt x="15" y="12"/>
                  </a:lnTo>
                  <a:lnTo>
                    <a:pt x="9" y="6"/>
                  </a:lnTo>
                  <a:lnTo>
                    <a:pt x="6" y="2"/>
                  </a:lnTo>
                  <a:lnTo>
                    <a:pt x="0" y="0"/>
                  </a:lnTo>
                  <a:lnTo>
                    <a:pt x="4" y="6"/>
                  </a:lnTo>
                  <a:lnTo>
                    <a:pt x="9" y="12"/>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69" name="Freeform 151"/>
            <p:cNvSpPr>
              <a:spLocks/>
            </p:cNvSpPr>
            <p:nvPr/>
          </p:nvSpPr>
          <p:spPr bwMode="auto">
            <a:xfrm>
              <a:off x="5359" y="2938"/>
              <a:ext cx="17" cy="6"/>
            </a:xfrm>
            <a:custGeom>
              <a:avLst/>
              <a:gdLst>
                <a:gd name="T0" fmla="*/ 17 w 17"/>
                <a:gd name="T1" fmla="*/ 6 h 6"/>
                <a:gd name="T2" fmla="*/ 14 w 17"/>
                <a:gd name="T3" fmla="*/ 0 h 6"/>
                <a:gd name="T4" fmla="*/ 0 w 17"/>
                <a:gd name="T5" fmla="*/ 0 h 6"/>
                <a:gd name="T6" fmla="*/ 2 w 17"/>
                <a:gd name="T7" fmla="*/ 6 h 6"/>
                <a:gd name="T8" fmla="*/ 12 w 17"/>
                <a:gd name="T9" fmla="*/ 6 h 6"/>
                <a:gd name="T10" fmla="*/ 17 w 17"/>
                <a:gd name="T11" fmla="*/ 6 h 6"/>
              </a:gdLst>
              <a:ahLst/>
              <a:cxnLst>
                <a:cxn ang="0">
                  <a:pos x="T0" y="T1"/>
                </a:cxn>
                <a:cxn ang="0">
                  <a:pos x="T2" y="T3"/>
                </a:cxn>
                <a:cxn ang="0">
                  <a:pos x="T4" y="T5"/>
                </a:cxn>
                <a:cxn ang="0">
                  <a:pos x="T6" y="T7"/>
                </a:cxn>
                <a:cxn ang="0">
                  <a:pos x="T8" y="T9"/>
                </a:cxn>
                <a:cxn ang="0">
                  <a:pos x="T10" y="T11"/>
                </a:cxn>
              </a:cxnLst>
              <a:rect l="0" t="0" r="r" b="b"/>
              <a:pathLst>
                <a:path w="17" h="6">
                  <a:moveTo>
                    <a:pt x="17" y="6"/>
                  </a:moveTo>
                  <a:lnTo>
                    <a:pt x="14" y="0"/>
                  </a:lnTo>
                  <a:lnTo>
                    <a:pt x="0" y="0"/>
                  </a:lnTo>
                  <a:lnTo>
                    <a:pt x="2" y="6"/>
                  </a:lnTo>
                  <a:lnTo>
                    <a:pt x="12" y="6"/>
                  </a:lnTo>
                  <a:lnTo>
                    <a:pt x="17" y="6"/>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70" name="Freeform 152"/>
            <p:cNvSpPr>
              <a:spLocks/>
            </p:cNvSpPr>
            <p:nvPr/>
          </p:nvSpPr>
          <p:spPr bwMode="auto">
            <a:xfrm>
              <a:off x="5376" y="2921"/>
              <a:ext cx="12" cy="26"/>
            </a:xfrm>
            <a:custGeom>
              <a:avLst/>
              <a:gdLst>
                <a:gd name="T0" fmla="*/ 12 w 12"/>
                <a:gd name="T1" fmla="*/ 26 h 26"/>
                <a:gd name="T2" fmla="*/ 12 w 12"/>
                <a:gd name="T3" fmla="*/ 17 h 26"/>
                <a:gd name="T4" fmla="*/ 8 w 12"/>
                <a:gd name="T5" fmla="*/ 8 h 26"/>
                <a:gd name="T6" fmla="*/ 6 w 12"/>
                <a:gd name="T7" fmla="*/ 6 h 26"/>
                <a:gd name="T8" fmla="*/ 3 w 12"/>
                <a:gd name="T9" fmla="*/ 0 h 26"/>
                <a:gd name="T10" fmla="*/ 0 w 12"/>
                <a:gd name="T11" fmla="*/ 0 h 26"/>
                <a:gd name="T12" fmla="*/ 0 w 12"/>
                <a:gd name="T13" fmla="*/ 12 h 26"/>
                <a:gd name="T14" fmla="*/ 8 w 12"/>
                <a:gd name="T15" fmla="*/ 17 h 26"/>
                <a:gd name="T16" fmla="*/ 12 w 12"/>
                <a:gd name="T1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6">
                  <a:moveTo>
                    <a:pt x="12" y="26"/>
                  </a:moveTo>
                  <a:lnTo>
                    <a:pt x="12" y="17"/>
                  </a:lnTo>
                  <a:lnTo>
                    <a:pt x="8" y="8"/>
                  </a:lnTo>
                  <a:lnTo>
                    <a:pt x="6" y="6"/>
                  </a:lnTo>
                  <a:lnTo>
                    <a:pt x="3" y="0"/>
                  </a:lnTo>
                  <a:lnTo>
                    <a:pt x="0" y="0"/>
                  </a:lnTo>
                  <a:lnTo>
                    <a:pt x="0" y="12"/>
                  </a:lnTo>
                  <a:lnTo>
                    <a:pt x="8" y="17"/>
                  </a:lnTo>
                  <a:lnTo>
                    <a:pt x="12" y="26"/>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71" name="Freeform 153"/>
            <p:cNvSpPr>
              <a:spLocks/>
            </p:cNvSpPr>
            <p:nvPr/>
          </p:nvSpPr>
          <p:spPr bwMode="auto">
            <a:xfrm>
              <a:off x="5344" y="2909"/>
              <a:ext cx="21" cy="15"/>
            </a:xfrm>
            <a:custGeom>
              <a:avLst/>
              <a:gdLst>
                <a:gd name="T0" fmla="*/ 21 w 21"/>
                <a:gd name="T1" fmla="*/ 15 h 15"/>
                <a:gd name="T2" fmla="*/ 21 w 21"/>
                <a:gd name="T3" fmla="*/ 15 h 15"/>
                <a:gd name="T4" fmla="*/ 15 w 21"/>
                <a:gd name="T5" fmla="*/ 3 h 15"/>
                <a:gd name="T6" fmla="*/ 10 w 21"/>
                <a:gd name="T7" fmla="*/ 3 h 15"/>
                <a:gd name="T8" fmla="*/ 4 w 21"/>
                <a:gd name="T9" fmla="*/ 0 h 15"/>
                <a:gd name="T10" fmla="*/ 0 w 21"/>
                <a:gd name="T11" fmla="*/ 0 h 15"/>
                <a:gd name="T12" fmla="*/ 6 w 21"/>
                <a:gd name="T13" fmla="*/ 6 h 15"/>
                <a:gd name="T14" fmla="*/ 15 w 21"/>
                <a:gd name="T15" fmla="*/ 12 h 15"/>
                <a:gd name="T16" fmla="*/ 21 w 21"/>
                <a:gd name="T1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5">
                  <a:moveTo>
                    <a:pt x="21" y="15"/>
                  </a:moveTo>
                  <a:lnTo>
                    <a:pt x="21" y="15"/>
                  </a:lnTo>
                  <a:lnTo>
                    <a:pt x="15" y="3"/>
                  </a:lnTo>
                  <a:lnTo>
                    <a:pt x="10" y="3"/>
                  </a:lnTo>
                  <a:lnTo>
                    <a:pt x="4" y="0"/>
                  </a:lnTo>
                  <a:lnTo>
                    <a:pt x="0" y="0"/>
                  </a:lnTo>
                  <a:lnTo>
                    <a:pt x="6" y="6"/>
                  </a:lnTo>
                  <a:lnTo>
                    <a:pt x="15" y="12"/>
                  </a:lnTo>
                  <a:lnTo>
                    <a:pt x="21" y="15"/>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72" name="Freeform 154"/>
            <p:cNvSpPr>
              <a:spLocks/>
            </p:cNvSpPr>
            <p:nvPr/>
          </p:nvSpPr>
          <p:spPr bwMode="auto">
            <a:xfrm>
              <a:off x="5023" y="3543"/>
              <a:ext cx="55" cy="70"/>
            </a:xfrm>
            <a:custGeom>
              <a:avLst/>
              <a:gdLst>
                <a:gd name="T0" fmla="*/ 15 w 55"/>
                <a:gd name="T1" fmla="*/ 70 h 70"/>
                <a:gd name="T2" fmla="*/ 20 w 55"/>
                <a:gd name="T3" fmla="*/ 70 h 70"/>
                <a:gd name="T4" fmla="*/ 23 w 55"/>
                <a:gd name="T5" fmla="*/ 61 h 70"/>
                <a:gd name="T6" fmla="*/ 26 w 55"/>
                <a:gd name="T7" fmla="*/ 61 h 70"/>
                <a:gd name="T8" fmla="*/ 32 w 55"/>
                <a:gd name="T9" fmla="*/ 52 h 70"/>
                <a:gd name="T10" fmla="*/ 35 w 55"/>
                <a:gd name="T11" fmla="*/ 52 h 70"/>
                <a:gd name="T12" fmla="*/ 35 w 55"/>
                <a:gd name="T13" fmla="*/ 58 h 70"/>
                <a:gd name="T14" fmla="*/ 32 w 55"/>
                <a:gd name="T15" fmla="*/ 58 h 70"/>
                <a:gd name="T16" fmla="*/ 32 w 55"/>
                <a:gd name="T17" fmla="*/ 64 h 70"/>
                <a:gd name="T18" fmla="*/ 38 w 55"/>
                <a:gd name="T19" fmla="*/ 61 h 70"/>
                <a:gd name="T20" fmla="*/ 41 w 55"/>
                <a:gd name="T21" fmla="*/ 52 h 70"/>
                <a:gd name="T22" fmla="*/ 43 w 55"/>
                <a:gd name="T23" fmla="*/ 46 h 70"/>
                <a:gd name="T24" fmla="*/ 43 w 55"/>
                <a:gd name="T25" fmla="*/ 40 h 70"/>
                <a:gd name="T26" fmla="*/ 47 w 55"/>
                <a:gd name="T27" fmla="*/ 38 h 70"/>
                <a:gd name="T28" fmla="*/ 47 w 55"/>
                <a:gd name="T29" fmla="*/ 40 h 70"/>
                <a:gd name="T30" fmla="*/ 49 w 55"/>
                <a:gd name="T31" fmla="*/ 40 h 70"/>
                <a:gd name="T32" fmla="*/ 55 w 55"/>
                <a:gd name="T33" fmla="*/ 10 h 70"/>
                <a:gd name="T34" fmla="*/ 55 w 55"/>
                <a:gd name="T35" fmla="*/ 6 h 70"/>
                <a:gd name="T36" fmla="*/ 47 w 55"/>
                <a:gd name="T37" fmla="*/ 10 h 70"/>
                <a:gd name="T38" fmla="*/ 43 w 55"/>
                <a:gd name="T39" fmla="*/ 10 h 70"/>
                <a:gd name="T40" fmla="*/ 35 w 55"/>
                <a:gd name="T41" fmla="*/ 12 h 70"/>
                <a:gd name="T42" fmla="*/ 20 w 55"/>
                <a:gd name="T43" fmla="*/ 10 h 70"/>
                <a:gd name="T44" fmla="*/ 12 w 55"/>
                <a:gd name="T45" fmla="*/ 4 h 70"/>
                <a:gd name="T46" fmla="*/ 9 w 55"/>
                <a:gd name="T47" fmla="*/ 0 h 70"/>
                <a:gd name="T48" fmla="*/ 6 w 55"/>
                <a:gd name="T49" fmla="*/ 0 h 70"/>
                <a:gd name="T50" fmla="*/ 3 w 55"/>
                <a:gd name="T51" fmla="*/ 6 h 70"/>
                <a:gd name="T52" fmla="*/ 6 w 55"/>
                <a:gd name="T53" fmla="*/ 38 h 70"/>
                <a:gd name="T54" fmla="*/ 6 w 55"/>
                <a:gd name="T55" fmla="*/ 40 h 70"/>
                <a:gd name="T56" fmla="*/ 3 w 55"/>
                <a:gd name="T57" fmla="*/ 38 h 70"/>
                <a:gd name="T58" fmla="*/ 0 w 55"/>
                <a:gd name="T59" fmla="*/ 50 h 70"/>
                <a:gd name="T60" fmla="*/ 3 w 55"/>
                <a:gd name="T61" fmla="*/ 58 h 70"/>
                <a:gd name="T62" fmla="*/ 9 w 55"/>
                <a:gd name="T63" fmla="*/ 61 h 70"/>
                <a:gd name="T64" fmla="*/ 9 w 55"/>
                <a:gd name="T65" fmla="*/ 64 h 70"/>
                <a:gd name="T66" fmla="*/ 6 w 55"/>
                <a:gd name="T67" fmla="*/ 64 h 70"/>
                <a:gd name="T68" fmla="*/ 9 w 55"/>
                <a:gd name="T69" fmla="*/ 67 h 70"/>
                <a:gd name="T70" fmla="*/ 15 w 55"/>
                <a:gd name="T7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 h="70">
                  <a:moveTo>
                    <a:pt x="15" y="70"/>
                  </a:moveTo>
                  <a:lnTo>
                    <a:pt x="20" y="70"/>
                  </a:lnTo>
                  <a:lnTo>
                    <a:pt x="23" y="61"/>
                  </a:lnTo>
                  <a:lnTo>
                    <a:pt x="26" y="61"/>
                  </a:lnTo>
                  <a:lnTo>
                    <a:pt x="32" y="52"/>
                  </a:lnTo>
                  <a:lnTo>
                    <a:pt x="35" y="52"/>
                  </a:lnTo>
                  <a:lnTo>
                    <a:pt x="35" y="58"/>
                  </a:lnTo>
                  <a:lnTo>
                    <a:pt x="32" y="58"/>
                  </a:lnTo>
                  <a:lnTo>
                    <a:pt x="32" y="64"/>
                  </a:lnTo>
                  <a:lnTo>
                    <a:pt x="38" y="61"/>
                  </a:lnTo>
                  <a:lnTo>
                    <a:pt x="41" y="52"/>
                  </a:lnTo>
                  <a:lnTo>
                    <a:pt x="43" y="46"/>
                  </a:lnTo>
                  <a:lnTo>
                    <a:pt x="43" y="40"/>
                  </a:lnTo>
                  <a:lnTo>
                    <a:pt x="47" y="38"/>
                  </a:lnTo>
                  <a:lnTo>
                    <a:pt x="47" y="40"/>
                  </a:lnTo>
                  <a:lnTo>
                    <a:pt x="49" y="40"/>
                  </a:lnTo>
                  <a:lnTo>
                    <a:pt x="55" y="10"/>
                  </a:lnTo>
                  <a:lnTo>
                    <a:pt x="55" y="6"/>
                  </a:lnTo>
                  <a:lnTo>
                    <a:pt x="47" y="10"/>
                  </a:lnTo>
                  <a:lnTo>
                    <a:pt x="43" y="10"/>
                  </a:lnTo>
                  <a:lnTo>
                    <a:pt x="35" y="12"/>
                  </a:lnTo>
                  <a:lnTo>
                    <a:pt x="20" y="10"/>
                  </a:lnTo>
                  <a:lnTo>
                    <a:pt x="12" y="4"/>
                  </a:lnTo>
                  <a:lnTo>
                    <a:pt x="9" y="0"/>
                  </a:lnTo>
                  <a:lnTo>
                    <a:pt x="6" y="0"/>
                  </a:lnTo>
                  <a:lnTo>
                    <a:pt x="3" y="6"/>
                  </a:lnTo>
                  <a:lnTo>
                    <a:pt x="6" y="38"/>
                  </a:lnTo>
                  <a:lnTo>
                    <a:pt x="6" y="40"/>
                  </a:lnTo>
                  <a:lnTo>
                    <a:pt x="3" y="38"/>
                  </a:lnTo>
                  <a:lnTo>
                    <a:pt x="0" y="50"/>
                  </a:lnTo>
                  <a:lnTo>
                    <a:pt x="3" y="58"/>
                  </a:lnTo>
                  <a:lnTo>
                    <a:pt x="9" y="61"/>
                  </a:lnTo>
                  <a:lnTo>
                    <a:pt x="9" y="64"/>
                  </a:lnTo>
                  <a:lnTo>
                    <a:pt x="6" y="64"/>
                  </a:lnTo>
                  <a:lnTo>
                    <a:pt x="9" y="67"/>
                  </a:lnTo>
                  <a:lnTo>
                    <a:pt x="15" y="70"/>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173" name="Freeform 155"/>
            <p:cNvSpPr>
              <a:spLocks/>
            </p:cNvSpPr>
            <p:nvPr/>
          </p:nvSpPr>
          <p:spPr bwMode="auto">
            <a:xfrm>
              <a:off x="5408" y="3128"/>
              <a:ext cx="26" cy="46"/>
            </a:xfrm>
            <a:custGeom>
              <a:avLst/>
              <a:gdLst>
                <a:gd name="T0" fmla="*/ 26 w 26"/>
                <a:gd name="T1" fmla="*/ 46 h 46"/>
                <a:gd name="T2" fmla="*/ 26 w 26"/>
                <a:gd name="T3" fmla="*/ 40 h 46"/>
                <a:gd name="T4" fmla="*/ 20 w 26"/>
                <a:gd name="T5" fmla="*/ 29 h 46"/>
                <a:gd name="T6" fmla="*/ 15 w 26"/>
                <a:gd name="T7" fmla="*/ 23 h 46"/>
                <a:gd name="T8" fmla="*/ 15 w 26"/>
                <a:gd name="T9" fmla="*/ 17 h 46"/>
                <a:gd name="T10" fmla="*/ 11 w 26"/>
                <a:gd name="T11" fmla="*/ 15 h 46"/>
                <a:gd name="T12" fmla="*/ 3 w 26"/>
                <a:gd name="T13" fmla="*/ 3 h 46"/>
                <a:gd name="T14" fmla="*/ 0 w 26"/>
                <a:gd name="T15" fmla="*/ 0 h 46"/>
                <a:gd name="T16" fmla="*/ 3 w 26"/>
                <a:gd name="T17" fmla="*/ 15 h 46"/>
                <a:gd name="T18" fmla="*/ 11 w 26"/>
                <a:gd name="T19" fmla="*/ 32 h 46"/>
                <a:gd name="T20" fmla="*/ 20 w 26"/>
                <a:gd name="T21" fmla="*/ 37 h 46"/>
                <a:gd name="T22" fmla="*/ 20 w 26"/>
                <a:gd name="T23" fmla="*/ 43 h 46"/>
                <a:gd name="T24" fmla="*/ 26 w 26"/>
                <a:gd name="T2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6">
                  <a:moveTo>
                    <a:pt x="26" y="46"/>
                  </a:moveTo>
                  <a:lnTo>
                    <a:pt x="26" y="40"/>
                  </a:lnTo>
                  <a:lnTo>
                    <a:pt x="20" y="29"/>
                  </a:lnTo>
                  <a:lnTo>
                    <a:pt x="15" y="23"/>
                  </a:lnTo>
                  <a:lnTo>
                    <a:pt x="15" y="17"/>
                  </a:lnTo>
                  <a:lnTo>
                    <a:pt x="11" y="15"/>
                  </a:lnTo>
                  <a:lnTo>
                    <a:pt x="3" y="3"/>
                  </a:lnTo>
                  <a:lnTo>
                    <a:pt x="0" y="0"/>
                  </a:lnTo>
                  <a:lnTo>
                    <a:pt x="3" y="15"/>
                  </a:lnTo>
                  <a:lnTo>
                    <a:pt x="11" y="32"/>
                  </a:lnTo>
                  <a:lnTo>
                    <a:pt x="20" y="37"/>
                  </a:lnTo>
                  <a:lnTo>
                    <a:pt x="20" y="43"/>
                  </a:lnTo>
                  <a:lnTo>
                    <a:pt x="26" y="46"/>
                  </a:lnTo>
                  <a:close/>
                </a:path>
              </a:pathLst>
            </a:custGeom>
            <a:noFill/>
            <a:ln w="3" cap="rnd">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grpSp>
      <p:grpSp>
        <p:nvGrpSpPr>
          <p:cNvPr id="1152" name="Groupe 1151"/>
          <p:cNvGrpSpPr/>
          <p:nvPr/>
        </p:nvGrpSpPr>
        <p:grpSpPr>
          <a:xfrm>
            <a:off x="1973238" y="2304633"/>
            <a:ext cx="3603602" cy="3262459"/>
            <a:chOff x="1973238" y="2304633"/>
            <a:chExt cx="3603602" cy="3262459"/>
          </a:xfrm>
        </p:grpSpPr>
        <p:cxnSp>
          <p:nvCxnSpPr>
            <p:cNvPr id="2175" name="Connecteur droit avec flèche 2174"/>
            <p:cNvCxnSpPr/>
            <p:nvPr/>
          </p:nvCxnSpPr>
          <p:spPr>
            <a:xfrm flipV="1">
              <a:off x="2753935" y="2304633"/>
              <a:ext cx="2822905" cy="28970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54" name="ZoneTexte 1153"/>
            <p:cNvSpPr txBox="1"/>
            <p:nvPr/>
          </p:nvSpPr>
          <p:spPr>
            <a:xfrm>
              <a:off x="1973238" y="5166982"/>
              <a:ext cx="1770036" cy="400110"/>
            </a:xfrm>
            <a:prstGeom prst="rect">
              <a:avLst/>
            </a:prstGeom>
            <a:solidFill>
              <a:srgbClr val="CCEC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wrap="none" rtlCol="0">
              <a:spAutoFit/>
            </a:bodyPr>
            <a:lstStyle/>
            <a:p>
              <a:r>
                <a:rPr lang="fr-FR" sz="1000" b="1" dirty="0" smtClean="0">
                  <a:latin typeface="Wingdings 2" pitchFamily="18" charset="2"/>
                </a:rPr>
                <a:t>j </a:t>
              </a:r>
              <a:r>
                <a:rPr lang="fr-FR" sz="1000" b="1" dirty="0" smtClean="0"/>
                <a:t>PAYS PRODUCTEURS</a:t>
              </a:r>
            </a:p>
            <a:p>
              <a:pPr algn="ctr"/>
              <a:r>
                <a:rPr lang="fr-FR" sz="1000" b="1" dirty="0" smtClean="0">
                  <a:solidFill>
                    <a:srgbClr val="3333FF"/>
                  </a:solidFill>
                </a:rPr>
                <a:t>AMERIQUE</a:t>
              </a:r>
              <a:r>
                <a:rPr lang="fr-FR" sz="1000" b="1" dirty="0" smtClean="0">
                  <a:solidFill>
                    <a:srgbClr val="FF0000"/>
                  </a:solidFill>
                </a:rPr>
                <a:t> </a:t>
              </a:r>
              <a:r>
                <a:rPr lang="fr-FR" sz="1000" b="1" dirty="0" smtClean="0">
                  <a:solidFill>
                    <a:srgbClr val="3333FF"/>
                  </a:solidFill>
                </a:rPr>
                <a:t>LATINE</a:t>
              </a:r>
              <a:endParaRPr lang="fr-FR" sz="1000" b="1" dirty="0">
                <a:solidFill>
                  <a:srgbClr val="3333FF"/>
                </a:solidFill>
              </a:endParaRPr>
            </a:p>
          </p:txBody>
        </p:sp>
      </p:grpSp>
      <p:grpSp>
        <p:nvGrpSpPr>
          <p:cNvPr id="1159" name="Groupe 1158"/>
          <p:cNvGrpSpPr/>
          <p:nvPr/>
        </p:nvGrpSpPr>
        <p:grpSpPr>
          <a:xfrm>
            <a:off x="2827381" y="2336195"/>
            <a:ext cx="4690456" cy="2840812"/>
            <a:chOff x="2827381" y="2336195"/>
            <a:chExt cx="4690456" cy="2840812"/>
          </a:xfrm>
        </p:grpSpPr>
        <p:cxnSp>
          <p:nvCxnSpPr>
            <p:cNvPr id="1157" name="Connecteur droit 1156"/>
            <p:cNvCxnSpPr/>
            <p:nvPr/>
          </p:nvCxnSpPr>
          <p:spPr>
            <a:xfrm flipV="1">
              <a:off x="2827381" y="2499324"/>
              <a:ext cx="3094339" cy="2677683"/>
            </a:xfrm>
            <a:prstGeom prst="line">
              <a:avLst/>
            </a:prstGeom>
            <a:ln w="19050">
              <a:prstDash val="sysDot"/>
            </a:ln>
          </p:spPr>
          <p:style>
            <a:lnRef idx="2">
              <a:schemeClr val="accent1"/>
            </a:lnRef>
            <a:fillRef idx="0">
              <a:schemeClr val="accent1"/>
            </a:fillRef>
            <a:effectRef idx="1">
              <a:schemeClr val="accent1"/>
            </a:effectRef>
            <a:fontRef idx="minor">
              <a:schemeClr val="tx1"/>
            </a:fontRef>
          </p:style>
        </p:cxnSp>
        <p:sp>
          <p:nvSpPr>
            <p:cNvPr id="169" name="ZoneTexte 168"/>
            <p:cNvSpPr txBox="1"/>
            <p:nvPr/>
          </p:nvSpPr>
          <p:spPr>
            <a:xfrm>
              <a:off x="5621164" y="2336195"/>
              <a:ext cx="1896673" cy="400110"/>
            </a:xfrm>
            <a:prstGeom prst="rect">
              <a:avLst/>
            </a:prstGeom>
            <a:solidFill>
              <a:srgbClr val="CCEC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fr-FR" sz="1000" b="1" dirty="0">
                  <a:latin typeface="Wingdings 2" pitchFamily="18" charset="2"/>
                </a:rPr>
                <a:t>k</a:t>
              </a:r>
              <a:r>
                <a:rPr lang="fr-FR" sz="1000" b="1" dirty="0" smtClean="0">
                  <a:latin typeface="Wingdings 2" pitchFamily="18" charset="2"/>
                </a:rPr>
                <a:t> </a:t>
              </a:r>
              <a:r>
                <a:rPr lang="fr-FR" sz="1000" b="1" dirty="0" smtClean="0"/>
                <a:t>SERVICES FINANCIERS</a:t>
              </a:r>
            </a:p>
            <a:p>
              <a:pPr algn="ctr"/>
              <a:r>
                <a:rPr lang="fr-FR" sz="1000" b="1" dirty="0" smtClean="0">
                  <a:solidFill>
                    <a:srgbClr val="3333FF"/>
                  </a:solidFill>
                </a:rPr>
                <a:t>LUXEMBOURG</a:t>
              </a:r>
              <a:endParaRPr lang="fr-FR" sz="1000" b="1" dirty="0">
                <a:solidFill>
                  <a:srgbClr val="3333FF"/>
                </a:solidFill>
              </a:endParaRPr>
            </a:p>
          </p:txBody>
        </p:sp>
      </p:grpSp>
      <p:grpSp>
        <p:nvGrpSpPr>
          <p:cNvPr id="1163" name="Groupe 1162"/>
          <p:cNvGrpSpPr/>
          <p:nvPr/>
        </p:nvGrpSpPr>
        <p:grpSpPr>
          <a:xfrm>
            <a:off x="576106" y="2536250"/>
            <a:ext cx="5045058" cy="2117159"/>
            <a:chOff x="576106" y="2536250"/>
            <a:chExt cx="5045058" cy="2117159"/>
          </a:xfrm>
        </p:grpSpPr>
        <p:sp>
          <p:nvSpPr>
            <p:cNvPr id="175" name="ZoneTexte 174"/>
            <p:cNvSpPr txBox="1"/>
            <p:nvPr/>
          </p:nvSpPr>
          <p:spPr>
            <a:xfrm>
              <a:off x="576106" y="4253299"/>
              <a:ext cx="1912703" cy="400110"/>
            </a:xfrm>
            <a:prstGeom prst="rect">
              <a:avLst/>
            </a:prstGeom>
            <a:solidFill>
              <a:srgbClr val="CCEC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fr-FR" sz="1000" b="1" dirty="0" smtClean="0">
                  <a:latin typeface="Wingdings 2" pitchFamily="18" charset="2"/>
                </a:rPr>
                <a:t>l </a:t>
              </a:r>
              <a:r>
                <a:rPr lang="fr-FR" sz="1000" b="1" dirty="0" smtClean="0"/>
                <a:t>RESEAU COMMERCIAL</a:t>
              </a:r>
            </a:p>
            <a:p>
              <a:pPr algn="ctr"/>
              <a:r>
                <a:rPr lang="fr-FR" sz="1000" b="1" dirty="0" smtClean="0">
                  <a:solidFill>
                    <a:srgbClr val="3333FF"/>
                  </a:solidFill>
                </a:rPr>
                <a:t>ILES</a:t>
              </a:r>
              <a:r>
                <a:rPr lang="fr-FR" sz="1000" b="1" dirty="0" smtClean="0">
                  <a:solidFill>
                    <a:srgbClr val="FF0000"/>
                  </a:solidFill>
                </a:rPr>
                <a:t> </a:t>
              </a:r>
              <a:r>
                <a:rPr lang="fr-FR" sz="1000" b="1" dirty="0" smtClean="0">
                  <a:solidFill>
                    <a:srgbClr val="3333FF"/>
                  </a:solidFill>
                </a:rPr>
                <a:t>CAIMANS</a:t>
              </a:r>
              <a:endParaRPr lang="fr-FR" sz="1000" b="1" dirty="0">
                <a:solidFill>
                  <a:srgbClr val="3333FF"/>
                </a:solidFill>
              </a:endParaRPr>
            </a:p>
          </p:txBody>
        </p:sp>
        <p:cxnSp>
          <p:nvCxnSpPr>
            <p:cNvPr id="199" name="Connecteur droit 198"/>
            <p:cNvCxnSpPr>
              <a:stCxn id="2076" idx="0"/>
              <a:endCxn id="169" idx="1"/>
            </p:cNvCxnSpPr>
            <p:nvPr/>
          </p:nvCxnSpPr>
          <p:spPr>
            <a:xfrm flipV="1">
              <a:off x="1891735" y="2536250"/>
              <a:ext cx="3729429" cy="1697889"/>
            </a:xfrm>
            <a:prstGeom prst="line">
              <a:avLst/>
            </a:prstGeom>
            <a:ln>
              <a:prstDash val="sysDot"/>
            </a:ln>
          </p:spPr>
          <p:style>
            <a:lnRef idx="2">
              <a:schemeClr val="accent1"/>
            </a:lnRef>
            <a:fillRef idx="0">
              <a:schemeClr val="accent1"/>
            </a:fillRef>
            <a:effectRef idx="1">
              <a:schemeClr val="accent1"/>
            </a:effectRef>
            <a:fontRef idx="minor">
              <a:schemeClr val="tx1"/>
            </a:fontRef>
          </p:style>
        </p:cxnSp>
      </p:grpSp>
      <p:grpSp>
        <p:nvGrpSpPr>
          <p:cNvPr id="1166" name="Groupe 1165"/>
          <p:cNvGrpSpPr/>
          <p:nvPr/>
        </p:nvGrpSpPr>
        <p:grpSpPr>
          <a:xfrm>
            <a:off x="1910895" y="1991370"/>
            <a:ext cx="3509864" cy="2217222"/>
            <a:chOff x="1910895" y="1991370"/>
            <a:chExt cx="3509864" cy="2217222"/>
          </a:xfrm>
        </p:grpSpPr>
        <p:sp>
          <p:nvSpPr>
            <p:cNvPr id="174" name="ZoneTexte 173"/>
            <p:cNvSpPr txBox="1"/>
            <p:nvPr/>
          </p:nvSpPr>
          <p:spPr>
            <a:xfrm>
              <a:off x="3516070" y="1991370"/>
              <a:ext cx="1904689" cy="400110"/>
            </a:xfrm>
            <a:prstGeom prst="rect">
              <a:avLst/>
            </a:prstGeom>
            <a:solidFill>
              <a:srgbClr val="CCEC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fr-FR" sz="1000" b="1" dirty="0" smtClean="0">
                  <a:latin typeface="Wingdings 2" pitchFamily="18" charset="2"/>
                </a:rPr>
                <a:t>m </a:t>
              </a:r>
              <a:r>
                <a:rPr lang="fr-FR" sz="1000" b="1" dirty="0" smtClean="0"/>
                <a:t>USAGE DE LA MARQUE</a:t>
              </a:r>
            </a:p>
            <a:p>
              <a:pPr algn="ctr"/>
              <a:r>
                <a:rPr lang="fr-FR" sz="1000" b="1" dirty="0" smtClean="0">
                  <a:solidFill>
                    <a:srgbClr val="3333FF"/>
                  </a:solidFill>
                </a:rPr>
                <a:t>IRLANDE</a:t>
              </a:r>
              <a:endParaRPr lang="fr-FR" sz="1000" b="1" dirty="0">
                <a:solidFill>
                  <a:srgbClr val="3333FF"/>
                </a:solidFill>
              </a:endParaRPr>
            </a:p>
          </p:txBody>
        </p:sp>
        <p:cxnSp>
          <p:nvCxnSpPr>
            <p:cNvPr id="201" name="Connecteur droit 200"/>
            <p:cNvCxnSpPr>
              <a:stCxn id="2076" idx="2"/>
              <a:endCxn id="2142" idx="17"/>
            </p:cNvCxnSpPr>
            <p:nvPr/>
          </p:nvCxnSpPr>
          <p:spPr>
            <a:xfrm flipV="1">
              <a:off x="1910895" y="2302173"/>
              <a:ext cx="3343419" cy="1906419"/>
            </a:xfrm>
            <a:prstGeom prst="line">
              <a:avLst/>
            </a:prstGeom>
            <a:ln>
              <a:prstDash val="sysDot"/>
            </a:ln>
          </p:spPr>
          <p:style>
            <a:lnRef idx="2">
              <a:schemeClr val="accent1"/>
            </a:lnRef>
            <a:fillRef idx="0">
              <a:schemeClr val="accent1"/>
            </a:fillRef>
            <a:effectRef idx="1">
              <a:schemeClr val="accent1"/>
            </a:effectRef>
            <a:fontRef idx="minor">
              <a:schemeClr val="tx1"/>
            </a:fontRef>
          </p:style>
        </p:cxnSp>
      </p:grpSp>
      <p:grpSp>
        <p:nvGrpSpPr>
          <p:cNvPr id="1171" name="Groupe 1170"/>
          <p:cNvGrpSpPr/>
          <p:nvPr/>
        </p:nvGrpSpPr>
        <p:grpSpPr>
          <a:xfrm>
            <a:off x="266011" y="2128482"/>
            <a:ext cx="5251753" cy="1655397"/>
            <a:chOff x="266011" y="2128482"/>
            <a:chExt cx="5251753" cy="1655397"/>
          </a:xfrm>
        </p:grpSpPr>
        <p:cxnSp>
          <p:nvCxnSpPr>
            <p:cNvPr id="1182" name="Connecteur droit 1181"/>
            <p:cNvCxnSpPr>
              <a:stCxn id="24" idx="1"/>
            </p:cNvCxnSpPr>
            <p:nvPr/>
          </p:nvCxnSpPr>
          <p:spPr>
            <a:xfrm flipV="1">
              <a:off x="1939635" y="2128482"/>
              <a:ext cx="3578129" cy="1655397"/>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172" name="ZoneTexte 171"/>
            <p:cNvSpPr txBox="1"/>
            <p:nvPr/>
          </p:nvSpPr>
          <p:spPr>
            <a:xfrm>
              <a:off x="266011" y="3317622"/>
              <a:ext cx="2133919" cy="400110"/>
            </a:xfrm>
            <a:prstGeom prst="rect">
              <a:avLst/>
            </a:prstGeom>
            <a:solidFill>
              <a:srgbClr val="CCEC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fr-FR" sz="1000" b="1" dirty="0" smtClean="0">
                  <a:latin typeface="Wingdings 2" pitchFamily="18" charset="2"/>
                </a:rPr>
                <a:t>o </a:t>
              </a:r>
              <a:r>
                <a:rPr lang="fr-FR" sz="1000" b="1" dirty="0" smtClean="0"/>
                <a:t>RESEAU DE DISTRIBUTION</a:t>
              </a:r>
            </a:p>
            <a:p>
              <a:pPr algn="ctr"/>
              <a:r>
                <a:rPr lang="fr-FR" sz="1000" b="1" dirty="0" smtClean="0">
                  <a:solidFill>
                    <a:srgbClr val="3333FF"/>
                  </a:solidFill>
                </a:rPr>
                <a:t>BERMUDES</a:t>
              </a:r>
              <a:endParaRPr lang="fr-FR" sz="1000" b="1" dirty="0">
                <a:solidFill>
                  <a:srgbClr val="3333FF"/>
                </a:solidFill>
              </a:endParaRPr>
            </a:p>
          </p:txBody>
        </p:sp>
      </p:grpSp>
      <p:grpSp>
        <p:nvGrpSpPr>
          <p:cNvPr id="1169" name="Groupe 1168"/>
          <p:cNvGrpSpPr/>
          <p:nvPr/>
        </p:nvGrpSpPr>
        <p:grpSpPr>
          <a:xfrm>
            <a:off x="5320104" y="1891953"/>
            <a:ext cx="1256545" cy="400110"/>
            <a:chOff x="5362887" y="1931747"/>
            <a:chExt cx="1256545" cy="400110"/>
          </a:xfrm>
          <a:solidFill>
            <a:srgbClr val="CCECFF"/>
          </a:solidFill>
          <a:scene3d>
            <a:camera prst="orthographicFront">
              <a:rot lat="0" lon="0" rev="0"/>
            </a:camera>
            <a:lightRig rig="balanced" dir="t">
              <a:rot lat="0" lon="0" rev="8700000"/>
            </a:lightRig>
          </a:scene3d>
        </p:grpSpPr>
        <p:sp>
          <p:nvSpPr>
            <p:cNvPr id="173" name="ZoneTexte 172"/>
            <p:cNvSpPr txBox="1"/>
            <p:nvPr/>
          </p:nvSpPr>
          <p:spPr>
            <a:xfrm>
              <a:off x="5408844" y="1931747"/>
              <a:ext cx="1210588" cy="400110"/>
            </a:xfrm>
            <a:prstGeom prst="rect">
              <a:avLst/>
            </a:prstGeom>
            <a:grpFill/>
            <a:ln>
              <a:noFill/>
            </a:ln>
            <a:effectLst>
              <a:outerShdw blurRad="44450" dist="27940" dir="5400000" algn="ctr">
                <a:srgbClr val="000000">
                  <a:alpha val="32000"/>
                </a:srgbClr>
              </a:outerShdw>
            </a:effectLst>
            <a:sp3d>
              <a:bevelT w="190500" h="38100"/>
            </a:sp3d>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fr-FR" sz="1000" b="1" dirty="0" smtClean="0">
                  <a:latin typeface="Wingdings 2" pitchFamily="18" charset="2"/>
                </a:rPr>
                <a:t>n </a:t>
              </a:r>
              <a:r>
                <a:rPr lang="fr-FR" sz="1000" b="1" dirty="0" smtClean="0"/>
                <a:t>ASSURANCE</a:t>
              </a:r>
            </a:p>
            <a:p>
              <a:pPr algn="ctr"/>
              <a:r>
                <a:rPr lang="fr-FR" sz="1000" b="1" dirty="0" smtClean="0">
                  <a:solidFill>
                    <a:srgbClr val="3333FF"/>
                  </a:solidFill>
                </a:rPr>
                <a:t>ILE DE MAN</a:t>
              </a:r>
              <a:endParaRPr lang="fr-FR" sz="1000" b="1" dirty="0">
                <a:solidFill>
                  <a:srgbClr val="3333FF"/>
                </a:solidFill>
              </a:endParaRPr>
            </a:p>
          </p:txBody>
        </p:sp>
        <p:cxnSp>
          <p:nvCxnSpPr>
            <p:cNvPr id="207" name="Connecteur droit 206"/>
            <p:cNvCxnSpPr>
              <a:stCxn id="2142" idx="7"/>
              <a:endCxn id="2143" idx="33"/>
            </p:cNvCxnSpPr>
            <p:nvPr/>
          </p:nvCxnSpPr>
          <p:spPr>
            <a:xfrm flipV="1">
              <a:off x="5362887" y="2209566"/>
              <a:ext cx="150087" cy="98994"/>
            </a:xfrm>
            <a:prstGeom prst="line">
              <a:avLst/>
            </a:prstGeom>
            <a:grpFill/>
            <a:ln>
              <a:noFill/>
              <a:prstDash val="sysDot"/>
            </a:ln>
            <a:effectLst>
              <a:outerShdw blurRad="44450" dist="27940" dir="5400000" algn="ctr">
                <a:srgbClr val="000000">
                  <a:alpha val="32000"/>
                </a:srgbClr>
              </a:outerShdw>
            </a:effectLst>
            <a:sp3d>
              <a:bevelT w="190500" h="38100"/>
            </a:sp3d>
          </p:spPr>
          <p:style>
            <a:lnRef idx="2">
              <a:schemeClr val="accent1"/>
            </a:lnRef>
            <a:fillRef idx="0">
              <a:schemeClr val="accent1"/>
            </a:fillRef>
            <a:effectRef idx="1">
              <a:schemeClr val="accent1"/>
            </a:effectRef>
            <a:fontRef idx="minor">
              <a:schemeClr val="tx1"/>
            </a:fontRef>
          </p:style>
        </p:cxnSp>
      </p:grpSp>
      <p:grpSp>
        <p:nvGrpSpPr>
          <p:cNvPr id="1178" name="Groupe 1177"/>
          <p:cNvGrpSpPr/>
          <p:nvPr/>
        </p:nvGrpSpPr>
        <p:grpSpPr>
          <a:xfrm>
            <a:off x="4201000" y="2379330"/>
            <a:ext cx="1356680" cy="400110"/>
            <a:chOff x="4201000" y="2379330"/>
            <a:chExt cx="1356680" cy="400110"/>
          </a:xfrm>
        </p:grpSpPr>
        <p:sp>
          <p:nvSpPr>
            <p:cNvPr id="170" name="ZoneTexte 169"/>
            <p:cNvSpPr txBox="1"/>
            <p:nvPr/>
          </p:nvSpPr>
          <p:spPr>
            <a:xfrm>
              <a:off x="4201000" y="2379330"/>
              <a:ext cx="1289135" cy="400110"/>
            </a:xfrm>
            <a:prstGeom prst="rect">
              <a:avLst/>
            </a:prstGeom>
            <a:solidFill>
              <a:srgbClr val="CCEC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fr-FR" sz="1000" b="1" dirty="0" smtClean="0">
                  <a:latin typeface="Wingdings 2" pitchFamily="18" charset="2"/>
                </a:rPr>
                <a:t>q </a:t>
              </a:r>
              <a:r>
                <a:rPr lang="fr-FR" sz="1000" b="1" dirty="0" smtClean="0"/>
                <a:t>COMMERCES</a:t>
              </a:r>
            </a:p>
            <a:p>
              <a:pPr algn="ctr"/>
              <a:r>
                <a:rPr lang="fr-FR" sz="1000" b="1" dirty="0">
                  <a:solidFill>
                    <a:srgbClr val="3333FF"/>
                  </a:solidFill>
                </a:rPr>
                <a:t>ROYAUME-UN</a:t>
              </a:r>
              <a:r>
                <a:rPr lang="fr-FR" sz="800" b="1" dirty="0">
                  <a:solidFill>
                    <a:srgbClr val="3333FF"/>
                  </a:solidFill>
                </a:rPr>
                <a:t>I</a:t>
              </a:r>
            </a:p>
          </p:txBody>
        </p:sp>
        <p:cxnSp>
          <p:nvCxnSpPr>
            <p:cNvPr id="211" name="Connecteur droit 210"/>
            <p:cNvCxnSpPr>
              <a:stCxn id="2143" idx="2"/>
              <a:endCxn id="2130" idx="47"/>
            </p:cNvCxnSpPr>
            <p:nvPr/>
          </p:nvCxnSpPr>
          <p:spPr>
            <a:xfrm flipH="1">
              <a:off x="5468267" y="2429906"/>
              <a:ext cx="89413" cy="127733"/>
            </a:xfrm>
            <a:prstGeom prst="line">
              <a:avLst/>
            </a:prstGeom>
            <a:ln>
              <a:prstDash val="sysDot"/>
            </a:ln>
          </p:spPr>
          <p:style>
            <a:lnRef idx="2">
              <a:schemeClr val="accent1"/>
            </a:lnRef>
            <a:fillRef idx="0">
              <a:schemeClr val="accent1"/>
            </a:fillRef>
            <a:effectRef idx="1">
              <a:schemeClr val="accent1"/>
            </a:effectRef>
            <a:fontRef idx="minor">
              <a:schemeClr val="tx1"/>
            </a:fontRef>
          </p:style>
        </p:cxnSp>
      </p:grpSp>
      <p:grpSp>
        <p:nvGrpSpPr>
          <p:cNvPr id="1174" name="Groupe 1173"/>
          <p:cNvGrpSpPr/>
          <p:nvPr/>
        </p:nvGrpSpPr>
        <p:grpSpPr>
          <a:xfrm>
            <a:off x="1952408" y="2557639"/>
            <a:ext cx="4352658" cy="1261367"/>
            <a:chOff x="1952408" y="2557639"/>
            <a:chExt cx="4352658" cy="1261367"/>
          </a:xfrm>
        </p:grpSpPr>
        <p:sp>
          <p:nvSpPr>
            <p:cNvPr id="171" name="ZoneTexte 170"/>
            <p:cNvSpPr txBox="1"/>
            <p:nvPr/>
          </p:nvSpPr>
          <p:spPr>
            <a:xfrm>
              <a:off x="4977458" y="2749572"/>
              <a:ext cx="1327608" cy="400110"/>
            </a:xfrm>
            <a:prstGeom prst="rect">
              <a:avLst/>
            </a:prstGeom>
            <a:solidFill>
              <a:srgbClr val="CCEC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wrap="none" rtlCol="0">
              <a:spAutoFit/>
            </a:bodyPr>
            <a:lstStyle/>
            <a:p>
              <a:pPr marL="171450" indent="-171450" algn="ctr">
                <a:buFont typeface="Wingdings 2" pitchFamily="18" charset="2"/>
                <a:buChar char="p"/>
              </a:pPr>
              <a:r>
                <a:rPr lang="fr-FR" sz="1000" b="1" dirty="0" smtClean="0"/>
                <a:t>MANAGEMENT</a:t>
              </a:r>
            </a:p>
            <a:p>
              <a:pPr algn="ctr"/>
              <a:r>
                <a:rPr lang="fr-FR" sz="1000" b="1" dirty="0" smtClean="0">
                  <a:solidFill>
                    <a:srgbClr val="3333FF"/>
                  </a:solidFill>
                </a:rPr>
                <a:t>JERSEY</a:t>
              </a:r>
              <a:endParaRPr lang="fr-FR" sz="1000" b="1" dirty="0">
                <a:solidFill>
                  <a:srgbClr val="3333FF"/>
                </a:solidFill>
              </a:endParaRPr>
            </a:p>
          </p:txBody>
        </p:sp>
        <p:cxnSp>
          <p:nvCxnSpPr>
            <p:cNvPr id="185" name="Connecteur droit 184"/>
            <p:cNvCxnSpPr>
              <a:stCxn id="22" idx="2"/>
              <a:endCxn id="2130" idx="47"/>
            </p:cNvCxnSpPr>
            <p:nvPr/>
          </p:nvCxnSpPr>
          <p:spPr>
            <a:xfrm flipV="1">
              <a:off x="1952408" y="2557639"/>
              <a:ext cx="3515859" cy="1261367"/>
            </a:xfrm>
            <a:prstGeom prst="line">
              <a:avLst/>
            </a:prstGeom>
            <a:ln>
              <a:prstDash val="sysDot"/>
            </a:ln>
          </p:spPr>
          <p:style>
            <a:lnRef idx="2">
              <a:schemeClr val="accent1"/>
            </a:lnRef>
            <a:fillRef idx="0">
              <a:schemeClr val="accent1"/>
            </a:fillRef>
            <a:effectRef idx="1">
              <a:schemeClr val="accent1"/>
            </a:effectRef>
            <a:fontRef idx="minor">
              <a:schemeClr val="tx1"/>
            </a:fontRef>
          </p:style>
        </p:cxnSp>
      </p:grpSp>
      <p:sp>
        <p:nvSpPr>
          <p:cNvPr id="4" name="Espace réservé du numéro de diapositive 3"/>
          <p:cNvSpPr>
            <a:spLocks noGrp="1"/>
          </p:cNvSpPr>
          <p:nvPr>
            <p:ph type="sldNum" sz="quarter" idx="12"/>
          </p:nvPr>
        </p:nvSpPr>
        <p:spPr/>
        <p:txBody>
          <a:bodyPr/>
          <a:lstStyle/>
          <a:p>
            <a:fld id="{83CB1857-F0CA-0B4B-9C21-25631F5E29D9}" type="slidenum">
              <a:rPr lang="fr-FR" smtClean="0"/>
              <a:pPr/>
              <a:t>20</a:t>
            </a:fld>
            <a:endParaRPr lang="fr-FR" dirty="0"/>
          </a:p>
        </p:txBody>
      </p:sp>
    </p:spTree>
    <p:extLst>
      <p:ext uri="{BB962C8B-B14F-4D97-AF65-F5344CB8AC3E}">
        <p14:creationId xmlns:p14="http://schemas.microsoft.com/office/powerpoint/2010/main" xmlns="" val="891613662"/>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52"/>
                                        </p:tgtEl>
                                        <p:attrNameLst>
                                          <p:attrName>style.visibility</p:attrName>
                                        </p:attrNameLst>
                                      </p:cBhvr>
                                      <p:to>
                                        <p:strVal val="visible"/>
                                      </p:to>
                                    </p:set>
                                    <p:animEffect transition="in" filter="wipe(down)">
                                      <p:cBhvr>
                                        <p:cTn id="7" dur="500"/>
                                        <p:tgtEl>
                                          <p:spTgt spid="11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59"/>
                                        </p:tgtEl>
                                        <p:attrNameLst>
                                          <p:attrName>style.visibility</p:attrName>
                                        </p:attrNameLst>
                                      </p:cBhvr>
                                      <p:to>
                                        <p:strVal val="visible"/>
                                      </p:to>
                                    </p:set>
                                    <p:animEffect transition="in" filter="wipe(down)">
                                      <p:cBhvr>
                                        <p:cTn id="12" dur="500"/>
                                        <p:tgtEl>
                                          <p:spTgt spid="115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63"/>
                                        </p:tgtEl>
                                        <p:attrNameLst>
                                          <p:attrName>style.visibility</p:attrName>
                                        </p:attrNameLst>
                                      </p:cBhvr>
                                      <p:to>
                                        <p:strVal val="visible"/>
                                      </p:to>
                                    </p:set>
                                    <p:animEffect transition="in" filter="blinds(horizontal)">
                                      <p:cBhvr>
                                        <p:cTn id="17" dur="500"/>
                                        <p:tgtEl>
                                          <p:spTgt spid="116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66"/>
                                        </p:tgtEl>
                                        <p:attrNameLst>
                                          <p:attrName>style.visibility</p:attrName>
                                        </p:attrNameLst>
                                      </p:cBhvr>
                                      <p:to>
                                        <p:strVal val="visible"/>
                                      </p:to>
                                    </p:set>
                                    <p:animEffect transition="in" filter="wipe(down)">
                                      <p:cBhvr>
                                        <p:cTn id="22" dur="500"/>
                                        <p:tgtEl>
                                          <p:spTgt spid="116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69"/>
                                        </p:tgtEl>
                                        <p:attrNameLst>
                                          <p:attrName>style.visibility</p:attrName>
                                        </p:attrNameLst>
                                      </p:cBhvr>
                                      <p:to>
                                        <p:strVal val="visible"/>
                                      </p:to>
                                    </p:set>
                                    <p:animEffect transition="in" filter="wipe(down)">
                                      <p:cBhvr>
                                        <p:cTn id="27" dur="500"/>
                                        <p:tgtEl>
                                          <p:spTgt spid="116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71"/>
                                        </p:tgtEl>
                                        <p:attrNameLst>
                                          <p:attrName>style.visibility</p:attrName>
                                        </p:attrNameLst>
                                      </p:cBhvr>
                                      <p:to>
                                        <p:strVal val="visible"/>
                                      </p:to>
                                    </p:set>
                                    <p:animEffect transition="in" filter="blinds(horizontal)">
                                      <p:cBhvr>
                                        <p:cTn id="32" dur="500"/>
                                        <p:tgtEl>
                                          <p:spTgt spid="117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74"/>
                                        </p:tgtEl>
                                        <p:attrNameLst>
                                          <p:attrName>style.visibility</p:attrName>
                                        </p:attrNameLst>
                                      </p:cBhvr>
                                      <p:to>
                                        <p:strVal val="visible"/>
                                      </p:to>
                                    </p:set>
                                    <p:animEffect transition="in" filter="wipe(down)">
                                      <p:cBhvr>
                                        <p:cTn id="37" dur="500"/>
                                        <p:tgtEl>
                                          <p:spTgt spid="117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78"/>
                                        </p:tgtEl>
                                        <p:attrNameLst>
                                          <p:attrName>style.visibility</p:attrName>
                                        </p:attrNameLst>
                                      </p:cBhvr>
                                      <p:to>
                                        <p:strVal val="visible"/>
                                      </p:to>
                                    </p:set>
                                    <p:animEffect transition="in" filter="barn(inVertical)">
                                      <p:cBhvr>
                                        <p:cTn id="42" dur="500"/>
                                        <p:tgtEl>
                                          <p:spTgt spid="1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391364"/>
            <a:ext cx="8042276" cy="709788"/>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fr-FR" sz="3600" dirty="0" smtClean="0"/>
              <a:t>LES ACTEURS DE L’ÉVASION FISCALE</a:t>
            </a:r>
            <a:endParaRPr lang="fr-FR" sz="3600" dirty="0"/>
          </a:p>
        </p:txBody>
      </p:sp>
      <p:sp>
        <p:nvSpPr>
          <p:cNvPr id="3" name="Espace réservé du contenu 2"/>
          <p:cNvSpPr>
            <a:spLocks noGrp="1"/>
          </p:cNvSpPr>
          <p:nvPr>
            <p:ph idx="1"/>
          </p:nvPr>
        </p:nvSpPr>
        <p:spPr>
          <a:xfrm>
            <a:off x="782301" y="1101154"/>
            <a:ext cx="7528754" cy="3296676"/>
          </a:xfrm>
        </p:spPr>
        <p:txBody>
          <a:bodyPr>
            <a:noAutofit/>
          </a:bodyPr>
          <a:lstStyle/>
          <a:p>
            <a:pPr marL="174625" indent="-174625"/>
            <a:r>
              <a:rPr lang="fr-FR" dirty="0" smtClean="0"/>
              <a:t>Les hauts revenus, les gros patrimoines</a:t>
            </a:r>
          </a:p>
          <a:p>
            <a:pPr marL="534988" lvl="1" indent="-171450"/>
            <a:r>
              <a:rPr lang="fr-FR" sz="2000" dirty="0" smtClean="0"/>
              <a:t>En 2011, les revenus à partir de 100.000 € annuels par unité de consommation</a:t>
            </a:r>
          </a:p>
          <a:p>
            <a:pPr marL="174625" indent="-174625"/>
            <a:r>
              <a:rPr lang="fr-FR" dirty="0" smtClean="0"/>
              <a:t>Toutes les grandes banques sont présentes dans les paradis fiscaux</a:t>
            </a:r>
          </a:p>
          <a:p>
            <a:pPr marL="174625" indent="-174625"/>
            <a:r>
              <a:rPr lang="fr-FR" dirty="0"/>
              <a:t>Les grandes entreprises multinationales </a:t>
            </a:r>
          </a:p>
          <a:p>
            <a:pPr marL="174625" indent="-174625"/>
            <a:r>
              <a:rPr lang="fr-FR" dirty="0" smtClean="0"/>
              <a:t>Les avocats fiscalistes</a:t>
            </a:r>
          </a:p>
          <a:p>
            <a:pPr marL="449263" lvl="1" indent="-128588"/>
            <a:r>
              <a:rPr lang="fr-FR" sz="2000" dirty="0" smtClean="0"/>
              <a:t>The «big four» : cabinets d’audit et de conseil </a:t>
            </a:r>
          </a:p>
        </p:txBody>
      </p:sp>
      <p:sp>
        <p:nvSpPr>
          <p:cNvPr id="4" name="Espace réservé du numéro de diapositive 3"/>
          <p:cNvSpPr>
            <a:spLocks noGrp="1"/>
          </p:cNvSpPr>
          <p:nvPr>
            <p:ph type="sldNum" sz="quarter" idx="12"/>
          </p:nvPr>
        </p:nvSpPr>
        <p:spPr/>
        <p:txBody>
          <a:bodyPr/>
          <a:lstStyle/>
          <a:p>
            <a:fld id="{83CB1857-F0CA-0B4B-9C21-25631F5E29D9}" type="slidenum">
              <a:rPr lang="fr-FR" smtClean="0"/>
              <a:pPr/>
              <a:t>21</a:t>
            </a:fld>
            <a:endParaRPr lang="fr-FR" dirty="0"/>
          </a:p>
        </p:txBody>
      </p:sp>
      <p:pic>
        <p:nvPicPr>
          <p:cNvPr id="6" name="Image 5"/>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6330263" y="4470400"/>
            <a:ext cx="1289737" cy="128973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Image 6"/>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782301" y="4470401"/>
            <a:ext cx="1349552" cy="128973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Image 7"/>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3923780" y="4470400"/>
            <a:ext cx="2207508" cy="128973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Image 8"/>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2336898" y="4470401"/>
            <a:ext cx="1326056" cy="1289738"/>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xmlns="" val="33686557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421644"/>
            <a:ext cx="8042276" cy="68463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algn="ctr"/>
            <a:r>
              <a:rPr lang="fr-FR" sz="4000" dirty="0" smtClean="0"/>
              <a:t>MÉTHODES ET MOYENS</a:t>
            </a:r>
            <a:endParaRPr lang="fr-FR" sz="4000" dirty="0"/>
          </a:p>
        </p:txBody>
      </p:sp>
      <p:sp>
        <p:nvSpPr>
          <p:cNvPr id="3" name="Espace réservé du contenu 2"/>
          <p:cNvSpPr>
            <a:spLocks noGrp="1"/>
          </p:cNvSpPr>
          <p:nvPr>
            <p:ph idx="1"/>
          </p:nvPr>
        </p:nvSpPr>
        <p:spPr>
          <a:xfrm>
            <a:off x="819807" y="1404484"/>
            <a:ext cx="7436068" cy="4799291"/>
          </a:xfrm>
        </p:spPr>
        <p:txBody>
          <a:bodyPr>
            <a:noAutofit/>
          </a:bodyPr>
          <a:lstStyle/>
          <a:p>
            <a:pPr marL="174625" indent="-174625"/>
            <a:r>
              <a:rPr lang="fr-FR" b="1" dirty="0" smtClean="0"/>
              <a:t>Comment ne plus payer d’impôts ?</a:t>
            </a:r>
          </a:p>
          <a:p>
            <a:pPr marL="534988" lvl="1" indent="-171450"/>
            <a:r>
              <a:rPr lang="fr-FR" sz="2400" dirty="0" smtClean="0"/>
              <a:t>Différer le paiement de l’impôt</a:t>
            </a:r>
          </a:p>
          <a:p>
            <a:pPr marL="534988" lvl="1" indent="-171450"/>
            <a:r>
              <a:rPr lang="fr-FR" sz="2400" dirty="0" smtClean="0"/>
              <a:t>Déduire les intérêts des emprunts</a:t>
            </a:r>
          </a:p>
          <a:p>
            <a:pPr marL="534988" lvl="1" indent="-171450"/>
            <a:r>
              <a:rPr lang="fr-FR" sz="2400" dirty="0" smtClean="0"/>
              <a:t>Loger la propriété intellectuelle (brevets, marques…) dans un paradis fiscal (Google en Irlande)</a:t>
            </a:r>
          </a:p>
          <a:p>
            <a:pPr marL="534988" lvl="1" indent="-171450"/>
            <a:r>
              <a:rPr lang="fr-FR" sz="2400" dirty="0" smtClean="0"/>
              <a:t>Manipuler </a:t>
            </a:r>
            <a:r>
              <a:rPr lang="fr-FR" sz="2400" dirty="0"/>
              <a:t>l</a:t>
            </a:r>
            <a:r>
              <a:rPr lang="fr-FR" sz="2400" dirty="0" smtClean="0"/>
              <a:t>es prix de transfert (60% du commerce mondial est du commerce intra-groupe)</a:t>
            </a:r>
          </a:p>
          <a:p>
            <a:pPr marL="534988" lvl="1" indent="-171450"/>
            <a:r>
              <a:rPr lang="fr-FR" sz="2400" dirty="0" smtClean="0"/>
              <a:t>Acquérir des œuvres d’art (placées dans les trusts à Jersey)</a:t>
            </a:r>
          </a:p>
          <a:p>
            <a:pPr marL="534988" lvl="1" indent="-171450"/>
            <a:r>
              <a:rPr lang="fr-FR" sz="2400" dirty="0" smtClean="0"/>
              <a:t>Délocaliser les sièges sociaux dans les paradis fiscaux </a:t>
            </a:r>
          </a:p>
          <a:p>
            <a:pPr lvl="1"/>
            <a:endParaRPr lang="fr-FR" dirty="0"/>
          </a:p>
        </p:txBody>
      </p:sp>
      <p:sp>
        <p:nvSpPr>
          <p:cNvPr id="4" name="Espace réservé du numéro de diapositive 3"/>
          <p:cNvSpPr>
            <a:spLocks noGrp="1"/>
          </p:cNvSpPr>
          <p:nvPr>
            <p:ph type="sldNum" sz="quarter" idx="12"/>
          </p:nvPr>
        </p:nvSpPr>
        <p:spPr/>
        <p:txBody>
          <a:bodyPr/>
          <a:lstStyle/>
          <a:p>
            <a:fld id="{83CB1857-F0CA-0B4B-9C21-25631F5E29D9}" type="slidenum">
              <a:rPr lang="fr-FR" smtClean="0"/>
              <a:pPr/>
              <a:t>22</a:t>
            </a:fld>
            <a:endParaRPr lang="fr-FR" dirty="0"/>
          </a:p>
        </p:txBody>
      </p:sp>
    </p:spTree>
    <p:extLst>
      <p:ext uri="{BB962C8B-B14F-4D97-AF65-F5344CB8AC3E}">
        <p14:creationId xmlns:p14="http://schemas.microsoft.com/office/powerpoint/2010/main" xmlns="" val="8771796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3CB1857-F0CA-0B4B-9C21-25631F5E29D9}" type="slidenum">
              <a:rPr lang="fr-FR" smtClean="0"/>
              <a:pPr/>
              <a:t>23</a:t>
            </a:fld>
            <a:endParaRPr lang="fr-FR" dirty="0"/>
          </a:p>
        </p:txBody>
      </p:sp>
      <p:pic>
        <p:nvPicPr>
          <p:cNvPr id="5" name="Picture 2" descr="C:\Users\jeanjean\Desktop\evasion fiscale\bande-fraude-fiscale.gif"/>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782301" y="-1894"/>
            <a:ext cx="7544576" cy="389481"/>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894"/>
            <a:ext cx="9144000" cy="685989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1498574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3CB1857-F0CA-0B4B-9C21-25631F5E29D9}" type="slidenum">
              <a:rPr lang="fr-FR" smtClean="0">
                <a:solidFill>
                  <a:prstClr val="black">
                    <a:lumMod val="85000"/>
                    <a:lumOff val="15000"/>
                  </a:prstClr>
                </a:solidFill>
              </a:rPr>
              <a:pPr/>
              <a:t>24</a:t>
            </a:fld>
            <a:endParaRPr lang="fr-FR" dirty="0">
              <a:solidFill>
                <a:prstClr val="black">
                  <a:lumMod val="85000"/>
                  <a:lumOff val="15000"/>
                </a:prstClr>
              </a:solidFill>
            </a:endParaRPr>
          </a:p>
        </p:txBody>
      </p:sp>
      <p:pic>
        <p:nvPicPr>
          <p:cNvPr id="4" name="Creation Societe Offshore - SFM cree votre societe offshore.wmv">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2232" y="520482"/>
            <a:ext cx="9141768" cy="5167086"/>
          </a:xfrm>
          <a:prstGeom prst="rect">
            <a:avLst/>
          </a:prstGeom>
        </p:spPr>
      </p:pic>
    </p:spTree>
    <p:extLst>
      <p:ext uri="{BB962C8B-B14F-4D97-AF65-F5344CB8AC3E}">
        <p14:creationId xmlns:p14="http://schemas.microsoft.com/office/powerpoint/2010/main" xmlns="" val="24825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screen">
            <a:extLst>
              <a:ext uri="{28A0092B-C50C-407E-A947-70E740481C1C}">
                <a14:useLocalDpi xmlns:a14="http://schemas.microsoft.com/office/drawing/2010/main" xmlns=""/>
              </a:ext>
            </a:extLst>
          </a:blip>
          <a:stretch>
            <a:fillRect/>
          </a:stretch>
        </p:blipFill>
        <p:spPr bwMode="auto">
          <a:xfrm>
            <a:off x="1835386" y="725714"/>
            <a:ext cx="5435217" cy="512354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Espace réservé du numéro de diapositive 2"/>
          <p:cNvSpPr>
            <a:spLocks noGrp="1"/>
          </p:cNvSpPr>
          <p:nvPr>
            <p:ph type="sldNum" sz="quarter" idx="12"/>
          </p:nvPr>
        </p:nvSpPr>
        <p:spPr/>
        <p:txBody>
          <a:bodyPr/>
          <a:lstStyle/>
          <a:p>
            <a:fld id="{83CB1857-F0CA-0B4B-9C21-25631F5E29D9}" type="slidenum">
              <a:rPr lang="fr-FR" smtClean="0"/>
              <a:pPr/>
              <a:t>25</a:t>
            </a:fld>
            <a:endParaRPr lang="fr-FR" dirty="0"/>
          </a:p>
        </p:txBody>
      </p:sp>
    </p:spTree>
    <p:extLst>
      <p:ext uri="{BB962C8B-B14F-4D97-AF65-F5344CB8AC3E}">
        <p14:creationId xmlns:p14="http://schemas.microsoft.com/office/powerpoint/2010/main" xmlns="" val="8882032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375598"/>
            <a:ext cx="8042276" cy="709788"/>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fr-FR" sz="3600" dirty="0" smtClean="0"/>
              <a:t>LES CHIFFRES DE L’ÉVASION FISCALE</a:t>
            </a:r>
            <a:endParaRPr lang="fr-FR" sz="3600" dirty="0"/>
          </a:p>
        </p:txBody>
      </p:sp>
      <p:sp>
        <p:nvSpPr>
          <p:cNvPr id="3" name="Espace réservé du contenu 2"/>
          <p:cNvSpPr>
            <a:spLocks noGrp="1"/>
          </p:cNvSpPr>
          <p:nvPr>
            <p:ph idx="1"/>
          </p:nvPr>
        </p:nvSpPr>
        <p:spPr>
          <a:xfrm>
            <a:off x="809863" y="1233715"/>
            <a:ext cx="7572137" cy="4093028"/>
          </a:xfrm>
        </p:spPr>
        <p:txBody>
          <a:bodyPr>
            <a:noAutofit/>
          </a:bodyPr>
          <a:lstStyle/>
          <a:p>
            <a:pPr marL="174625" indent="-174625"/>
            <a:r>
              <a:rPr lang="fr-FR" dirty="0" smtClean="0"/>
              <a:t>Pour </a:t>
            </a:r>
            <a:r>
              <a:rPr lang="fr-FR" b="1" dirty="0" smtClean="0"/>
              <a:t>l’Union Européenne</a:t>
            </a:r>
            <a:r>
              <a:rPr lang="fr-FR" dirty="0" smtClean="0"/>
              <a:t>, l’ONG </a:t>
            </a:r>
            <a:r>
              <a:rPr lang="fr-FR" i="1" dirty="0" smtClean="0"/>
              <a:t>Tax Research </a:t>
            </a:r>
            <a:r>
              <a:rPr lang="fr-FR" dirty="0" smtClean="0"/>
              <a:t>estime à </a:t>
            </a:r>
            <a:r>
              <a:rPr lang="fr-FR" b="1" dirty="0"/>
              <a:t>1.000 </a:t>
            </a:r>
            <a:r>
              <a:rPr lang="fr-FR" dirty="0"/>
              <a:t>m</a:t>
            </a:r>
            <a:r>
              <a:rPr lang="fr-FR" dirty="0" smtClean="0"/>
              <a:t>illiards d’euros l’évasion fiscale pour les 27 pays de l’union</a:t>
            </a:r>
          </a:p>
          <a:p>
            <a:endParaRPr lang="fr-FR" dirty="0"/>
          </a:p>
          <a:p>
            <a:pPr marL="0" indent="0">
              <a:buNone/>
            </a:pPr>
            <a:endParaRPr lang="fr-FR" dirty="0" smtClean="0"/>
          </a:p>
          <a:p>
            <a:pPr marL="0" indent="0">
              <a:buNone/>
            </a:pPr>
            <a:endParaRPr lang="fr-FR" dirty="0" smtClean="0"/>
          </a:p>
          <a:p>
            <a:pPr marL="0" indent="0">
              <a:buNone/>
            </a:pPr>
            <a:endParaRPr lang="fr-FR" dirty="0"/>
          </a:p>
          <a:p>
            <a:pPr marL="174625" indent="-174625"/>
            <a:r>
              <a:rPr lang="fr-FR" dirty="0"/>
              <a:t>P</a:t>
            </a:r>
            <a:r>
              <a:rPr lang="fr-FR" dirty="0" smtClean="0"/>
              <a:t>our la </a:t>
            </a:r>
            <a:r>
              <a:rPr lang="fr-FR" b="1" dirty="0" smtClean="0"/>
              <a:t>France</a:t>
            </a:r>
            <a:r>
              <a:rPr lang="fr-FR" dirty="0" smtClean="0"/>
              <a:t>, l’estimation se situe dans une fourchette de </a:t>
            </a:r>
            <a:r>
              <a:rPr lang="fr-FR" b="1" dirty="0" smtClean="0"/>
              <a:t>40 à 50 </a:t>
            </a:r>
            <a:r>
              <a:rPr lang="fr-FR" dirty="0"/>
              <a:t>m</a:t>
            </a:r>
            <a:r>
              <a:rPr lang="fr-FR" dirty="0" smtClean="0"/>
              <a:t>illiards d’euros / an</a:t>
            </a:r>
          </a:p>
        </p:txBody>
      </p:sp>
      <p:sp>
        <p:nvSpPr>
          <p:cNvPr id="4" name="Espace réservé du numéro de diapositive 3"/>
          <p:cNvSpPr>
            <a:spLocks noGrp="1"/>
          </p:cNvSpPr>
          <p:nvPr>
            <p:ph type="sldNum" sz="quarter" idx="12"/>
          </p:nvPr>
        </p:nvSpPr>
        <p:spPr/>
        <p:txBody>
          <a:bodyPr/>
          <a:lstStyle/>
          <a:p>
            <a:fld id="{83CB1857-F0CA-0B4B-9C21-25631F5E29D9}" type="slidenum">
              <a:rPr lang="fr-FR" smtClean="0"/>
              <a:pPr/>
              <a:t>26</a:t>
            </a:fld>
            <a:endParaRPr lang="fr-FR" dirty="0"/>
          </a:p>
        </p:txBody>
      </p:sp>
      <p:pic>
        <p:nvPicPr>
          <p:cNvPr id="6146" name="Picture 2" descr="C:\Users\jeanjean\Desktop\evasion fiscale\Sans-titre-2.gif"/>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3265487" y="2609261"/>
            <a:ext cx="2961141" cy="1448616"/>
          </a:xfrm>
          <a:prstGeom prst="rect">
            <a:avLst/>
          </a:prstGeom>
          <a:noFill/>
          <a:effectLst>
            <a:outerShdw blurRad="50800" dist="1739900" dir="7200000" sx="96000" sy="96000" algn="ctr" rotWithShape="0">
              <a:srgbClr val="000000">
                <a:alpha val="12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192900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375598"/>
            <a:ext cx="8042276" cy="709788"/>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fr-FR" sz="3600" dirty="0" smtClean="0"/>
              <a:t>LES CHIFFRES DE L’ÉVASION FISCALE</a:t>
            </a:r>
            <a:endParaRPr lang="fr-FR" sz="3600" dirty="0"/>
          </a:p>
        </p:txBody>
      </p:sp>
      <p:sp>
        <p:nvSpPr>
          <p:cNvPr id="3" name="Espace réservé du contenu 2"/>
          <p:cNvSpPr>
            <a:spLocks noGrp="1"/>
          </p:cNvSpPr>
          <p:nvPr>
            <p:ph idx="1"/>
          </p:nvPr>
        </p:nvSpPr>
        <p:spPr>
          <a:xfrm>
            <a:off x="811323" y="1141698"/>
            <a:ext cx="7599699" cy="4534263"/>
          </a:xfrm>
        </p:spPr>
        <p:txBody>
          <a:bodyPr>
            <a:noAutofit/>
          </a:bodyPr>
          <a:lstStyle/>
          <a:p>
            <a:pPr marL="174625" indent="-174625" algn="just"/>
            <a:r>
              <a:rPr lang="fr-FR" dirty="0" smtClean="0"/>
              <a:t>Selon </a:t>
            </a:r>
            <a:r>
              <a:rPr lang="fr-FR" i="1" dirty="0" smtClean="0"/>
              <a:t>Boston Consulting Group</a:t>
            </a:r>
            <a:r>
              <a:rPr lang="fr-FR" dirty="0" smtClean="0"/>
              <a:t>, le volume mondial de la gestion privée se monte à 7.800 milliards de dollars fin 2010</a:t>
            </a:r>
          </a:p>
          <a:p>
            <a:pPr marL="536575" lvl="1" indent="-173038"/>
            <a:r>
              <a:rPr lang="fr-FR" sz="2400" dirty="0" smtClean="0"/>
              <a:t>Dont 2.100 milliards en Suisse</a:t>
            </a:r>
            <a:r>
              <a:rPr lang="fr-FR" sz="2400" dirty="0"/>
              <a:t> </a:t>
            </a:r>
            <a:r>
              <a:rPr lang="fr-FR" sz="2400" dirty="0" smtClean="0"/>
              <a:t>(28% du total)</a:t>
            </a:r>
          </a:p>
          <a:p>
            <a:pPr marL="320040" lvl="1" indent="0">
              <a:buNone/>
            </a:pPr>
            <a:endParaRPr lang="fr-FR" dirty="0" smtClean="0"/>
          </a:p>
          <a:p>
            <a:pPr marL="174625" indent="-174625"/>
            <a:r>
              <a:rPr lang="fr-FR" dirty="0" smtClean="0"/>
              <a:t>En 2006, la perte des pays en développement est estimée entre 850 et 1.000 </a:t>
            </a:r>
            <a:r>
              <a:rPr lang="fr-FR" dirty="0"/>
              <a:t>m</a:t>
            </a:r>
            <a:r>
              <a:rPr lang="fr-FR" dirty="0" smtClean="0"/>
              <a:t>illiards de $</a:t>
            </a:r>
          </a:p>
          <a:p>
            <a:pPr marL="534988" lvl="1" indent="-171450"/>
            <a:r>
              <a:rPr lang="fr-FR" sz="2400" dirty="0" smtClean="0"/>
              <a:t>Soit 10 fois le montant de l’aide publique au développement octroyée par les pays du nord aux pays du sud</a:t>
            </a:r>
            <a:endParaRPr lang="fr-FR" sz="2400" dirty="0"/>
          </a:p>
        </p:txBody>
      </p:sp>
      <p:sp>
        <p:nvSpPr>
          <p:cNvPr id="4" name="Espace réservé du numéro de diapositive 3"/>
          <p:cNvSpPr>
            <a:spLocks noGrp="1"/>
          </p:cNvSpPr>
          <p:nvPr>
            <p:ph type="sldNum" sz="quarter" idx="12"/>
          </p:nvPr>
        </p:nvSpPr>
        <p:spPr/>
        <p:txBody>
          <a:bodyPr/>
          <a:lstStyle/>
          <a:p>
            <a:fld id="{83CB1857-F0CA-0B4B-9C21-25631F5E29D9}" type="slidenum">
              <a:rPr lang="fr-FR" smtClean="0"/>
              <a:pPr/>
              <a:t>27</a:t>
            </a:fld>
            <a:endParaRPr lang="fr-FR" dirty="0"/>
          </a:p>
        </p:txBody>
      </p:sp>
    </p:spTree>
    <p:extLst>
      <p:ext uri="{BB962C8B-B14F-4D97-AF65-F5344CB8AC3E}">
        <p14:creationId xmlns:p14="http://schemas.microsoft.com/office/powerpoint/2010/main" xmlns="" val="42777779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391364"/>
            <a:ext cx="8042276" cy="68463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algn="ctr"/>
            <a:r>
              <a:rPr lang="fr-FR" sz="4000" dirty="0" smtClean="0"/>
              <a:t>TROIS PARADIS FISCAUX</a:t>
            </a:r>
            <a:endParaRPr lang="fr-FR" sz="4000" dirty="0"/>
          </a:p>
        </p:txBody>
      </p:sp>
      <p:sp>
        <p:nvSpPr>
          <p:cNvPr id="3" name="Espace réservé du contenu 2"/>
          <p:cNvSpPr>
            <a:spLocks noGrp="1"/>
          </p:cNvSpPr>
          <p:nvPr>
            <p:ph idx="1"/>
          </p:nvPr>
        </p:nvSpPr>
        <p:spPr>
          <a:xfrm>
            <a:off x="782301" y="1242470"/>
            <a:ext cx="7599699" cy="4185873"/>
          </a:xfrm>
          <a:noFill/>
          <a:ln>
            <a:noFill/>
          </a:ln>
          <a:effectLst/>
        </p:spPr>
        <p:txBody>
          <a:bodyPr>
            <a:noAutofit/>
          </a:bodyPr>
          <a:lstStyle/>
          <a:p>
            <a:pPr marL="174625" indent="-174625"/>
            <a:r>
              <a:rPr lang="fr-FR" sz="2800" b="1" dirty="0" smtClean="0"/>
              <a:t>Jersey</a:t>
            </a:r>
          </a:p>
          <a:p>
            <a:pPr marL="536575" lvl="1" indent="-173038"/>
            <a:r>
              <a:rPr lang="fr-FR" sz="2400" dirty="0"/>
              <a:t>9</a:t>
            </a:r>
            <a:r>
              <a:rPr lang="fr-FR" sz="2400" dirty="0" smtClean="0"/>
              <a:t>0.000 habitants </a:t>
            </a:r>
          </a:p>
          <a:p>
            <a:pPr marL="536575" lvl="1" indent="-173038"/>
            <a:r>
              <a:rPr lang="fr-FR" sz="2400" dirty="0" smtClean="0"/>
              <a:t>50.000 salariés </a:t>
            </a:r>
          </a:p>
          <a:p>
            <a:pPr marL="536575" lvl="1" indent="-173038"/>
            <a:r>
              <a:rPr lang="fr-FR" sz="2400" dirty="0" smtClean="0"/>
              <a:t>25% dans l’industrie financière = 60% du PIB de l’île</a:t>
            </a:r>
          </a:p>
          <a:p>
            <a:pPr marL="536575" lvl="1" indent="-173038"/>
            <a:r>
              <a:rPr lang="fr-FR" sz="2400" dirty="0" smtClean="0"/>
              <a:t>Dépendance de la Couronne </a:t>
            </a:r>
            <a:r>
              <a:rPr lang="fr-FR" sz="2400" dirty="0"/>
              <a:t>B</a:t>
            </a:r>
            <a:r>
              <a:rPr lang="fr-FR" sz="2400" dirty="0" smtClean="0"/>
              <a:t>ritannique</a:t>
            </a:r>
          </a:p>
          <a:p>
            <a:pPr marL="536575" lvl="1" indent="-173038"/>
            <a:r>
              <a:rPr lang="fr-FR" sz="2400" dirty="0" smtClean="0"/>
              <a:t>Spécialiste des trusts</a:t>
            </a:r>
          </a:p>
          <a:p>
            <a:pPr marL="900113" lvl="2" indent="-188913"/>
            <a:r>
              <a:rPr lang="fr-FR" sz="2400" dirty="0" smtClean="0"/>
              <a:t>Fin 2008, 206 milliards de livres sous gestion</a:t>
            </a:r>
          </a:p>
          <a:p>
            <a:pPr marL="900113" lvl="2" indent="-188913"/>
            <a:r>
              <a:rPr lang="fr-FR" sz="2400" dirty="0" smtClean="0"/>
              <a:t>200 sociétés de gestion de trusts</a:t>
            </a:r>
          </a:p>
          <a:p>
            <a:pPr marL="900113" lvl="2" indent="-188913"/>
            <a:r>
              <a:rPr lang="fr-FR" sz="2400" dirty="0" smtClean="0"/>
              <a:t>Aucun registre des trusts</a:t>
            </a:r>
            <a:endParaRPr lang="fr-FR" dirty="0"/>
          </a:p>
        </p:txBody>
      </p:sp>
      <p:sp>
        <p:nvSpPr>
          <p:cNvPr id="4" name="Espace réservé du numéro de diapositive 3"/>
          <p:cNvSpPr>
            <a:spLocks noGrp="1"/>
          </p:cNvSpPr>
          <p:nvPr>
            <p:ph type="sldNum" sz="quarter" idx="12"/>
          </p:nvPr>
        </p:nvSpPr>
        <p:spPr/>
        <p:txBody>
          <a:bodyPr/>
          <a:lstStyle/>
          <a:p>
            <a:fld id="{83CB1857-F0CA-0B4B-9C21-25631F5E29D9}" type="slidenum">
              <a:rPr lang="fr-FR" smtClean="0"/>
              <a:pPr/>
              <a:t>28</a:t>
            </a:fld>
            <a:endParaRPr lang="fr-FR" dirty="0"/>
          </a:p>
        </p:txBody>
      </p:sp>
      <p:pic>
        <p:nvPicPr>
          <p:cNvPr id="6" name="Image 5"/>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rot="540000">
            <a:off x="4230116" y="1449083"/>
            <a:ext cx="1497013" cy="90517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xmlns="" val="31244008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782929" y="520821"/>
            <a:ext cx="5706999" cy="265774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2013386" y="2871343"/>
            <a:ext cx="6305550" cy="31813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 name="Image 1"/>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rot="1898123">
            <a:off x="3403742" y="1260371"/>
            <a:ext cx="2828415" cy="3836391"/>
          </a:xfrm>
          <a:prstGeom prst="rect">
            <a:avLst/>
          </a:prstGeom>
        </p:spPr>
      </p:pic>
      <p:sp>
        <p:nvSpPr>
          <p:cNvPr id="3" name="Espace réservé du numéro de diapositive 2"/>
          <p:cNvSpPr>
            <a:spLocks noGrp="1"/>
          </p:cNvSpPr>
          <p:nvPr>
            <p:ph type="sldNum" sz="quarter" idx="12"/>
          </p:nvPr>
        </p:nvSpPr>
        <p:spPr/>
        <p:txBody>
          <a:bodyPr/>
          <a:lstStyle/>
          <a:p>
            <a:fld id="{83CB1857-F0CA-0B4B-9C21-25631F5E29D9}" type="slidenum">
              <a:rPr lang="fr-FR" smtClean="0"/>
              <a:pPr/>
              <a:t>29</a:t>
            </a:fld>
            <a:endParaRPr lang="fr-FR" dirty="0"/>
          </a:p>
        </p:txBody>
      </p:sp>
    </p:spTree>
    <p:extLst>
      <p:ext uri="{BB962C8B-B14F-4D97-AF65-F5344CB8AC3E}">
        <p14:creationId xmlns:p14="http://schemas.microsoft.com/office/powerpoint/2010/main" xmlns="" val="188675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337153"/>
            <a:ext cx="8042276" cy="800096"/>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r>
              <a:rPr lang="fr-FR" sz="3600" dirty="0" smtClean="0"/>
              <a:t>UNE FINANCE MONDIALISÉE ET DÉRÉGULÉE</a:t>
            </a:r>
            <a:endParaRPr lang="fr-FR" sz="3600" dirty="0"/>
          </a:p>
        </p:txBody>
      </p:sp>
      <p:sp>
        <p:nvSpPr>
          <p:cNvPr id="3" name="Espace réservé du contenu 2"/>
          <p:cNvSpPr>
            <a:spLocks noGrp="1"/>
          </p:cNvSpPr>
          <p:nvPr>
            <p:ph idx="1"/>
          </p:nvPr>
        </p:nvSpPr>
        <p:spPr>
          <a:xfrm>
            <a:off x="782301" y="1308540"/>
            <a:ext cx="7599699" cy="4063718"/>
          </a:xfrm>
        </p:spPr>
        <p:txBody>
          <a:bodyPr>
            <a:normAutofit/>
          </a:bodyPr>
          <a:lstStyle/>
          <a:p>
            <a:pPr marL="0" lvl="1" indent="0">
              <a:buNone/>
            </a:pPr>
            <a:r>
              <a:rPr lang="fr-FR" sz="2400" b="1" dirty="0" smtClean="0"/>
              <a:t>Des chiffres astronomiques</a:t>
            </a:r>
          </a:p>
          <a:p>
            <a:pPr marL="174625" lvl="1" indent="-174625"/>
            <a:r>
              <a:rPr lang="fr-FR" sz="2400" dirty="0" smtClean="0"/>
              <a:t>Seuls </a:t>
            </a:r>
            <a:r>
              <a:rPr lang="fr-FR" sz="2400" b="1" dirty="0" smtClean="0"/>
              <a:t>1,6 %</a:t>
            </a:r>
            <a:r>
              <a:rPr lang="fr-FR" sz="2400" dirty="0" smtClean="0"/>
              <a:t> des flux financiers mondiaux ont un lien avec l’économie réelle</a:t>
            </a:r>
          </a:p>
          <a:p>
            <a:pPr lvl="1"/>
            <a:endParaRPr lang="fr-FR" sz="2400" dirty="0" smtClean="0"/>
          </a:p>
          <a:p>
            <a:pPr marL="174625" lvl="1" indent="-174625"/>
            <a:r>
              <a:rPr lang="fr-FR" sz="2400" dirty="0" smtClean="0"/>
              <a:t>Gabriel ZUCMAN : </a:t>
            </a:r>
          </a:p>
          <a:p>
            <a:pPr marL="533400" lvl="3" indent="-169863"/>
            <a:r>
              <a:rPr lang="fr-FR" sz="2400" dirty="0" smtClean="0"/>
              <a:t>73.625 milliards $</a:t>
            </a:r>
          </a:p>
          <a:p>
            <a:pPr marL="533400" lvl="3" indent="-169863"/>
            <a:r>
              <a:rPr lang="fr-FR" sz="2400" dirty="0" smtClean="0"/>
              <a:t>31.873 milliards $ (42,5%) détenus par </a:t>
            </a:r>
            <a:r>
              <a:rPr lang="fr-FR" sz="2400" b="1" dirty="0" smtClean="0"/>
              <a:t>0,1 %</a:t>
            </a:r>
            <a:r>
              <a:rPr lang="fr-FR" sz="2400" dirty="0" smtClean="0"/>
              <a:t> de la population</a:t>
            </a:r>
          </a:p>
          <a:p>
            <a:pPr marL="533400" lvl="3" indent="-169863"/>
            <a:r>
              <a:rPr lang="fr-FR" sz="2400" dirty="0" smtClean="0"/>
              <a:t>Dont 5.879 milliards $ gérés OFFSHORE</a:t>
            </a:r>
          </a:p>
        </p:txBody>
      </p:sp>
      <p:sp>
        <p:nvSpPr>
          <p:cNvPr id="4" name="Espace réservé du numéro de diapositive 3"/>
          <p:cNvSpPr>
            <a:spLocks noGrp="1"/>
          </p:cNvSpPr>
          <p:nvPr>
            <p:ph type="sldNum" sz="quarter" idx="12"/>
          </p:nvPr>
        </p:nvSpPr>
        <p:spPr/>
        <p:txBody>
          <a:bodyPr/>
          <a:lstStyle/>
          <a:p>
            <a:fld id="{83CB1857-F0CA-0B4B-9C21-25631F5E29D9}" type="slidenum">
              <a:rPr lang="fr-FR" smtClean="0"/>
              <a:pPr/>
              <a:t>3</a:t>
            </a:fld>
            <a:endParaRPr lang="fr-FR" dirty="0"/>
          </a:p>
        </p:txBody>
      </p:sp>
    </p:spTree>
    <p:extLst>
      <p:ext uri="{BB962C8B-B14F-4D97-AF65-F5344CB8AC3E}">
        <p14:creationId xmlns:p14="http://schemas.microsoft.com/office/powerpoint/2010/main" xmlns="" val="24015715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02743" y="387588"/>
            <a:ext cx="1611086" cy="70099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fr-FR" sz="3600" dirty="0" smtClean="0"/>
              <a:t>JERSEY</a:t>
            </a:r>
            <a:endParaRPr lang="fr-FR" sz="3600" dirty="0"/>
          </a:p>
        </p:txBody>
      </p:sp>
      <p:sp>
        <p:nvSpPr>
          <p:cNvPr id="3" name="Espace réservé du contenu 2"/>
          <p:cNvSpPr>
            <a:spLocks noGrp="1"/>
          </p:cNvSpPr>
          <p:nvPr>
            <p:ph idx="1"/>
          </p:nvPr>
        </p:nvSpPr>
        <p:spPr>
          <a:xfrm>
            <a:off x="762000" y="1175662"/>
            <a:ext cx="7543800" cy="4363759"/>
          </a:xfrm>
        </p:spPr>
        <p:txBody>
          <a:bodyPr>
            <a:noAutofit/>
          </a:bodyPr>
          <a:lstStyle/>
          <a:p>
            <a:pPr marL="174625" indent="-174625"/>
            <a:r>
              <a:rPr lang="fr-FR" dirty="0" smtClean="0"/>
              <a:t>Place financière OFFSHORE internationale</a:t>
            </a:r>
          </a:p>
          <a:p>
            <a:pPr marL="174625" indent="-174625"/>
            <a:r>
              <a:rPr lang="fr-FR" dirty="0" smtClean="0"/>
              <a:t>3ème rang mondial pour le PIB par habitant</a:t>
            </a:r>
          </a:p>
          <a:p>
            <a:pPr marL="174625" indent="-174625"/>
            <a:r>
              <a:rPr lang="fr-FR" dirty="0" smtClean="0"/>
              <a:t>47 banques (1 pour 2000 habitants)</a:t>
            </a:r>
          </a:p>
          <a:p>
            <a:pPr marL="174625" indent="-174625"/>
            <a:r>
              <a:rPr lang="fr-FR" dirty="0" smtClean="0"/>
              <a:t>3100 fonds d’investissement</a:t>
            </a:r>
          </a:p>
          <a:p>
            <a:pPr marL="174625" indent="-174625"/>
            <a:r>
              <a:rPr lang="fr-FR" dirty="0" smtClean="0"/>
              <a:t>Garantie de stabilité politique </a:t>
            </a:r>
          </a:p>
          <a:p>
            <a:pPr marL="536575" lvl="1" indent="-173038"/>
            <a:r>
              <a:rPr lang="fr-FR" sz="2400" dirty="0" smtClean="0"/>
              <a:t>Pas de parti politique</a:t>
            </a:r>
          </a:p>
          <a:p>
            <a:pPr marL="536575" lvl="1" indent="-173038"/>
            <a:r>
              <a:rPr lang="fr-FR" sz="2400" dirty="0" smtClean="0"/>
              <a:t>Les élus sont des personnalités issues de la finance</a:t>
            </a:r>
          </a:p>
          <a:p>
            <a:pPr marL="536575" lvl="1" indent="-173038"/>
            <a:r>
              <a:rPr lang="fr-FR" sz="2400" dirty="0" smtClean="0"/>
              <a:t>Jamais d’élections générales</a:t>
            </a:r>
          </a:p>
          <a:p>
            <a:pPr marL="536575" lvl="1" indent="-173038"/>
            <a:r>
              <a:rPr lang="fr-FR" sz="2400" dirty="0" smtClean="0"/>
              <a:t>Forte abstention aux élections (33% de participation en novembre 2005)</a:t>
            </a:r>
            <a:endParaRPr lang="fr-FR" sz="2400" dirty="0"/>
          </a:p>
        </p:txBody>
      </p:sp>
      <p:sp>
        <p:nvSpPr>
          <p:cNvPr id="4" name="Espace réservé du numéro de diapositive 3"/>
          <p:cNvSpPr>
            <a:spLocks noGrp="1"/>
          </p:cNvSpPr>
          <p:nvPr>
            <p:ph type="sldNum" sz="quarter" idx="12"/>
          </p:nvPr>
        </p:nvSpPr>
        <p:spPr/>
        <p:txBody>
          <a:bodyPr/>
          <a:lstStyle/>
          <a:p>
            <a:fld id="{83CB1857-F0CA-0B4B-9C21-25631F5E29D9}" type="slidenum">
              <a:rPr lang="fr-FR" smtClean="0"/>
              <a:pPr/>
              <a:t>30</a:t>
            </a:fld>
            <a:endParaRPr lang="fr-FR" dirty="0"/>
          </a:p>
        </p:txBody>
      </p:sp>
    </p:spTree>
    <p:extLst>
      <p:ext uri="{BB962C8B-B14F-4D97-AF65-F5344CB8AC3E}">
        <p14:creationId xmlns:p14="http://schemas.microsoft.com/office/powerpoint/2010/main" xmlns="" val="2536762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391364"/>
            <a:ext cx="8042276" cy="697213"/>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algn="ctr"/>
            <a:r>
              <a:rPr lang="fr-FR" sz="4000" dirty="0" smtClean="0"/>
              <a:t>LA SUISSE	</a:t>
            </a:r>
            <a:endParaRPr lang="fr-FR" sz="4000" dirty="0"/>
          </a:p>
        </p:txBody>
      </p:sp>
      <p:sp>
        <p:nvSpPr>
          <p:cNvPr id="3" name="Espace réservé du contenu 2"/>
          <p:cNvSpPr>
            <a:spLocks noGrp="1"/>
          </p:cNvSpPr>
          <p:nvPr>
            <p:ph idx="1"/>
          </p:nvPr>
        </p:nvSpPr>
        <p:spPr>
          <a:xfrm>
            <a:off x="782301" y="970251"/>
            <a:ext cx="7599699" cy="4717317"/>
          </a:xfrm>
        </p:spPr>
        <p:txBody>
          <a:bodyPr>
            <a:noAutofit/>
          </a:bodyPr>
          <a:lstStyle/>
          <a:p>
            <a:pPr marL="640080" lvl="2" indent="0">
              <a:buNone/>
            </a:pPr>
            <a:endParaRPr lang="fr-FR" b="1" dirty="0" smtClean="0"/>
          </a:p>
          <a:p>
            <a:pPr marL="1588" lvl="2" indent="0">
              <a:buNone/>
            </a:pPr>
            <a:r>
              <a:rPr lang="fr-FR" sz="2400" b="1" dirty="0" smtClean="0"/>
              <a:t>«</a:t>
            </a:r>
            <a:r>
              <a:rPr lang="fr-FR" sz="2400" b="1" dirty="0"/>
              <a:t> Rien ne bouge en Suisse sans l’accord des banques »</a:t>
            </a:r>
          </a:p>
          <a:p>
            <a:pPr marL="0" lvl="2" indent="0">
              <a:buNone/>
            </a:pPr>
            <a:r>
              <a:rPr lang="fr-FR" dirty="0" smtClean="0"/>
              <a:t>Rudolph </a:t>
            </a:r>
            <a:r>
              <a:rPr lang="fr-FR" dirty="0"/>
              <a:t>STRAHM </a:t>
            </a:r>
            <a:r>
              <a:rPr lang="fr-FR" dirty="0" smtClean="0"/>
              <a:t>, </a:t>
            </a:r>
            <a:r>
              <a:rPr lang="fr-FR" dirty="0"/>
              <a:t>ancien </a:t>
            </a:r>
            <a:r>
              <a:rPr lang="fr-FR" dirty="0" smtClean="0"/>
              <a:t>député, </a:t>
            </a:r>
            <a:r>
              <a:rPr lang="fr-FR" dirty="0"/>
              <a:t>entretien du 21 juin </a:t>
            </a:r>
            <a:r>
              <a:rPr lang="fr-FR" dirty="0" smtClean="0"/>
              <a:t>2012</a:t>
            </a:r>
          </a:p>
          <a:p>
            <a:pPr marL="640080" lvl="2" indent="0">
              <a:buNone/>
            </a:pPr>
            <a:endParaRPr lang="fr-FR" b="1" dirty="0"/>
          </a:p>
          <a:p>
            <a:pPr marL="174625" indent="-174625"/>
            <a:r>
              <a:rPr lang="fr-FR" b="1" dirty="0" smtClean="0"/>
              <a:t>Le plus ancien paradis fiscal d’Europe</a:t>
            </a:r>
          </a:p>
          <a:p>
            <a:pPr marL="536575" lvl="1" indent="-215900"/>
            <a:r>
              <a:rPr lang="fr-FR" sz="2400" dirty="0" smtClean="0"/>
              <a:t>Industrie financière : 210.000 emplois</a:t>
            </a:r>
          </a:p>
          <a:p>
            <a:pPr marL="536575" lvl="1" indent="-215900"/>
            <a:r>
              <a:rPr lang="fr-FR" sz="2400" dirty="0" smtClean="0"/>
              <a:t>10,5% du PIB</a:t>
            </a:r>
          </a:p>
          <a:p>
            <a:pPr marL="536575" lvl="1" indent="-215900"/>
            <a:r>
              <a:rPr lang="fr-FR" sz="2400" dirty="0" smtClean="0"/>
              <a:t>Le </a:t>
            </a:r>
            <a:r>
              <a:rPr lang="fr-FR" sz="2400" dirty="0"/>
              <a:t>PIB de la Suisse entre 1995 et 2005 : +15</a:t>
            </a:r>
            <a:r>
              <a:rPr lang="fr-FR" sz="2400" dirty="0" smtClean="0"/>
              <a:t>%</a:t>
            </a:r>
          </a:p>
          <a:p>
            <a:pPr marL="536575" lvl="1" indent="-215900"/>
            <a:r>
              <a:rPr lang="fr-FR" sz="2400" dirty="0"/>
              <a:t>Dépôts gérés par les banques : +99,6</a:t>
            </a:r>
            <a:r>
              <a:rPr lang="fr-FR" sz="2400" dirty="0" smtClean="0"/>
              <a:t>%</a:t>
            </a:r>
          </a:p>
          <a:p>
            <a:pPr marL="536575" lvl="1" indent="-215900"/>
            <a:r>
              <a:rPr lang="fr-FR" sz="2400" dirty="0" smtClean="0"/>
              <a:t>En 2011, actifs sous gestion : 5.242 milliards de francs suisses</a:t>
            </a:r>
          </a:p>
        </p:txBody>
      </p:sp>
      <p:sp>
        <p:nvSpPr>
          <p:cNvPr id="4" name="Espace réservé du numéro de diapositive 3"/>
          <p:cNvSpPr>
            <a:spLocks noGrp="1"/>
          </p:cNvSpPr>
          <p:nvPr>
            <p:ph type="sldNum" sz="quarter" idx="12"/>
          </p:nvPr>
        </p:nvSpPr>
        <p:spPr/>
        <p:txBody>
          <a:bodyPr/>
          <a:lstStyle/>
          <a:p>
            <a:fld id="{83CB1857-F0CA-0B4B-9C21-25631F5E29D9}" type="slidenum">
              <a:rPr lang="fr-FR" smtClean="0"/>
              <a:pPr/>
              <a:t>31</a:t>
            </a:fld>
            <a:endParaRPr lang="fr-FR" dirty="0"/>
          </a:p>
        </p:txBody>
      </p:sp>
      <p:pic>
        <p:nvPicPr>
          <p:cNvPr id="2050" name="Picture 2" descr="C:\Users\jeanjean\Desktop\evasion fiscale\9d33444d1f494d4bbbd0385cac03b729.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rot="300000">
            <a:off x="6659721" y="2656007"/>
            <a:ext cx="1442868" cy="93896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747360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391364"/>
            <a:ext cx="8042276" cy="697213"/>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algn="ctr"/>
            <a:r>
              <a:rPr lang="fr-FR" sz="4000" dirty="0" smtClean="0"/>
              <a:t>LA SUISSE	</a:t>
            </a:r>
            <a:endParaRPr lang="fr-FR" sz="4000" dirty="0"/>
          </a:p>
        </p:txBody>
      </p:sp>
      <p:sp>
        <p:nvSpPr>
          <p:cNvPr id="3" name="Espace réservé du contenu 2"/>
          <p:cNvSpPr>
            <a:spLocks noGrp="1"/>
          </p:cNvSpPr>
          <p:nvPr>
            <p:ph idx="1"/>
          </p:nvPr>
        </p:nvSpPr>
        <p:spPr>
          <a:xfrm>
            <a:off x="782300" y="3120571"/>
            <a:ext cx="7599700" cy="2963652"/>
          </a:xfrm>
        </p:spPr>
        <p:txBody>
          <a:bodyPr>
            <a:noAutofit/>
          </a:bodyPr>
          <a:lstStyle/>
          <a:p>
            <a:pPr marL="174625" lvl="1" indent="-174625"/>
            <a:r>
              <a:rPr lang="fr-FR" sz="2400" dirty="0" smtClean="0"/>
              <a:t>26 cantons en concurrence fiscale </a:t>
            </a:r>
          </a:p>
          <a:p>
            <a:pPr marL="536575" lvl="2" indent="-173038"/>
            <a:r>
              <a:rPr lang="fr-FR" dirty="0" smtClean="0"/>
              <a:t>le </a:t>
            </a:r>
            <a:r>
              <a:rPr lang="fr-FR" dirty="0"/>
              <a:t>plus avantageux fiscalement est celui de ZOUG , la taxation est fixée à  </a:t>
            </a:r>
            <a:r>
              <a:rPr lang="fr-FR" dirty="0" smtClean="0"/>
              <a:t>0,002%</a:t>
            </a:r>
          </a:p>
          <a:p>
            <a:pPr marL="536575" lvl="2" indent="-173038"/>
            <a:r>
              <a:rPr lang="fr-FR" dirty="0" smtClean="0"/>
              <a:t>30.000 </a:t>
            </a:r>
            <a:r>
              <a:rPr lang="fr-FR" dirty="0"/>
              <a:t>holdings y sont enregistrées </a:t>
            </a:r>
          </a:p>
          <a:p>
            <a:pPr marL="174625" lvl="1" indent="-174625"/>
            <a:r>
              <a:rPr lang="fr-FR" sz="2400" dirty="0"/>
              <a:t>Taxation au forfait fiscal, sur le train de vie et non pas sur les </a:t>
            </a:r>
            <a:r>
              <a:rPr lang="fr-FR" sz="2400" dirty="0" smtClean="0"/>
              <a:t>revenus</a:t>
            </a:r>
            <a:endParaRPr lang="fr-FR" sz="2400" dirty="0"/>
          </a:p>
        </p:txBody>
      </p:sp>
      <p:sp>
        <p:nvSpPr>
          <p:cNvPr id="4" name="Espace réservé du numéro de diapositive 3"/>
          <p:cNvSpPr>
            <a:spLocks noGrp="1"/>
          </p:cNvSpPr>
          <p:nvPr>
            <p:ph type="sldNum" sz="quarter" idx="12"/>
          </p:nvPr>
        </p:nvSpPr>
        <p:spPr/>
        <p:txBody>
          <a:bodyPr/>
          <a:lstStyle/>
          <a:p>
            <a:fld id="{83CB1857-F0CA-0B4B-9C21-25631F5E29D9}" type="slidenum">
              <a:rPr lang="fr-FR" smtClean="0"/>
              <a:pPr/>
              <a:t>32</a:t>
            </a:fld>
            <a:endParaRPr lang="fr-FR" dirty="0"/>
          </a:p>
        </p:txBody>
      </p:sp>
      <p:graphicFrame>
        <p:nvGraphicFramePr>
          <p:cNvPr id="7" name="Graphique 6"/>
          <p:cNvGraphicFramePr/>
          <p:nvPr>
            <p:extLst>
              <p:ext uri="{D42A27DB-BD31-4B8C-83A1-F6EECF244321}">
                <p14:modId xmlns:p14="http://schemas.microsoft.com/office/powerpoint/2010/main" xmlns="" val="3295216327"/>
              </p:ext>
            </p:extLst>
          </p:nvPr>
        </p:nvGraphicFramePr>
        <p:xfrm>
          <a:off x="782301" y="1088577"/>
          <a:ext cx="7544576" cy="23658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41492684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375598"/>
            <a:ext cx="8042276" cy="722363"/>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fr-FR" sz="3600" dirty="0" smtClean="0"/>
              <a:t>LA CITY DE LONDRES</a:t>
            </a:r>
            <a:endParaRPr lang="fr-FR" sz="3600" dirty="0"/>
          </a:p>
        </p:txBody>
      </p:sp>
      <p:sp>
        <p:nvSpPr>
          <p:cNvPr id="3" name="Espace réservé du contenu 2"/>
          <p:cNvSpPr>
            <a:spLocks noGrp="1"/>
          </p:cNvSpPr>
          <p:nvPr>
            <p:ph idx="1"/>
          </p:nvPr>
        </p:nvSpPr>
        <p:spPr>
          <a:xfrm>
            <a:off x="782300" y="1054419"/>
            <a:ext cx="7599699" cy="1037371"/>
          </a:xfrm>
        </p:spPr>
        <p:txBody>
          <a:bodyPr anchor="t">
            <a:normAutofit/>
          </a:bodyPr>
          <a:lstStyle/>
          <a:p>
            <a:pPr marL="174625" indent="-174625"/>
            <a:r>
              <a:rPr lang="fr-FR" dirty="0" smtClean="0"/>
              <a:t>8.000 habitants le week-end</a:t>
            </a:r>
          </a:p>
          <a:p>
            <a:pPr marL="174625" indent="-174625"/>
            <a:r>
              <a:rPr lang="fr-FR" dirty="0" smtClean="0"/>
              <a:t>350.000 salariés la semaine à 80% dans la finance</a:t>
            </a:r>
          </a:p>
        </p:txBody>
      </p:sp>
      <p:sp>
        <p:nvSpPr>
          <p:cNvPr id="4" name="Espace réservé du numéro de diapositive 3"/>
          <p:cNvSpPr>
            <a:spLocks noGrp="1"/>
          </p:cNvSpPr>
          <p:nvPr>
            <p:ph type="sldNum" sz="quarter" idx="12"/>
          </p:nvPr>
        </p:nvSpPr>
        <p:spPr/>
        <p:txBody>
          <a:bodyPr/>
          <a:lstStyle/>
          <a:p>
            <a:fld id="{83CB1857-F0CA-0B4B-9C21-25631F5E29D9}" type="slidenum">
              <a:rPr lang="fr-FR" smtClean="0"/>
              <a:pPr/>
              <a:t>33</a:t>
            </a:fld>
            <a:endParaRPr lang="fr-FR" dirty="0"/>
          </a:p>
        </p:txBody>
      </p:sp>
      <p:pic>
        <p:nvPicPr>
          <p:cNvPr id="9218" name="Picture 2" descr="C:\Users\jeanjean\Desktop\evasion fiscale\Image8.png"/>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782301" y="2090293"/>
            <a:ext cx="6745139" cy="3962400"/>
          </a:xfrm>
          <a:prstGeom prst="rect">
            <a:avLst/>
          </a:prstGeom>
          <a:no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449987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549275" y="375598"/>
            <a:ext cx="8042276" cy="722363"/>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fr-FR" sz="3600" dirty="0" smtClean="0"/>
              <a:t>LA CITY DE LONDRES</a:t>
            </a:r>
            <a:endParaRPr lang="fr-FR" sz="3600" dirty="0"/>
          </a:p>
        </p:txBody>
      </p:sp>
      <p:sp>
        <p:nvSpPr>
          <p:cNvPr id="3" name="Espace réservé du contenu 2"/>
          <p:cNvSpPr>
            <a:spLocks noGrp="1"/>
          </p:cNvSpPr>
          <p:nvPr>
            <p:ph idx="1"/>
          </p:nvPr>
        </p:nvSpPr>
        <p:spPr>
          <a:xfrm>
            <a:off x="782300" y="1497724"/>
            <a:ext cx="7599700" cy="4745421"/>
          </a:xfrm>
        </p:spPr>
        <p:txBody>
          <a:bodyPr anchor="t">
            <a:noAutofit/>
          </a:bodyPr>
          <a:lstStyle/>
          <a:p>
            <a:pPr marL="174625" indent="-174625"/>
            <a:r>
              <a:rPr lang="fr-FR" dirty="0" smtClean="0"/>
              <a:t>3</a:t>
            </a:r>
            <a:r>
              <a:rPr lang="fr-FR" baseline="30000" dirty="0" smtClean="0"/>
              <a:t>ème</a:t>
            </a:r>
            <a:r>
              <a:rPr lang="fr-FR" dirty="0" smtClean="0"/>
              <a:t> place financière </a:t>
            </a:r>
            <a:r>
              <a:rPr lang="fr-FR" dirty="0"/>
              <a:t>au monde</a:t>
            </a:r>
          </a:p>
          <a:p>
            <a:pPr marL="174625" lvl="1" indent="-174625">
              <a:spcBef>
                <a:spcPts val="2000"/>
              </a:spcBef>
              <a:buClr>
                <a:schemeClr val="accent1">
                  <a:lumMod val="60000"/>
                  <a:lumOff val="40000"/>
                </a:schemeClr>
              </a:buClr>
            </a:pPr>
            <a:r>
              <a:rPr lang="fr-FR" sz="2400" dirty="0" smtClean="0"/>
              <a:t>La bourse de Londres : </a:t>
            </a:r>
            <a:r>
              <a:rPr lang="fr-FR" sz="2400" dirty="0"/>
              <a:t>1</a:t>
            </a:r>
            <a:r>
              <a:rPr lang="fr-FR" sz="2400" baseline="30000" dirty="0"/>
              <a:t>ère</a:t>
            </a:r>
            <a:r>
              <a:rPr lang="fr-FR" sz="2400" dirty="0"/>
              <a:t> en Europe</a:t>
            </a:r>
          </a:p>
          <a:p>
            <a:pPr marL="174625" indent="-174625"/>
            <a:r>
              <a:rPr lang="fr-FR" dirty="0" smtClean="0"/>
              <a:t>La banque d’Angleterre </a:t>
            </a:r>
            <a:endParaRPr lang="fr-FR" dirty="0"/>
          </a:p>
          <a:p>
            <a:pPr marL="174625" indent="-174625"/>
            <a:r>
              <a:rPr lang="fr-FR" dirty="0"/>
              <a:t>Toutes les banques mondiales y sont représentées </a:t>
            </a:r>
            <a:r>
              <a:rPr lang="fr-FR" dirty="0" smtClean="0"/>
              <a:t>(550 banques</a:t>
            </a:r>
            <a:r>
              <a:rPr lang="fr-FR" dirty="0"/>
              <a:t>, 15% du PIB de </a:t>
            </a:r>
            <a:r>
              <a:rPr lang="fr-FR" dirty="0" smtClean="0"/>
              <a:t>GB et 50 % des assureurs de la planète)</a:t>
            </a:r>
            <a:endParaRPr lang="fr-FR" dirty="0"/>
          </a:p>
          <a:p>
            <a:pPr marL="174625" indent="-174625"/>
            <a:r>
              <a:rPr lang="fr-FR" dirty="0"/>
              <a:t>Gérée par le CLC : City Of London Corporation </a:t>
            </a:r>
          </a:p>
          <a:p>
            <a:pPr marL="536575" lvl="1" indent="-173038"/>
            <a:r>
              <a:rPr lang="fr-FR" dirty="0"/>
              <a:t>Bureaux à Bruxelles, en Inde, en Chine</a:t>
            </a:r>
          </a:p>
          <a:p>
            <a:pPr marL="536575" lvl="1" indent="-173038"/>
            <a:r>
              <a:rPr lang="fr-FR" dirty="0"/>
              <a:t>Les membres du CLC cumulent </a:t>
            </a:r>
            <a:r>
              <a:rPr lang="fr-FR" dirty="0" smtClean="0"/>
              <a:t>leurs fonctions </a:t>
            </a:r>
            <a:r>
              <a:rPr lang="fr-FR" dirty="0"/>
              <a:t>avec des postes en entreprise </a:t>
            </a:r>
          </a:p>
          <a:p>
            <a:endParaRPr lang="fr-FR" dirty="0"/>
          </a:p>
        </p:txBody>
      </p:sp>
      <p:sp>
        <p:nvSpPr>
          <p:cNvPr id="4" name="Espace réservé du numéro de diapositive 3"/>
          <p:cNvSpPr>
            <a:spLocks noGrp="1"/>
          </p:cNvSpPr>
          <p:nvPr>
            <p:ph type="sldNum" sz="quarter" idx="12"/>
          </p:nvPr>
        </p:nvSpPr>
        <p:spPr/>
        <p:txBody>
          <a:bodyPr/>
          <a:lstStyle/>
          <a:p>
            <a:fld id="{83CB1857-F0CA-0B4B-9C21-25631F5E29D9}" type="slidenum">
              <a:rPr lang="fr-FR" smtClean="0"/>
              <a:pPr/>
              <a:t>34</a:t>
            </a:fld>
            <a:endParaRPr lang="fr-FR" dirty="0"/>
          </a:p>
        </p:txBody>
      </p:sp>
      <p:pic>
        <p:nvPicPr>
          <p:cNvPr id="7" name="Picture 2" descr="C:\Users\jeanjean\Desktop\evasion fiscale\gb_drapeau.gif"/>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rot="-540000">
            <a:off x="6749734" y="1440921"/>
            <a:ext cx="1514700" cy="9175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010046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407130"/>
            <a:ext cx="8042276" cy="697213"/>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algn="ctr"/>
            <a:r>
              <a:rPr lang="fr-FR" sz="4000" dirty="0" smtClean="0"/>
              <a:t>L’UNION EUROPÉENNE</a:t>
            </a:r>
            <a:endParaRPr lang="fr-FR" sz="4000" dirty="0"/>
          </a:p>
        </p:txBody>
      </p:sp>
      <p:sp>
        <p:nvSpPr>
          <p:cNvPr id="3" name="Espace réservé du contenu 2"/>
          <p:cNvSpPr>
            <a:spLocks noGrp="1"/>
          </p:cNvSpPr>
          <p:nvPr>
            <p:ph idx="1"/>
          </p:nvPr>
        </p:nvSpPr>
        <p:spPr>
          <a:xfrm>
            <a:off x="762000" y="1526250"/>
            <a:ext cx="7543800" cy="4442091"/>
          </a:xfrm>
        </p:spPr>
        <p:txBody>
          <a:bodyPr anchor="t">
            <a:noAutofit/>
          </a:bodyPr>
          <a:lstStyle/>
          <a:p>
            <a:pPr marL="174625" indent="-174625"/>
            <a:r>
              <a:rPr lang="fr-FR" dirty="0" smtClean="0"/>
              <a:t>1957 : traité de Rome et création du marché des eurodollars à Londres</a:t>
            </a:r>
          </a:p>
          <a:p>
            <a:pPr marL="536575" lvl="1" indent="-173038"/>
            <a:r>
              <a:rPr lang="fr-FR" sz="2000" dirty="0" smtClean="0"/>
              <a:t>Permet les transactions financières à Londres exemptes de tout contrôle réglementaire </a:t>
            </a:r>
          </a:p>
          <a:p>
            <a:pPr marL="174625" indent="-174625"/>
            <a:r>
              <a:rPr lang="fr-FR" dirty="0" smtClean="0"/>
              <a:t>Des traités qui favorisent la finance</a:t>
            </a:r>
          </a:p>
          <a:p>
            <a:pPr marL="536575" lvl="1" indent="-173038"/>
            <a:r>
              <a:rPr lang="fr-FR" sz="2000" dirty="0" smtClean="0"/>
              <a:t>1988 : Libération totale des mouvements de capitaux</a:t>
            </a:r>
          </a:p>
          <a:p>
            <a:pPr marL="536575" lvl="1" indent="-173038"/>
            <a:r>
              <a:rPr lang="fr-FR" sz="2000" dirty="0" smtClean="0"/>
              <a:t>1992 : Maastricht : Libre circulation des capitaux</a:t>
            </a:r>
          </a:p>
          <a:p>
            <a:pPr marL="536575" lvl="1" indent="-173038"/>
            <a:r>
              <a:rPr lang="fr-FR" sz="2000" dirty="0" smtClean="0"/>
              <a:t>2007 : Traité de Lisbonne : « concurrence libre et non faussée »</a:t>
            </a:r>
          </a:p>
          <a:p>
            <a:pPr marL="174625" indent="-174625"/>
            <a:r>
              <a:rPr lang="fr-FR" dirty="0" smtClean="0"/>
              <a:t>Les 27 membres de l’UE sont en concurrence fiscale</a:t>
            </a:r>
          </a:p>
          <a:p>
            <a:pPr marL="174625" indent="-174625"/>
            <a:r>
              <a:rPr lang="fr-FR" dirty="0" smtClean="0"/>
              <a:t>Les décisions sur la fiscalité au sein de l’UE : unanimité requise</a:t>
            </a:r>
            <a:endParaRPr lang="fr-FR" dirty="0"/>
          </a:p>
        </p:txBody>
      </p:sp>
      <p:sp>
        <p:nvSpPr>
          <p:cNvPr id="4" name="Espace réservé du numéro de diapositive 3"/>
          <p:cNvSpPr>
            <a:spLocks noGrp="1"/>
          </p:cNvSpPr>
          <p:nvPr>
            <p:ph type="sldNum" sz="quarter" idx="12"/>
          </p:nvPr>
        </p:nvSpPr>
        <p:spPr/>
        <p:txBody>
          <a:bodyPr/>
          <a:lstStyle/>
          <a:p>
            <a:fld id="{83CB1857-F0CA-0B4B-9C21-25631F5E29D9}" type="slidenum">
              <a:rPr lang="fr-FR" smtClean="0"/>
              <a:pPr/>
              <a:t>35</a:t>
            </a:fld>
            <a:endParaRPr lang="fr-FR" dirty="0"/>
          </a:p>
        </p:txBody>
      </p:sp>
    </p:spTree>
    <p:extLst>
      <p:ext uri="{BB962C8B-B14F-4D97-AF65-F5344CB8AC3E}">
        <p14:creationId xmlns:p14="http://schemas.microsoft.com/office/powerpoint/2010/main" xmlns="" val="9310418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387484"/>
            <a:ext cx="8042276" cy="711131"/>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fr-FR" sz="3600" dirty="0" smtClean="0"/>
              <a:t>AU CŒUR DE L’EUROPE</a:t>
            </a:r>
            <a:endParaRPr lang="fr-FR" sz="3600" dirty="0"/>
          </a:p>
        </p:txBody>
      </p:sp>
      <p:sp>
        <p:nvSpPr>
          <p:cNvPr id="3" name="Espace réservé du contenu 2"/>
          <p:cNvSpPr>
            <a:spLocks noGrp="1"/>
          </p:cNvSpPr>
          <p:nvPr>
            <p:ph sz="half" idx="1"/>
          </p:nvPr>
        </p:nvSpPr>
        <p:spPr>
          <a:xfrm>
            <a:off x="842787" y="1143192"/>
            <a:ext cx="3502463" cy="3111295"/>
          </a:xfr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r>
              <a:rPr lang="fr-FR" sz="2400" b="1" dirty="0" smtClean="0">
                <a:solidFill>
                  <a:schemeClr val="tx1">
                    <a:lumMod val="95000"/>
                    <a:lumOff val="5000"/>
                  </a:schemeClr>
                </a:solidFill>
              </a:rPr>
              <a:t>Membres de l’Union Européenne </a:t>
            </a:r>
          </a:p>
          <a:p>
            <a:pPr marL="0" indent="0">
              <a:buNone/>
            </a:pPr>
            <a:r>
              <a:rPr lang="fr-FR" sz="2000" b="1" dirty="0" smtClean="0">
                <a:solidFill>
                  <a:schemeClr val="tx1">
                    <a:lumMod val="95000"/>
                    <a:lumOff val="5000"/>
                  </a:schemeClr>
                </a:solidFill>
              </a:rPr>
              <a:t>Cinq paradis fiscaux majeurs</a:t>
            </a:r>
            <a:endParaRPr lang="fr-FR" sz="2400" b="1" dirty="0" smtClean="0">
              <a:solidFill>
                <a:schemeClr val="tx1">
                  <a:lumMod val="95000"/>
                  <a:lumOff val="5000"/>
                </a:schemeClr>
              </a:solidFill>
            </a:endParaRPr>
          </a:p>
          <a:p>
            <a:pPr marL="536575" lvl="1" indent="-173038"/>
            <a:r>
              <a:rPr lang="fr-FR" sz="2000" b="1" dirty="0">
                <a:solidFill>
                  <a:schemeClr val="tx1">
                    <a:lumMod val="95000"/>
                    <a:lumOff val="5000"/>
                  </a:schemeClr>
                </a:solidFill>
              </a:rPr>
              <a:t>Autriche</a:t>
            </a:r>
          </a:p>
          <a:p>
            <a:pPr marL="536575" lvl="1" indent="-173038"/>
            <a:r>
              <a:rPr lang="fr-FR" sz="2000" b="1" dirty="0" smtClean="0">
                <a:solidFill>
                  <a:schemeClr val="tx1">
                    <a:lumMod val="95000"/>
                    <a:lumOff val="5000"/>
                  </a:schemeClr>
                </a:solidFill>
              </a:rPr>
              <a:t>Irlande</a:t>
            </a:r>
          </a:p>
          <a:p>
            <a:pPr marL="536575" lvl="1" indent="-173038"/>
            <a:r>
              <a:rPr lang="fr-FR" sz="2000" b="1" dirty="0" smtClean="0">
                <a:solidFill>
                  <a:schemeClr val="tx1">
                    <a:lumMod val="95000"/>
                    <a:lumOff val="5000"/>
                  </a:schemeClr>
                </a:solidFill>
              </a:rPr>
              <a:t>Luxembourg</a:t>
            </a:r>
          </a:p>
          <a:p>
            <a:pPr marL="536575" lvl="1" indent="-173038"/>
            <a:r>
              <a:rPr lang="fr-FR" sz="2000" b="1" dirty="0" smtClean="0">
                <a:solidFill>
                  <a:schemeClr val="tx1">
                    <a:lumMod val="95000"/>
                    <a:lumOff val="5000"/>
                  </a:schemeClr>
                </a:solidFill>
              </a:rPr>
              <a:t>Pays-Bas	</a:t>
            </a:r>
          </a:p>
          <a:p>
            <a:pPr marL="536575" lvl="1" indent="-173038"/>
            <a:r>
              <a:rPr lang="fr-FR" sz="2000" b="1" dirty="0" smtClean="0">
                <a:solidFill>
                  <a:schemeClr val="tx1">
                    <a:lumMod val="95000"/>
                    <a:lumOff val="5000"/>
                  </a:schemeClr>
                </a:solidFill>
              </a:rPr>
              <a:t>Belgique </a:t>
            </a:r>
          </a:p>
        </p:txBody>
      </p:sp>
      <p:sp>
        <p:nvSpPr>
          <p:cNvPr id="4" name="Espace réservé du contenu 3"/>
          <p:cNvSpPr>
            <a:spLocks noGrp="1"/>
          </p:cNvSpPr>
          <p:nvPr>
            <p:ph sz="half" idx="2"/>
          </p:nvPr>
        </p:nvSpPr>
        <p:spPr>
          <a:xfrm>
            <a:off x="4486397" y="1143192"/>
            <a:ext cx="3840480" cy="2572686"/>
          </a:xfr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ormAutofit/>
          </a:bodyPr>
          <a:lstStyle/>
          <a:p>
            <a:pPr marL="0" indent="0">
              <a:buNone/>
            </a:pPr>
            <a:r>
              <a:rPr lang="fr-FR" sz="2400" b="1" dirty="0" smtClean="0"/>
              <a:t>Non membres de l’Union Européenne</a:t>
            </a:r>
          </a:p>
          <a:p>
            <a:pPr marL="174625" indent="-174625"/>
            <a:r>
              <a:rPr lang="fr-FR" sz="2000" b="1" dirty="0" smtClean="0"/>
              <a:t>Jersey</a:t>
            </a:r>
          </a:p>
          <a:p>
            <a:pPr marL="174625" indent="-174625"/>
            <a:r>
              <a:rPr lang="fr-FR" sz="2000" b="1" dirty="0" smtClean="0"/>
              <a:t>Andorre</a:t>
            </a:r>
          </a:p>
          <a:p>
            <a:pPr marL="174625" indent="-174625"/>
            <a:r>
              <a:rPr lang="fr-FR" sz="2000" b="1" dirty="0" smtClean="0"/>
              <a:t>Monaco</a:t>
            </a:r>
          </a:p>
          <a:p>
            <a:pPr marL="174625" indent="-174625"/>
            <a:r>
              <a:rPr lang="fr-FR" sz="2000" b="1" dirty="0" smtClean="0"/>
              <a:t>Lichtenstein</a:t>
            </a:r>
            <a:endParaRPr lang="fr-FR" sz="2000" b="1" dirty="0"/>
          </a:p>
        </p:txBody>
      </p:sp>
      <p:sp>
        <p:nvSpPr>
          <p:cNvPr id="6" name="Espace réservé du numéro de diapositive 5"/>
          <p:cNvSpPr>
            <a:spLocks noGrp="1"/>
          </p:cNvSpPr>
          <p:nvPr>
            <p:ph type="sldNum" sz="quarter" idx="12"/>
          </p:nvPr>
        </p:nvSpPr>
        <p:spPr/>
        <p:txBody>
          <a:bodyPr/>
          <a:lstStyle/>
          <a:p>
            <a:fld id="{83CB1857-F0CA-0B4B-9C21-25631F5E29D9}" type="slidenum">
              <a:rPr lang="fr-FR" smtClean="0"/>
              <a:pPr/>
              <a:t>36</a:t>
            </a:fld>
            <a:endParaRPr lang="fr-FR" dirty="0"/>
          </a:p>
        </p:txBody>
      </p:sp>
      <p:sp>
        <p:nvSpPr>
          <p:cNvPr id="5" name="ZoneTexte 4"/>
          <p:cNvSpPr txBox="1"/>
          <p:nvPr/>
        </p:nvSpPr>
        <p:spPr>
          <a:xfrm>
            <a:off x="842787" y="4860345"/>
            <a:ext cx="7531956" cy="707886"/>
          </a:xfrm>
          <a:prstGeom prst="rect">
            <a:avLst/>
          </a:prstGeom>
          <a:noFill/>
        </p:spPr>
        <p:txBody>
          <a:bodyPr wrap="square" rtlCol="0">
            <a:spAutoFit/>
          </a:bodyPr>
          <a:lstStyle/>
          <a:p>
            <a:r>
              <a:rPr lang="fr-FR" sz="2000" dirty="0" smtClean="0"/>
              <a:t>L’Europe : zone d’origine principale de la richesse offshore </a:t>
            </a:r>
          </a:p>
          <a:p>
            <a:r>
              <a:rPr lang="fr-FR" sz="2000" dirty="0" smtClean="0"/>
              <a:t>3.000 </a:t>
            </a:r>
            <a:r>
              <a:rPr lang="fr-FR" sz="2000" dirty="0"/>
              <a:t>m</a:t>
            </a:r>
            <a:r>
              <a:rPr lang="fr-FR" sz="2000" dirty="0" smtClean="0"/>
              <a:t>illiards d’avoirs : 1/3 en Suisse, ¼ UK + dépendances + Dublin</a:t>
            </a:r>
            <a:endParaRPr lang="fr-FR" sz="2000" dirty="0"/>
          </a:p>
        </p:txBody>
      </p:sp>
      <p:sp>
        <p:nvSpPr>
          <p:cNvPr id="7" name="ZoneTexte 6"/>
          <p:cNvSpPr txBox="1"/>
          <p:nvPr/>
        </p:nvSpPr>
        <p:spPr>
          <a:xfrm>
            <a:off x="3689130" y="3572315"/>
            <a:ext cx="3578771" cy="1052626"/>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chorCtr="0">
            <a:normAutofit fontScale="85000" lnSpcReduction="20000"/>
          </a:bodyPr>
          <a:lstStyle>
            <a:lvl1pPr indent="0" defTabSz="914400">
              <a:spcBef>
                <a:spcPct val="20000"/>
              </a:spcBef>
              <a:buClr>
                <a:schemeClr val="accent1"/>
              </a:buClr>
              <a:buFont typeface="Arial" pitchFamily="34" charset="0"/>
              <a:buNone/>
              <a:defRPr sz="2400" b="1"/>
            </a:lvl1pPr>
            <a:lvl2pPr marL="594360" indent="-274320" defTabSz="914400">
              <a:spcBef>
                <a:spcPct val="20000"/>
              </a:spcBef>
              <a:buClr>
                <a:schemeClr val="accent1"/>
              </a:buClr>
              <a:buFont typeface="Arial" pitchFamily="34" charset="0"/>
              <a:buChar char="•"/>
              <a:defRPr sz="2400"/>
            </a:lvl2pPr>
            <a:lvl3pPr marL="868680" indent="-228600" defTabSz="914400">
              <a:spcBef>
                <a:spcPct val="20000"/>
              </a:spcBef>
              <a:buClr>
                <a:schemeClr val="accent1"/>
              </a:buClr>
              <a:buFont typeface="Arial" pitchFamily="34" charset="0"/>
              <a:buChar char="•"/>
              <a:defRPr sz="2000"/>
            </a:lvl3pPr>
            <a:lvl4pPr marL="1143000" indent="-228600" defTabSz="914400">
              <a:spcBef>
                <a:spcPct val="20000"/>
              </a:spcBef>
              <a:buClr>
                <a:schemeClr val="accent1"/>
              </a:buClr>
              <a:buFont typeface="Arial" pitchFamily="34" charset="0"/>
              <a:buChar char="•"/>
            </a:lvl4pPr>
            <a:lvl5pPr marL="1371600" indent="-228600" defTabSz="914400">
              <a:spcBef>
                <a:spcPct val="20000"/>
              </a:spcBef>
              <a:buClr>
                <a:schemeClr val="accent1"/>
              </a:buClr>
              <a:buFont typeface="Arial" pitchFamily="34" charset="0"/>
              <a:buChar char="•"/>
              <a:defRPr baseline="0"/>
            </a:lvl5pPr>
            <a:lvl6pPr marL="1645920" indent="-228600" defTabSz="914400">
              <a:spcBef>
                <a:spcPct val="20000"/>
              </a:spcBef>
              <a:buClr>
                <a:schemeClr val="accent1"/>
              </a:buClr>
              <a:buFont typeface="Arial" pitchFamily="34" charset="0"/>
              <a:buChar char="•"/>
            </a:lvl6pPr>
            <a:lvl7pPr marL="1901952" indent="-228600" defTabSz="914400">
              <a:spcBef>
                <a:spcPct val="20000"/>
              </a:spcBef>
              <a:buClr>
                <a:schemeClr val="accent1"/>
              </a:buClr>
              <a:buFont typeface="Arial" pitchFamily="34" charset="0"/>
              <a:buChar char="•"/>
            </a:lvl7pPr>
            <a:lvl8pPr marL="2194560" indent="-228600" defTabSz="914400">
              <a:spcBef>
                <a:spcPct val="20000"/>
              </a:spcBef>
              <a:buClr>
                <a:schemeClr val="accent1"/>
              </a:buClr>
              <a:buFont typeface="Arial" pitchFamily="34" charset="0"/>
              <a:buChar char="•"/>
            </a:lvl8pPr>
            <a:lvl9pPr marL="2468880" indent="-228600" defTabSz="914400">
              <a:spcBef>
                <a:spcPct val="20000"/>
              </a:spcBef>
              <a:buClr>
                <a:schemeClr val="accent1"/>
              </a:buClr>
              <a:buFont typeface="Arial" pitchFamily="34" charset="0"/>
              <a:buChar char="•"/>
            </a:lvl9pPr>
          </a:lstStyle>
          <a:p>
            <a:r>
              <a:rPr lang="fr-FR" sz="2600" dirty="0"/>
              <a:t>Deux acteurs </a:t>
            </a:r>
            <a:r>
              <a:rPr lang="fr-FR" sz="2600" dirty="0" smtClean="0"/>
              <a:t>mineurs</a:t>
            </a:r>
            <a:endParaRPr lang="fr-FR" sz="2600" dirty="0"/>
          </a:p>
          <a:p>
            <a:pPr marL="536575" lvl="1" indent="-173038"/>
            <a:r>
              <a:rPr lang="fr-FR" b="1" dirty="0"/>
              <a:t>Chypre </a:t>
            </a:r>
          </a:p>
          <a:p>
            <a:pPr marL="536575" lvl="1" indent="-173038"/>
            <a:r>
              <a:rPr lang="fr-FR" b="1" dirty="0"/>
              <a:t>Malte </a:t>
            </a:r>
          </a:p>
        </p:txBody>
      </p:sp>
      <p:pic>
        <p:nvPicPr>
          <p:cNvPr id="9" name="Picture 2" descr="C:\Users\jeanjean\Desktop\evasion fiscale\drapeau-europe.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rot="540000">
            <a:off x="3097577" y="2508030"/>
            <a:ext cx="1060431" cy="70757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951388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359832"/>
            <a:ext cx="8042276" cy="745864"/>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fr-FR" sz="3600" dirty="0" smtClean="0"/>
              <a:t>UNE ANOMALIE MAJEURE</a:t>
            </a:r>
            <a:endParaRPr lang="fr-FR" sz="3600" dirty="0"/>
          </a:p>
        </p:txBody>
      </p:sp>
      <p:sp>
        <p:nvSpPr>
          <p:cNvPr id="3" name="Espace réservé du contenu 2"/>
          <p:cNvSpPr>
            <a:spLocks noGrp="1"/>
          </p:cNvSpPr>
          <p:nvPr>
            <p:ph idx="1"/>
          </p:nvPr>
        </p:nvSpPr>
        <p:spPr>
          <a:xfrm>
            <a:off x="796919" y="1395976"/>
            <a:ext cx="7599699" cy="4859913"/>
          </a:xfrm>
        </p:spPr>
        <p:txBody>
          <a:bodyPr>
            <a:noAutofit/>
          </a:bodyPr>
          <a:lstStyle/>
          <a:p>
            <a:pPr marL="174625" indent="-174625" algn="just"/>
            <a:r>
              <a:rPr lang="fr-FR" dirty="0" smtClean="0"/>
              <a:t>Le Luxembourg est devenu le premier centre de distribution transfrontalière de fonds d’investissement (75% du marché Européen)</a:t>
            </a:r>
          </a:p>
          <a:p>
            <a:pPr marL="536575" lvl="1" indent="-173038" algn="just"/>
            <a:r>
              <a:rPr lang="fr-FR" sz="2400" dirty="0" smtClean="0"/>
              <a:t>Zone €uro</a:t>
            </a:r>
          </a:p>
          <a:p>
            <a:pPr marL="536575" lvl="1" indent="-173038" algn="just"/>
            <a:r>
              <a:rPr lang="fr-FR" sz="2400" dirty="0" smtClean="0"/>
              <a:t>Second marché mondial des fonds communs de placement derrière les USA (2.000 milliards $ d’actifs)</a:t>
            </a:r>
          </a:p>
          <a:p>
            <a:pPr marL="536575" lvl="1" indent="-173038" algn="just"/>
            <a:r>
              <a:rPr lang="fr-FR" sz="2400" dirty="0" smtClean="0"/>
              <a:t>En 1981, la loi bancaire votée au Luxembourg crée un délit </a:t>
            </a:r>
            <a:r>
              <a:rPr lang="fr-FR" dirty="0" smtClean="0"/>
              <a:t>:</a:t>
            </a:r>
          </a:p>
          <a:p>
            <a:pPr marL="711200" lvl="2" indent="0" algn="just">
              <a:buNone/>
            </a:pPr>
            <a:r>
              <a:rPr lang="fr-FR" dirty="0" smtClean="0"/>
              <a:t>« les professionnels des institutions financières qui enfreignent les obligations strictes du secret professionnel luxembourgeois peuvent être emprisonnés » </a:t>
            </a:r>
            <a:endParaRPr lang="fr-FR" dirty="0"/>
          </a:p>
        </p:txBody>
      </p:sp>
      <p:sp>
        <p:nvSpPr>
          <p:cNvPr id="4" name="Espace réservé du numéro de diapositive 3"/>
          <p:cNvSpPr>
            <a:spLocks noGrp="1"/>
          </p:cNvSpPr>
          <p:nvPr>
            <p:ph type="sldNum" sz="quarter" idx="12"/>
          </p:nvPr>
        </p:nvSpPr>
        <p:spPr/>
        <p:txBody>
          <a:bodyPr/>
          <a:lstStyle/>
          <a:p>
            <a:fld id="{83CB1857-F0CA-0B4B-9C21-25631F5E29D9}" type="slidenum">
              <a:rPr lang="fr-FR" smtClean="0"/>
              <a:pPr/>
              <a:t>37</a:t>
            </a:fld>
            <a:endParaRPr lang="fr-FR" dirty="0"/>
          </a:p>
        </p:txBody>
      </p:sp>
      <p:pic>
        <p:nvPicPr>
          <p:cNvPr id="5122" name="Picture 2" descr="C:\Users\jeanjean\Desktop\evasion fiscale\drapeau-luxembourg-150225-cm.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rot="600000">
            <a:off x="6927396" y="717410"/>
            <a:ext cx="1385207" cy="92171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069626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screen">
            <a:extLst>
              <a:ext uri="{BEBA8EAE-BF5A-486C-A8C5-ECC9F3942E4B}">
                <a14:imgProps xmlns:a14="http://schemas.microsoft.com/office/drawing/2010/main" xmlns="">
                  <a14:imgLayer r:embed="rId3">
                    <a14:imgEffect>
                      <a14:sharpenSoften amount="49000"/>
                    </a14:imgEffect>
                  </a14:imgLayer>
                </a14:imgProps>
              </a:ext>
              <a:ext uri="{28A0092B-C50C-407E-A947-70E740481C1C}">
                <a14:useLocalDpi xmlns:a14="http://schemas.microsoft.com/office/drawing/2010/main" xmlns=""/>
              </a:ext>
            </a:extLst>
          </a:blip>
          <a:stretch>
            <a:fillRect/>
          </a:stretch>
        </p:blipFill>
        <p:spPr>
          <a:xfrm>
            <a:off x="795345" y="739228"/>
            <a:ext cx="4089382" cy="257494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Espace réservé du numéro de diapositive 2"/>
          <p:cNvSpPr>
            <a:spLocks noGrp="1"/>
          </p:cNvSpPr>
          <p:nvPr>
            <p:ph type="sldNum" sz="quarter" idx="12"/>
          </p:nvPr>
        </p:nvSpPr>
        <p:spPr/>
        <p:txBody>
          <a:bodyPr/>
          <a:lstStyle/>
          <a:p>
            <a:fld id="{83CB1857-F0CA-0B4B-9C21-25631F5E29D9}" type="slidenum">
              <a:rPr lang="fr-FR" smtClean="0"/>
              <a:pPr/>
              <a:t>38</a:t>
            </a:fld>
            <a:endParaRPr lang="fr-FR" dirty="0"/>
          </a:p>
        </p:txBody>
      </p:sp>
    </p:spTree>
    <p:extLst>
      <p:ext uri="{BB962C8B-B14F-4D97-AF65-F5344CB8AC3E}">
        <p14:creationId xmlns:p14="http://schemas.microsoft.com/office/powerpoint/2010/main" xmlns="" val="233082149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screen">
            <a:extLst>
              <a:ext uri="{BEBA8EAE-BF5A-486C-A8C5-ECC9F3942E4B}">
                <a14:imgProps xmlns:a14="http://schemas.microsoft.com/office/drawing/2010/main" xmlns="">
                  <a14:imgLayer r:embed="rId3">
                    <a14:imgEffect>
                      <a14:sharpenSoften amount="49000"/>
                    </a14:imgEffect>
                  </a14:imgLayer>
                </a14:imgProps>
              </a:ext>
              <a:ext uri="{28A0092B-C50C-407E-A947-70E740481C1C}">
                <a14:useLocalDpi xmlns:a14="http://schemas.microsoft.com/office/drawing/2010/main" xmlns=""/>
              </a:ext>
            </a:extLst>
          </a:blip>
          <a:stretch>
            <a:fillRect/>
          </a:stretch>
        </p:blipFill>
        <p:spPr>
          <a:xfrm>
            <a:off x="795344" y="739232"/>
            <a:ext cx="4089382" cy="257494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Espace réservé du numéro de diapositive 2"/>
          <p:cNvSpPr>
            <a:spLocks noGrp="1"/>
          </p:cNvSpPr>
          <p:nvPr>
            <p:ph type="sldNum" sz="quarter" idx="12"/>
          </p:nvPr>
        </p:nvSpPr>
        <p:spPr/>
        <p:txBody>
          <a:bodyPr/>
          <a:lstStyle/>
          <a:p>
            <a:fld id="{83CB1857-F0CA-0B4B-9C21-25631F5E29D9}" type="slidenum">
              <a:rPr lang="fr-FR" smtClean="0"/>
              <a:pPr/>
              <a:t>39</a:t>
            </a:fld>
            <a:endParaRPr lang="fr-FR" dirty="0"/>
          </a:p>
        </p:txBody>
      </p:sp>
      <p:pic>
        <p:nvPicPr>
          <p:cNvPr id="10242" name="Picture 2" descr="C:\Users\jeanjean\Desktop\evasion fiscale\Image9.jpg"/>
          <p:cNvPicPr>
            <a:picLocks noChangeAspect="1" noChangeArrowheads="1"/>
          </p:cNvPicPr>
          <p:nvPr/>
        </p:nvPicPr>
        <p:blipFill>
          <a:blip r:embed="rId4">
            <a:extLst>
              <a:ext uri="{BEBA8EAE-BF5A-486C-A8C5-ECC9F3942E4B}">
                <a14:imgProps xmlns:a14="http://schemas.microsoft.com/office/drawing/2010/main" xmlns="">
                  <a14:imgLayer r:embed="rId5">
                    <a14:imgEffect>
                      <a14:sharpenSoften amount="82000"/>
                    </a14:imgEffect>
                  </a14:imgLayer>
                </a14:imgProps>
              </a:ext>
              <a:ext uri="{28A0092B-C50C-407E-A947-70E740481C1C}">
                <a14:useLocalDpi xmlns:a14="http://schemas.microsoft.com/office/drawing/2010/main" xmlns=""/>
              </a:ext>
            </a:extLst>
          </a:blip>
          <a:srcRect/>
          <a:stretch>
            <a:fillRect/>
          </a:stretch>
        </p:blipFill>
        <p:spPr bwMode="auto">
          <a:xfrm>
            <a:off x="1888824" y="2788313"/>
            <a:ext cx="5093085" cy="317742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rgbClr val="FFFFFF"/>
                </a:solidFill>
              </a14:hiddenFill>
            </a:ext>
          </a:extLst>
        </p:spPr>
      </p:pic>
      <p:sp>
        <p:nvSpPr>
          <p:cNvPr id="7" name="Rectangle à coins arrondis 6"/>
          <p:cNvSpPr/>
          <p:nvPr/>
        </p:nvSpPr>
        <p:spPr>
          <a:xfrm>
            <a:off x="4240922" y="189186"/>
            <a:ext cx="4409088" cy="2475184"/>
          </a:xfrm>
          <a:prstGeom prst="wedgeRoundRectCallout">
            <a:avLst>
              <a:gd name="adj1" fmla="val -82803"/>
              <a:gd name="adj2" fmla="val 140278"/>
              <a:gd name="adj3" fmla="val 16667"/>
            </a:avLst>
          </a:prstGeom>
          <a:solidFill>
            <a:schemeClr val="bg1"/>
          </a:solidFill>
          <a:ln>
            <a:noFill/>
          </a:ln>
          <a:effectLst>
            <a:outerShdw blurRad="596900" dist="38100" dir="5400000" sx="110000" sy="110000" algn="t" rotWithShape="0">
              <a:prstClr val="black">
                <a:alpha val="23000"/>
              </a:prstClr>
            </a:outerShdw>
          </a:effectLst>
          <a:scene3d>
            <a:camera prst="perspectiveHeroicExtremeLeftFacing"/>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244" name="Picture 4" descr="C:\Users\jeanjean\Desktop\evasion fiscale\Image9.jpg"/>
          <p:cNvPicPr>
            <a:picLocks noChangeAspect="1" noChangeArrowheads="1"/>
          </p:cNvPicPr>
          <p:nvPr/>
        </p:nvPicPr>
        <p:blipFill>
          <a:blip r:embed="rId6">
            <a:extLst>
              <a:ext uri="{BEBA8EAE-BF5A-486C-A8C5-ECC9F3942E4B}">
                <a14:imgProps xmlns:a14="http://schemas.microsoft.com/office/drawing/2010/main" xmlns="">
                  <a14:imgLayer r:embed="rId7">
                    <a14:imgEffect>
                      <a14:sharpenSoften amount="54000"/>
                    </a14:imgEffect>
                  </a14:imgLayer>
                </a14:imgProps>
              </a:ext>
              <a:ext uri="{28A0092B-C50C-407E-A947-70E740481C1C}">
                <a14:useLocalDpi xmlns:a14="http://schemas.microsoft.com/office/drawing/2010/main" xmlns=""/>
              </a:ext>
            </a:extLst>
          </a:blip>
          <a:srcRect/>
          <a:stretch>
            <a:fillRect/>
          </a:stretch>
        </p:blipFill>
        <p:spPr bwMode="auto">
          <a:xfrm>
            <a:off x="4175681" y="695543"/>
            <a:ext cx="4360902" cy="1809310"/>
          </a:xfrm>
          <a:prstGeom prst="rect">
            <a:avLst/>
          </a:prstGeom>
          <a:noFill/>
          <a:ln>
            <a:noFill/>
          </a:ln>
          <a:effectLst>
            <a:softEdge rad="127000"/>
          </a:effectLst>
          <a:scene3d>
            <a:camera prst="perspectiveHeroicExtremeLeftFacing"/>
            <a:lightRig rig="threePt" dir="t"/>
          </a:scene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409948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549275" y="332908"/>
            <a:ext cx="8042276" cy="800096"/>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chorCtr="0">
            <a:noAutofit/>
          </a:bodyPr>
          <a:lstStyle/>
          <a:p>
            <a:pPr algn="ctr"/>
            <a:r>
              <a:rPr lang="fr-FR" sz="3600" dirty="0"/>
              <a:t>UNE FINANCE MONDIALISÉE ET DÉRÉGULÉE</a:t>
            </a:r>
          </a:p>
        </p:txBody>
      </p:sp>
      <p:sp>
        <p:nvSpPr>
          <p:cNvPr id="3" name="Espace réservé du contenu 2"/>
          <p:cNvSpPr>
            <a:spLocks noGrp="1"/>
          </p:cNvSpPr>
          <p:nvPr>
            <p:ph idx="1"/>
          </p:nvPr>
        </p:nvSpPr>
        <p:spPr>
          <a:xfrm>
            <a:off x="811329" y="1754482"/>
            <a:ext cx="7570671" cy="3385803"/>
          </a:xfrm>
        </p:spPr>
        <p:txBody>
          <a:bodyPr>
            <a:normAutofit/>
          </a:bodyPr>
          <a:lstStyle/>
          <a:p>
            <a:pPr marL="174625" lvl="1" indent="-174625"/>
            <a:r>
              <a:rPr lang="fr-FR" sz="2400" i="1" dirty="0"/>
              <a:t>Le Monde </a:t>
            </a:r>
            <a:r>
              <a:rPr lang="fr-FR" sz="2400" dirty="0"/>
              <a:t>du 15 août 2012</a:t>
            </a:r>
          </a:p>
          <a:p>
            <a:pPr marL="536575" lvl="2" indent="-173038"/>
            <a:r>
              <a:rPr lang="fr-FR" sz="2400" b="1" dirty="0"/>
              <a:t>0,0014%</a:t>
            </a:r>
            <a:r>
              <a:rPr lang="fr-FR" sz="2400" dirty="0"/>
              <a:t> des humains détiennent 10 à 15 % de la richesse liquide</a:t>
            </a:r>
          </a:p>
          <a:p>
            <a:pPr lvl="1"/>
            <a:endParaRPr lang="fr-FR" sz="2400" dirty="0" smtClean="0"/>
          </a:p>
          <a:p>
            <a:pPr marL="174625" lvl="1" indent="-174625"/>
            <a:r>
              <a:rPr lang="fr-FR" sz="2400" dirty="0" smtClean="0"/>
              <a:t>Estimation </a:t>
            </a:r>
            <a:r>
              <a:rPr lang="fr-FR" sz="2400" dirty="0"/>
              <a:t>du FMI (2010)</a:t>
            </a:r>
          </a:p>
          <a:p>
            <a:pPr marL="536575" lvl="2" indent="-173038"/>
            <a:r>
              <a:rPr lang="fr-FR" sz="2400" dirty="0"/>
              <a:t>Bilan cumulé des petits paradis fiscaux insulaires </a:t>
            </a:r>
            <a:r>
              <a:rPr lang="fr-FR" sz="2400" dirty="0" smtClean="0"/>
              <a:t>: 18.000 </a:t>
            </a:r>
            <a:r>
              <a:rPr lang="fr-FR" sz="2400" dirty="0"/>
              <a:t>m</a:t>
            </a:r>
            <a:r>
              <a:rPr lang="fr-FR" sz="2400" dirty="0" smtClean="0"/>
              <a:t>illiards </a:t>
            </a:r>
            <a:r>
              <a:rPr lang="fr-FR" sz="2400" dirty="0"/>
              <a:t>$ = </a:t>
            </a:r>
            <a:r>
              <a:rPr lang="fr-FR" sz="2400" b="1" dirty="0"/>
              <a:t>1/3</a:t>
            </a:r>
            <a:r>
              <a:rPr lang="fr-FR" sz="2400" dirty="0"/>
              <a:t> du PIB </a:t>
            </a:r>
            <a:r>
              <a:rPr lang="fr-FR" sz="2400" dirty="0" smtClean="0"/>
              <a:t>mondial</a:t>
            </a:r>
            <a:endParaRPr lang="fr-FR" sz="2400" dirty="0"/>
          </a:p>
        </p:txBody>
      </p:sp>
      <p:sp>
        <p:nvSpPr>
          <p:cNvPr id="4" name="Espace réservé du numéro de diapositive 3"/>
          <p:cNvSpPr>
            <a:spLocks noGrp="1"/>
          </p:cNvSpPr>
          <p:nvPr>
            <p:ph type="sldNum" sz="quarter" idx="12"/>
          </p:nvPr>
        </p:nvSpPr>
        <p:spPr/>
        <p:txBody>
          <a:bodyPr/>
          <a:lstStyle/>
          <a:p>
            <a:fld id="{83CB1857-F0CA-0B4B-9C21-25631F5E29D9}" type="slidenum">
              <a:rPr lang="fr-FR" smtClean="0"/>
              <a:pPr/>
              <a:t>4</a:t>
            </a:fld>
            <a:endParaRPr lang="fr-FR" dirty="0"/>
          </a:p>
        </p:txBody>
      </p:sp>
    </p:spTree>
    <p:extLst>
      <p:ext uri="{BB962C8B-B14F-4D97-AF65-F5344CB8AC3E}">
        <p14:creationId xmlns:p14="http://schemas.microsoft.com/office/powerpoint/2010/main" xmlns="" val="21852187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83CB1857-F0CA-0B4B-9C21-25631F5E29D9}" type="slidenum">
              <a:rPr lang="fr-FR" smtClean="0"/>
              <a:pPr/>
              <a:t>40</a:t>
            </a:fld>
            <a:endParaRPr lang="fr-FR" dirty="0"/>
          </a:p>
        </p:txBody>
      </p:sp>
      <p:pic>
        <p:nvPicPr>
          <p:cNvPr id="11266" name="Picture 2" descr="C:\Users\jeanjean\Desktop\evasion fiscale\Image10.jpg"/>
          <p:cNvPicPr>
            <a:picLocks noChangeAspect="1" noChangeArrowheads="1"/>
          </p:cNvPicPr>
          <p:nvPr/>
        </p:nvPicPr>
        <p:blipFill>
          <a:blip r:embed="rId2">
            <a:extLst>
              <a:ext uri="{BEBA8EAE-BF5A-486C-A8C5-ECC9F3942E4B}">
                <a14:imgProps xmlns:a14="http://schemas.microsoft.com/office/drawing/2010/main" xmlns="">
                  <a14:imgLayer r:embed="rId3">
                    <a14:imgEffect>
                      <a14:sharpenSoften amount="73000"/>
                    </a14:imgEffect>
                  </a14:imgLayer>
                </a14:imgProps>
              </a:ext>
              <a:ext uri="{28A0092B-C50C-407E-A947-70E740481C1C}">
                <a14:useLocalDpi xmlns:a14="http://schemas.microsoft.com/office/drawing/2010/main" xmlns=""/>
              </a:ext>
            </a:extLst>
          </a:blip>
          <a:srcRect/>
          <a:stretch>
            <a:fillRect/>
          </a:stretch>
        </p:blipFill>
        <p:spPr bwMode="auto">
          <a:xfrm>
            <a:off x="782301" y="738680"/>
            <a:ext cx="7583932" cy="469141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296913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eanjean\Desktop\evasion fiscale\cadre-1.gif"/>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766621" y="513976"/>
            <a:ext cx="7560256" cy="5538717"/>
          </a:xfrm>
          <a:prstGeom prst="rect">
            <a:avLst/>
          </a:prstGeom>
          <a:noFill/>
          <a:effectLst>
            <a:outerShdw blurRad="660400" dist="50800" dir="5400000" algn="ctr" rotWithShape="0">
              <a:srgbClr val="000000">
                <a:alpha val="71000"/>
              </a:srgbClr>
            </a:outerShdw>
          </a:effectLst>
          <a:extLst>
            <a:ext uri="{909E8E84-426E-40DD-AFC4-6F175D3DCCD1}">
              <a14:hiddenFill xmlns:a14="http://schemas.microsoft.com/office/drawing/2010/main" xmlns="">
                <a:solidFill>
                  <a:srgbClr val="FFFFFF"/>
                </a:solidFill>
              </a14:hiddenFill>
            </a:ext>
          </a:extLst>
        </p:spPr>
      </p:pic>
      <p:pic>
        <p:nvPicPr>
          <p:cNvPr id="4" name="Espace réservé du contenu 3"/>
          <p:cNvPicPr>
            <a:picLocks noGrp="1" noChangeAspect="1"/>
          </p:cNvPicPr>
          <p:nvPr>
            <p:ph idx="1"/>
          </p:nvPr>
        </p:nvPicPr>
        <p:blipFill>
          <a:blip r:embed="rId3">
            <a:extLst>
              <a:ext uri="{BEBA8EAE-BF5A-486C-A8C5-ECC9F3942E4B}">
                <a14:imgProps xmlns:a14="http://schemas.microsoft.com/office/drawing/2010/main" xmlns="">
                  <a14:imgLayer r:embed="rId4">
                    <a14:imgEffect>
                      <a14:sharpenSoften amount="54000"/>
                    </a14:imgEffect>
                  </a14:imgLayer>
                </a14:imgProps>
              </a:ext>
              <a:ext uri="{28A0092B-C50C-407E-A947-70E740481C1C}">
                <a14:useLocalDpi xmlns:a14="http://schemas.microsoft.com/office/drawing/2010/main" xmlns=""/>
              </a:ext>
            </a:extLst>
          </a:blip>
          <a:stretch>
            <a:fillRect/>
          </a:stretch>
        </p:blipFill>
        <p:spPr>
          <a:xfrm>
            <a:off x="1799771" y="1393372"/>
            <a:ext cx="5544458" cy="3802742"/>
          </a:xfrm>
        </p:spPr>
      </p:pic>
      <p:sp>
        <p:nvSpPr>
          <p:cNvPr id="3" name="Espace réservé du numéro de diapositive 2"/>
          <p:cNvSpPr>
            <a:spLocks noGrp="1"/>
          </p:cNvSpPr>
          <p:nvPr>
            <p:ph type="sldNum" sz="quarter" idx="12"/>
          </p:nvPr>
        </p:nvSpPr>
        <p:spPr/>
        <p:txBody>
          <a:bodyPr/>
          <a:lstStyle/>
          <a:p>
            <a:fld id="{83CB1857-F0CA-0B4B-9C21-25631F5E29D9}" type="slidenum">
              <a:rPr lang="fr-FR" b="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pPr/>
              <a:t>41</a:t>
            </a:fld>
            <a:endParaRPr lang="fr-FR" dirty="0"/>
          </a:p>
        </p:txBody>
      </p:sp>
    </p:spTree>
    <p:extLst>
      <p:ext uri="{BB962C8B-B14F-4D97-AF65-F5344CB8AC3E}">
        <p14:creationId xmlns:p14="http://schemas.microsoft.com/office/powerpoint/2010/main" xmlns="" val="21304069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89558" y="1936690"/>
            <a:ext cx="7606956" cy="1012035"/>
          </a:xfrm>
        </p:spPr>
        <p:txBody>
          <a:bodyPr>
            <a:normAutofit/>
          </a:bodyPr>
          <a:lstStyle/>
          <a:p>
            <a:pPr marL="0" indent="0">
              <a:buNone/>
            </a:pPr>
            <a:r>
              <a:rPr lang="fr-FR" dirty="0" smtClean="0"/>
              <a:t>En France, rappelons la communication de l’association</a:t>
            </a:r>
          </a:p>
          <a:p>
            <a:pPr marL="6350" indent="0">
              <a:buNone/>
            </a:pPr>
            <a:r>
              <a:rPr lang="fr-FR" i="1" dirty="0" smtClean="0"/>
              <a:t>les contribuables associés</a:t>
            </a:r>
            <a:r>
              <a:rPr lang="fr-FR" dirty="0" smtClean="0"/>
              <a:t> </a:t>
            </a:r>
          </a:p>
        </p:txBody>
      </p:sp>
      <p:pic>
        <p:nvPicPr>
          <p:cNvPr id="9" name="Image 8"/>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782301" y="3230866"/>
            <a:ext cx="1714500" cy="17145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 name="Titre 1"/>
          <p:cNvSpPr>
            <a:spLocks noGrp="1"/>
          </p:cNvSpPr>
          <p:nvPr>
            <p:ph type="title"/>
          </p:nvPr>
        </p:nvSpPr>
        <p:spPr>
          <a:xfrm>
            <a:off x="762000" y="4887310"/>
            <a:ext cx="6781800" cy="1284889"/>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r>
              <a:rPr lang="fr-FR" sz="3600" dirty="0" smtClean="0"/>
              <a:t>LA COMMUNICATION DES PARADIS FISCAUX</a:t>
            </a:r>
            <a:endParaRPr lang="fr-FR" sz="3600" dirty="0"/>
          </a:p>
        </p:txBody>
      </p:sp>
      <p:sp>
        <p:nvSpPr>
          <p:cNvPr id="4" name="Espace réservé du numéro de diapositive 3"/>
          <p:cNvSpPr>
            <a:spLocks noGrp="1"/>
          </p:cNvSpPr>
          <p:nvPr>
            <p:ph type="sldNum" sz="quarter" idx="12"/>
          </p:nvPr>
        </p:nvSpPr>
        <p:spPr/>
        <p:txBody>
          <a:bodyPr/>
          <a:lstStyle/>
          <a:p>
            <a:fld id="{83CB1857-F0CA-0B4B-9C21-25631F5E29D9}" type="slidenum">
              <a:rPr lang="fr-FR" smtClean="0"/>
              <a:pPr/>
              <a:t>42</a:t>
            </a:fld>
            <a:endParaRPr lang="fr-FR" dirty="0"/>
          </a:p>
        </p:txBody>
      </p:sp>
      <p:sp>
        <p:nvSpPr>
          <p:cNvPr id="6" name="Bulle ronde 5"/>
          <p:cNvSpPr/>
          <p:nvPr/>
        </p:nvSpPr>
        <p:spPr>
          <a:xfrm>
            <a:off x="-486704" y="-345842"/>
            <a:ext cx="5705066" cy="2666468"/>
          </a:xfrm>
          <a:prstGeom prst="wedgeEllipseCallout">
            <a:avLst>
              <a:gd name="adj1" fmla="val -3730"/>
              <a:gd name="adj2" fmla="val 102678"/>
            </a:avLst>
          </a:prstGeom>
          <a:solidFill>
            <a:schemeClr val="bg1"/>
          </a:solidFill>
          <a:ln>
            <a:noFill/>
          </a:ln>
          <a:effectLst>
            <a:outerShdw blurRad="254000" dist="27940" dir="5400000" sx="107000" sy="107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marL="320040" lvl="1"/>
            <a:r>
              <a:rPr lang="fr-FR" sz="2400" b="1" dirty="0" smtClean="0">
                <a:ln w="17780" cmpd="sng">
                  <a:noFill/>
                  <a:prstDash val="solid"/>
                  <a:miter lim="800000"/>
                </a:ln>
                <a:solidFill>
                  <a:schemeClr val="tx2"/>
                </a:solidFill>
              </a:rPr>
              <a:t>«</a:t>
            </a:r>
            <a:r>
              <a:rPr lang="fr-FR" sz="2400" b="1" dirty="0">
                <a:ln w="17780" cmpd="sng">
                  <a:noFill/>
                  <a:prstDash val="solid"/>
                  <a:miter lim="800000"/>
                </a:ln>
                <a:solidFill>
                  <a:schemeClr val="tx2"/>
                </a:solidFill>
              </a:rPr>
              <a:t> Le problème n’est </a:t>
            </a:r>
            <a:r>
              <a:rPr lang="fr-FR" sz="2400" b="1" dirty="0">
                <a:ln w="17780" cmpd="sng">
                  <a:noFill/>
                  <a:prstDash val="solid"/>
                  <a:miter lim="800000"/>
                </a:ln>
                <a:solidFill>
                  <a:schemeClr val="tx2"/>
                </a:solidFill>
                <a:effectLst/>
              </a:rPr>
              <a:t>pas</a:t>
            </a:r>
            <a:r>
              <a:rPr lang="fr-FR" sz="2400" b="1" dirty="0">
                <a:ln w="17780" cmpd="sng">
                  <a:noFill/>
                  <a:prstDash val="solid"/>
                  <a:miter lim="800000"/>
                </a:ln>
                <a:solidFill>
                  <a:schemeClr val="tx2"/>
                </a:solidFill>
              </a:rPr>
              <a:t> en Suisse, il est chez vous en France </a:t>
            </a:r>
            <a:r>
              <a:rPr lang="fr-FR" sz="2400" b="1" dirty="0" smtClean="0">
                <a:ln w="17780" cmpd="sng">
                  <a:noFill/>
                  <a:prstDash val="solid"/>
                  <a:miter lim="800000"/>
                </a:ln>
                <a:solidFill>
                  <a:schemeClr val="tx2"/>
                </a:solidFill>
              </a:rPr>
              <a:t>»</a:t>
            </a:r>
            <a:r>
              <a:rPr lang="fr-FR" sz="2400" b="1" dirty="0">
                <a:ln w="17780" cmpd="sng">
                  <a:noFill/>
                  <a:prstDash val="solid"/>
                  <a:miter lim="800000"/>
                </a:ln>
                <a:solidFill>
                  <a:schemeClr val="tx2"/>
                </a:solidFill>
              </a:rPr>
              <a:t> </a:t>
            </a:r>
            <a:endParaRPr lang="fr-FR" sz="2400" b="1" dirty="0" smtClean="0">
              <a:ln w="17780" cmpd="sng">
                <a:noFill/>
                <a:prstDash val="solid"/>
                <a:miter lim="800000"/>
              </a:ln>
              <a:solidFill>
                <a:schemeClr val="tx2"/>
              </a:solidFill>
            </a:endParaRPr>
          </a:p>
          <a:p>
            <a:pPr marL="320040" lvl="1"/>
            <a:r>
              <a:rPr lang="fr-FR" sz="1600" b="1" dirty="0" smtClean="0">
                <a:ln w="17780" cmpd="sng">
                  <a:noFill/>
                  <a:prstDash val="solid"/>
                  <a:miter lim="800000"/>
                </a:ln>
                <a:solidFill>
                  <a:schemeClr val="tx2"/>
                </a:solidFill>
              </a:rPr>
              <a:t>Fathi DERDER, député </a:t>
            </a:r>
            <a:r>
              <a:rPr lang="fr-FR" sz="1600" b="1" dirty="0">
                <a:ln w="17780" cmpd="sng">
                  <a:noFill/>
                  <a:prstDash val="solid"/>
                  <a:miter lim="800000"/>
                </a:ln>
                <a:solidFill>
                  <a:schemeClr val="tx2"/>
                </a:solidFill>
              </a:rPr>
              <a:t>libéral </a:t>
            </a:r>
            <a:r>
              <a:rPr lang="fr-FR" sz="1600" b="1" dirty="0" smtClean="0">
                <a:ln w="17780" cmpd="sng">
                  <a:noFill/>
                  <a:prstDash val="solid"/>
                  <a:miter lim="800000"/>
                </a:ln>
                <a:solidFill>
                  <a:schemeClr val="tx2"/>
                </a:solidFill>
              </a:rPr>
              <a:t>Suisse</a:t>
            </a:r>
            <a:endParaRPr lang="fr-FR" sz="2400" b="1" dirty="0">
              <a:ln w="17780" cmpd="sng">
                <a:noFill/>
                <a:prstDash val="solid"/>
                <a:miter lim="800000"/>
              </a:ln>
              <a:solidFill>
                <a:schemeClr val="tx2"/>
              </a:solidFill>
            </a:endParaRPr>
          </a:p>
        </p:txBody>
      </p:sp>
      <p:sp>
        <p:nvSpPr>
          <p:cNvPr id="7" name="Bulle ronde 6"/>
          <p:cNvSpPr/>
          <p:nvPr/>
        </p:nvSpPr>
        <p:spPr>
          <a:xfrm>
            <a:off x="3901793" y="-345842"/>
            <a:ext cx="5909864" cy="5291208"/>
          </a:xfrm>
          <a:prstGeom prst="wedgeEllipseCallout">
            <a:avLst>
              <a:gd name="adj1" fmla="val -79326"/>
              <a:gd name="adj2" fmla="val 26843"/>
            </a:avLst>
          </a:prstGeom>
          <a:solidFill>
            <a:schemeClr val="bg1"/>
          </a:solidFill>
          <a:ln>
            <a:noFill/>
          </a:ln>
          <a:effectLst>
            <a:outerShdw blurRad="304800" dist="27940" dir="5400000" sx="106000" sy="106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20040" lvl="1" algn="just"/>
            <a:r>
              <a:rPr lang="fr-FR" sz="2400" b="1" dirty="0" smtClean="0">
                <a:ln w="18415" cmpd="sng">
                  <a:noFill/>
                  <a:prstDash val="solid"/>
                </a:ln>
                <a:solidFill>
                  <a:schemeClr val="tx2"/>
                </a:solidFill>
              </a:rPr>
              <a:t>«</a:t>
            </a:r>
            <a:r>
              <a:rPr lang="fr-FR" sz="2400" b="1" dirty="0">
                <a:ln w="18415" cmpd="sng">
                  <a:noFill/>
                  <a:prstDash val="solid"/>
                </a:ln>
                <a:solidFill>
                  <a:schemeClr val="tx2"/>
                </a:solidFill>
              </a:rPr>
              <a:t> l’état providence à forte fiscalité est une prison pour l’âme humaine. Il nous transforme tous en animaux domestiques. Il nous met tous dans une petite cage, contrôle notre liberté, contrôle nos vies. C’est contre quoi il faut lutter </a:t>
            </a:r>
            <a:r>
              <a:rPr lang="fr-FR" sz="2400" b="1" dirty="0" smtClean="0">
                <a:ln w="18415" cmpd="sng">
                  <a:noFill/>
                  <a:prstDash val="solid"/>
                </a:ln>
                <a:solidFill>
                  <a:schemeClr val="tx2"/>
                </a:solidFill>
              </a:rPr>
              <a:t>»</a:t>
            </a:r>
          </a:p>
          <a:p>
            <a:pPr marL="320040" lvl="1" algn="just"/>
            <a:r>
              <a:rPr lang="fr-FR" sz="1600" b="1" dirty="0" smtClean="0">
                <a:ln w="18415" cmpd="sng">
                  <a:noFill/>
                  <a:prstDash val="solid"/>
                </a:ln>
                <a:solidFill>
                  <a:schemeClr val="tx2"/>
                </a:solidFill>
              </a:rPr>
              <a:t>Daniel </a:t>
            </a:r>
            <a:r>
              <a:rPr lang="fr-FR" sz="1600" b="1" dirty="0">
                <a:ln w="18415" cmpd="sng">
                  <a:noFill/>
                  <a:prstDash val="solid"/>
                </a:ln>
                <a:solidFill>
                  <a:schemeClr val="tx2"/>
                </a:solidFill>
              </a:rPr>
              <a:t>J. MITCHELL, membre du Think tank </a:t>
            </a:r>
            <a:r>
              <a:rPr lang="fr-FR" sz="1600" b="1" i="1" dirty="0">
                <a:ln w="18415" cmpd="sng">
                  <a:noFill/>
                  <a:prstDash val="solid"/>
                </a:ln>
                <a:solidFill>
                  <a:schemeClr val="tx2"/>
                </a:solidFill>
              </a:rPr>
              <a:t>Heritage </a:t>
            </a:r>
            <a:r>
              <a:rPr lang="fr-FR" sz="1600" b="1" i="1" dirty="0" smtClean="0">
                <a:ln w="18415" cmpd="sng">
                  <a:noFill/>
                  <a:prstDash val="solid"/>
                </a:ln>
                <a:solidFill>
                  <a:schemeClr val="tx2"/>
                </a:solidFill>
              </a:rPr>
              <a:t>Foundation</a:t>
            </a:r>
            <a:endParaRPr lang="fr-FR" sz="1600" b="1" dirty="0">
              <a:ln w="18415" cmpd="sng">
                <a:noFill/>
                <a:prstDash val="solid"/>
              </a:ln>
              <a:solidFill>
                <a:schemeClr val="tx2"/>
              </a:solidFill>
            </a:endParaRPr>
          </a:p>
        </p:txBody>
      </p:sp>
      <p:sp>
        <p:nvSpPr>
          <p:cNvPr id="8" name="Bulle ronde 7"/>
          <p:cNvSpPr/>
          <p:nvPr/>
        </p:nvSpPr>
        <p:spPr>
          <a:xfrm>
            <a:off x="-319314" y="1694353"/>
            <a:ext cx="5167085" cy="1768662"/>
          </a:xfrm>
          <a:prstGeom prst="wedgeEllipseCallout">
            <a:avLst>
              <a:gd name="adj1" fmla="val -2339"/>
              <a:gd name="adj2" fmla="val 63016"/>
            </a:avLst>
          </a:prstGeom>
          <a:ln>
            <a:noFill/>
          </a:ln>
          <a:effectLst>
            <a:outerShdw blurRad="241300" dist="27940" dir="5400000" sx="107000" sy="107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rtlCol="0" anchor="ctr"/>
          <a:lstStyle/>
          <a:p>
            <a:pPr marL="320040" lvl="1"/>
            <a:r>
              <a:rPr lang="fr-FR" sz="2400" b="1" dirty="0" smtClean="0">
                <a:ln w="18415" cmpd="sng">
                  <a:noFill/>
                  <a:prstDash val="solid"/>
                </a:ln>
                <a:solidFill>
                  <a:schemeClr val="tx2"/>
                </a:solidFill>
              </a:rPr>
              <a:t>«</a:t>
            </a:r>
            <a:r>
              <a:rPr lang="fr-FR" sz="2400" b="1" dirty="0">
                <a:ln w="18415" cmpd="sng">
                  <a:noFill/>
                  <a:prstDash val="solid"/>
                </a:ln>
                <a:solidFill>
                  <a:schemeClr val="tx2"/>
                </a:solidFill>
              </a:rPr>
              <a:t> Nous ne sommes pas un paradis fiscal </a:t>
            </a:r>
            <a:r>
              <a:rPr lang="fr-FR" sz="2400" b="1" dirty="0" smtClean="0">
                <a:ln w="18415" cmpd="sng">
                  <a:noFill/>
                  <a:prstDash val="solid"/>
                </a:ln>
                <a:solidFill>
                  <a:schemeClr val="tx2"/>
                </a:solidFill>
              </a:rPr>
              <a:t>» </a:t>
            </a:r>
          </a:p>
          <a:p>
            <a:pPr marL="320040" lvl="1"/>
            <a:r>
              <a:rPr lang="fr-FR" sz="1600" b="1" dirty="0" smtClean="0">
                <a:ln w="18415" cmpd="sng">
                  <a:noFill/>
                  <a:prstDash val="solid"/>
                </a:ln>
                <a:solidFill>
                  <a:schemeClr val="tx2"/>
                </a:solidFill>
              </a:rPr>
              <a:t>Philip Bailhache, sénateur de Jersey</a:t>
            </a:r>
            <a:endParaRPr lang="fr-FR" sz="2400" b="1" dirty="0">
              <a:ln w="18415" cmpd="sng">
                <a:noFill/>
                <a:prstDash val="solid"/>
              </a:ln>
              <a:solidFill>
                <a:schemeClr val="tx2"/>
              </a:solidFill>
            </a:endParaRPr>
          </a:p>
        </p:txBody>
      </p:sp>
    </p:spTree>
    <p:extLst>
      <p:ext uri="{BB962C8B-B14F-4D97-AF65-F5344CB8AC3E}">
        <p14:creationId xmlns:p14="http://schemas.microsoft.com/office/powerpoint/2010/main" xmlns="" val="145497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1490" y="4572000"/>
            <a:ext cx="6781800" cy="16002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fr-FR" sz="3600" dirty="0" smtClean="0"/>
              <a:t>LES PROPOSITIONS DU RAPPORT</a:t>
            </a:r>
            <a:endParaRPr lang="fr-FR" sz="3600" dirty="0"/>
          </a:p>
        </p:txBody>
      </p:sp>
      <p:sp>
        <p:nvSpPr>
          <p:cNvPr id="3" name="Espace réservé du contenu 2"/>
          <p:cNvSpPr>
            <a:spLocks noGrp="1"/>
          </p:cNvSpPr>
          <p:nvPr>
            <p:ph idx="1"/>
          </p:nvPr>
        </p:nvSpPr>
        <p:spPr>
          <a:xfrm>
            <a:off x="762000" y="890750"/>
            <a:ext cx="7543800" cy="4248807"/>
          </a:xfrm>
        </p:spPr>
        <p:txBody>
          <a:bodyPr>
            <a:noAutofit/>
          </a:bodyPr>
          <a:lstStyle/>
          <a:p>
            <a:pPr marL="174625" indent="-174625"/>
            <a:r>
              <a:rPr lang="fr-FR" dirty="0" smtClean="0"/>
              <a:t>Création d’un haut commissariat à la protection des intérêts financiers publics</a:t>
            </a:r>
          </a:p>
          <a:p>
            <a:pPr marL="174625" indent="-174625">
              <a:buNone/>
            </a:pPr>
            <a:endParaRPr lang="fr-FR" dirty="0" smtClean="0"/>
          </a:p>
          <a:p>
            <a:pPr marL="174625" indent="-174625"/>
            <a:r>
              <a:rPr lang="fr-FR" dirty="0" smtClean="0"/>
              <a:t>Imposer aux grands groupes une comptabilité pays par pays</a:t>
            </a:r>
          </a:p>
          <a:p>
            <a:pPr marL="174625" indent="-174625">
              <a:buNone/>
            </a:pPr>
            <a:endParaRPr lang="fr-FR" dirty="0" smtClean="0"/>
          </a:p>
          <a:p>
            <a:pPr marL="174625" indent="-174625"/>
            <a:r>
              <a:rPr lang="fr-FR" dirty="0" smtClean="0"/>
              <a:t>Préparer l’adoption d’une règle générale anti-évasion</a:t>
            </a:r>
          </a:p>
          <a:p>
            <a:pPr marL="174625" indent="-174625">
              <a:buNone/>
            </a:pPr>
            <a:endParaRPr lang="fr-FR" dirty="0" smtClean="0"/>
          </a:p>
          <a:p>
            <a:pPr marL="174625" indent="-174625"/>
            <a:r>
              <a:rPr lang="fr-FR" dirty="0" smtClean="0"/>
              <a:t>Développer une politique pénale permettant une sanction effective et dissuasive du délit de fraude fiscale </a:t>
            </a:r>
            <a:endParaRPr lang="fr-FR" dirty="0"/>
          </a:p>
        </p:txBody>
      </p:sp>
      <p:sp>
        <p:nvSpPr>
          <p:cNvPr id="4" name="Espace réservé du numéro de diapositive 3"/>
          <p:cNvSpPr>
            <a:spLocks noGrp="1"/>
          </p:cNvSpPr>
          <p:nvPr>
            <p:ph type="sldNum" sz="quarter" idx="12"/>
          </p:nvPr>
        </p:nvSpPr>
        <p:spPr/>
        <p:txBody>
          <a:bodyPr/>
          <a:lstStyle/>
          <a:p>
            <a:fld id="{83CB1857-F0CA-0B4B-9C21-25631F5E29D9}" type="slidenum">
              <a:rPr lang="fr-FR" smtClean="0"/>
              <a:pPr/>
              <a:t>43</a:t>
            </a:fld>
            <a:endParaRPr lang="fr-FR" dirty="0"/>
          </a:p>
        </p:txBody>
      </p:sp>
    </p:spTree>
    <p:extLst>
      <p:ext uri="{BB962C8B-B14F-4D97-AF65-F5344CB8AC3E}">
        <p14:creationId xmlns:p14="http://schemas.microsoft.com/office/powerpoint/2010/main" xmlns="" val="40385055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391364"/>
            <a:ext cx="8042276" cy="697096"/>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algn="ctr"/>
            <a:r>
              <a:rPr lang="fr-FR" sz="4000" dirty="0" smtClean="0"/>
              <a:t>UN COMBAT POLITIQUE ET CITOYEN</a:t>
            </a:r>
            <a:endParaRPr lang="fr-FR" sz="4000" dirty="0"/>
          </a:p>
        </p:txBody>
      </p:sp>
      <p:sp>
        <p:nvSpPr>
          <p:cNvPr id="3" name="Espace réservé du contenu 2"/>
          <p:cNvSpPr>
            <a:spLocks noGrp="1"/>
          </p:cNvSpPr>
          <p:nvPr>
            <p:ph idx="1"/>
          </p:nvPr>
        </p:nvSpPr>
        <p:spPr>
          <a:xfrm>
            <a:off x="782301" y="1088460"/>
            <a:ext cx="7599699" cy="3178740"/>
          </a:xfrm>
        </p:spPr>
        <p:txBody>
          <a:bodyPr>
            <a:noAutofit/>
          </a:bodyPr>
          <a:lstStyle/>
          <a:p>
            <a:pPr marL="174625" indent="-174625"/>
            <a:r>
              <a:rPr lang="fr-FR" b="1" i="1" dirty="0" smtClean="0"/>
              <a:t>L’Appel de Genève</a:t>
            </a:r>
            <a:r>
              <a:rPr lang="fr-FR" b="1" dirty="0" smtClean="0"/>
              <a:t> </a:t>
            </a:r>
            <a:r>
              <a:rPr lang="fr-FR" dirty="0" smtClean="0"/>
              <a:t>lancé en octobre 1996 par sept magistrats anti-corruption dont le juge </a:t>
            </a:r>
            <a:r>
              <a:rPr lang="fr-FR" b="1" dirty="0" smtClean="0"/>
              <a:t>Renaud Van Ruymbeke</a:t>
            </a:r>
          </a:p>
          <a:p>
            <a:pPr marL="449263" lvl="1" indent="0" algn="just" defTabSz="682625">
              <a:buNone/>
              <a:tabLst>
                <a:tab pos="7083425" algn="l"/>
              </a:tabLst>
            </a:pPr>
            <a:r>
              <a:rPr lang="fr-FR" sz="2000" dirty="0" smtClean="0"/>
              <a:t>« A l’ombre de l’Europe officielle et respectable se cache une autre Europe, plus discrète, moins avouable. C’est l’Europe des paradis fiscaux qui prospèrent sans vergogne grâce aux capitaux auxquels elle prête un refuge complaisant… »</a:t>
            </a:r>
          </a:p>
          <a:p>
            <a:pPr marL="174625" indent="-174625"/>
            <a:r>
              <a:rPr lang="fr-FR" dirty="0" smtClean="0"/>
              <a:t>L’action de nombreuses </a:t>
            </a:r>
            <a:r>
              <a:rPr lang="fr-FR" b="1" dirty="0" smtClean="0"/>
              <a:t>ONG</a:t>
            </a:r>
          </a:p>
        </p:txBody>
      </p:sp>
      <p:sp>
        <p:nvSpPr>
          <p:cNvPr id="4" name="Espace réservé du numéro de diapositive 3"/>
          <p:cNvSpPr>
            <a:spLocks noGrp="1"/>
          </p:cNvSpPr>
          <p:nvPr>
            <p:ph type="sldNum" sz="quarter" idx="12"/>
          </p:nvPr>
        </p:nvSpPr>
        <p:spPr/>
        <p:txBody>
          <a:bodyPr/>
          <a:lstStyle/>
          <a:p>
            <a:fld id="{83CB1857-F0CA-0B4B-9C21-25631F5E29D9}" type="slidenum">
              <a:rPr lang="fr-FR" smtClean="0"/>
              <a:pPr/>
              <a:t>44</a:t>
            </a:fld>
            <a:endParaRPr lang="fr-FR" dirty="0"/>
          </a:p>
        </p:txBody>
      </p:sp>
      <p:pic>
        <p:nvPicPr>
          <p:cNvPr id="6" name="Image 5"/>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4995560" y="4267200"/>
            <a:ext cx="1277579" cy="169091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Image 6"/>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782299" y="4267199"/>
            <a:ext cx="2192195" cy="97245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Image 7"/>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6680822" y="4267200"/>
            <a:ext cx="1697620" cy="11176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Image 8"/>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3520285" y="4267200"/>
            <a:ext cx="1054624" cy="1690914"/>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Image 9"/>
          <p:cNvPicPr>
            <a:picLocks noChangeAspect="1"/>
          </p:cNvPicPr>
          <p:nvPr/>
        </p:nvPicPr>
        <p:blipFill>
          <a:blip r:embed="rId7">
            <a:extLst>
              <a:ext uri="{28A0092B-C50C-407E-A947-70E740481C1C}">
                <a14:useLocalDpi xmlns:a14="http://schemas.microsoft.com/office/drawing/2010/main" xmlns=""/>
              </a:ext>
            </a:extLst>
          </a:blip>
          <a:stretch>
            <a:fillRect/>
          </a:stretch>
        </p:blipFill>
        <p:spPr>
          <a:xfrm>
            <a:off x="782301" y="5422770"/>
            <a:ext cx="2204357" cy="53534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xmlns="" val="11971135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391364"/>
            <a:ext cx="8042276" cy="697096"/>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algn="ctr"/>
            <a:r>
              <a:rPr lang="fr-FR" sz="4000" dirty="0" smtClean="0"/>
              <a:t>UN COMBAT POLITIQUE ET CITOYEN</a:t>
            </a:r>
            <a:endParaRPr lang="fr-FR" sz="4000" dirty="0"/>
          </a:p>
        </p:txBody>
      </p:sp>
      <p:sp>
        <p:nvSpPr>
          <p:cNvPr id="3" name="Espace réservé du numéro de diapositive 2"/>
          <p:cNvSpPr>
            <a:spLocks noGrp="1"/>
          </p:cNvSpPr>
          <p:nvPr>
            <p:ph type="sldNum" sz="quarter" idx="12"/>
          </p:nvPr>
        </p:nvSpPr>
        <p:spPr/>
        <p:txBody>
          <a:bodyPr/>
          <a:lstStyle/>
          <a:p>
            <a:fld id="{83CB1857-F0CA-0B4B-9C21-25631F5E29D9}" type="slidenum">
              <a:rPr lang="fr-FR" smtClean="0"/>
              <a:pPr/>
              <a:t>45</a:t>
            </a:fld>
            <a:endParaRPr lang="fr-FR" dirty="0"/>
          </a:p>
        </p:txBody>
      </p:sp>
      <p:pic>
        <p:nvPicPr>
          <p:cNvPr id="5" name="Picture 2" descr="C:\Users\jeanjean\Desktop\evasion fiscale\9782707617514_1_75.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880434" y="1565421"/>
            <a:ext cx="2410850" cy="4016773"/>
          </a:xfrm>
          <a:prstGeom prst="rect">
            <a:avLst/>
          </a:prstGeom>
          <a:noFill/>
          <a:ln>
            <a:noFill/>
          </a:ln>
          <a:effectLst>
            <a:outerShdw blurRad="50800" dist="38100" dir="2700000" algn="tl" rotWithShape="0">
              <a:prstClr val="black">
                <a:alpha val="40000"/>
              </a:prstClr>
            </a:outerShdw>
          </a:effectLst>
          <a:scene3d>
            <a:camera prst="perspectiveHeroicExtremeRightFacing"/>
            <a:lightRig rig="balanced" dir="t">
              <a:rot lat="0" lon="0" rev="8700000"/>
            </a:lightRig>
          </a:scene3d>
          <a:sp3d>
            <a:bevelT w="190500" h="38100"/>
          </a:sp3d>
          <a:extLst>
            <a:ext uri="{909E8E84-426E-40DD-AFC4-6F175D3DCCD1}">
              <a14:hiddenFill xmlns:a14="http://schemas.microsoft.com/office/drawing/2010/main" xmlns="">
                <a:solidFill>
                  <a:srgbClr val="FFFFFF"/>
                </a:solidFill>
              </a14:hiddenFill>
            </a:ext>
          </a:extLst>
        </p:spPr>
      </p:pic>
      <p:pic>
        <p:nvPicPr>
          <p:cNvPr id="1027" name="Picture 3" descr="C:\Users\jeanjean\Desktop\evasion fiscale\03bec4d0608afe140c3e999fc255753c9454e023.pn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263462" y="1565422"/>
            <a:ext cx="2373568" cy="360307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rgbClr val="FFFFFF"/>
                </a:solidFill>
              </a14:hiddenFill>
            </a:ext>
          </a:extLst>
        </p:spPr>
      </p:pic>
      <p:pic>
        <p:nvPicPr>
          <p:cNvPr id="1028" name="Picture 4" descr="C:\Users\jeanjean\Desktop\evasion fiscale\Paradis%20fiscaux.jpg"/>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5578760" y="1492623"/>
            <a:ext cx="2449216" cy="4116466"/>
          </a:xfrm>
          <a:prstGeom prst="rect">
            <a:avLst/>
          </a:prstGeom>
          <a:noFill/>
          <a:ln>
            <a:noFill/>
          </a:ln>
          <a:effectLst>
            <a:outerShdw blurRad="44450" dist="27940" dir="5400000" algn="ctr">
              <a:srgbClr val="000000">
                <a:alpha val="32000"/>
              </a:srgbClr>
            </a:outerShdw>
          </a:effectLst>
          <a:scene3d>
            <a:camera prst="perspectiveHeroicExtremeLeftFacing"/>
            <a:lightRig rig="balanced" dir="t">
              <a:rot lat="0" lon="0" rev="8700000"/>
            </a:lightRig>
          </a:scene3d>
          <a:sp3d>
            <a:bevelT w="190500" h="38100"/>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790456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83CB1857-F0CA-0B4B-9C21-25631F5E29D9}" type="slidenum">
              <a:rPr lang="fr-FR" smtClean="0"/>
              <a:pPr/>
              <a:t>46</a:t>
            </a:fld>
            <a:endParaRPr lang="fr-FR" dirty="0"/>
          </a:p>
        </p:txBody>
      </p:sp>
      <p:pic>
        <p:nvPicPr>
          <p:cNvPr id="2050" name="Picture 2" descr="C:\Users\jeanjean\Desktop\evasion fiscale\Shaxsoncouv.jp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781424" y="1625334"/>
            <a:ext cx="2546416" cy="3942815"/>
          </a:xfrm>
          <a:prstGeom prst="rect">
            <a:avLst/>
          </a:prstGeom>
          <a:noFill/>
          <a:ln>
            <a:noFill/>
          </a:ln>
          <a:effectLst>
            <a:outerShdw blurRad="44450" dist="27940" dir="5400000" algn="ctr">
              <a:srgbClr val="000000">
                <a:alpha val="32000"/>
              </a:srgbClr>
            </a:outerShdw>
          </a:effectLst>
          <a:scene3d>
            <a:camera prst="perspectiveHeroicExtremeRightFacing"/>
            <a:lightRig rig="balanced" dir="t">
              <a:rot lat="0" lon="0" rev="8700000"/>
            </a:lightRig>
          </a:scene3d>
          <a:sp3d>
            <a:bevelT w="190500" h="38100"/>
          </a:sp3d>
          <a:extLst>
            <a:ext uri="{909E8E84-426E-40DD-AFC4-6F175D3DCCD1}">
              <a14:hiddenFill xmlns:a14="http://schemas.microsoft.com/office/drawing/2010/main" xmlns="">
                <a:solidFill>
                  <a:srgbClr val="FFFFFF"/>
                </a:solidFill>
              </a14:hiddenFill>
            </a:ext>
          </a:extLst>
        </p:spPr>
      </p:pic>
      <p:pic>
        <p:nvPicPr>
          <p:cNvPr id="2051" name="Picture 3" descr="C:\Users\jeanjean\Desktop\evasion fiscale\61XvwHekF2L__SL1500_.jpg"/>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3336272" y="1599440"/>
            <a:ext cx="2240157" cy="352595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rgbClr val="FFFFFF"/>
                </a:solidFill>
              </a14:hiddenFill>
            </a:ext>
          </a:extLst>
        </p:spPr>
      </p:pic>
      <p:pic>
        <p:nvPicPr>
          <p:cNvPr id="2052" name="Picture 4" descr="C:\Users\jeanjean\Desktop\evasion fiscale\eden16897epub.jpg"/>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5601023" y="1610820"/>
            <a:ext cx="2439894" cy="3958766"/>
          </a:xfrm>
          <a:prstGeom prst="rect">
            <a:avLst/>
          </a:prstGeom>
          <a:noFill/>
          <a:ln>
            <a:noFill/>
          </a:ln>
          <a:effectLst>
            <a:outerShdw blurRad="44450" dist="27940" dir="5400000" algn="ctr">
              <a:srgbClr val="000000">
                <a:alpha val="32000"/>
              </a:srgbClr>
            </a:outerShdw>
          </a:effectLst>
          <a:scene3d>
            <a:camera prst="perspectiveHeroicExtremeLeftFacing"/>
            <a:lightRig rig="balanced" dir="t">
              <a:rot lat="0" lon="0" rev="8700000"/>
            </a:lightRig>
          </a:scene3d>
          <a:sp3d>
            <a:bevelT w="190500" h="38100"/>
          </a:sp3d>
          <a:extLst>
            <a:ext uri="{909E8E84-426E-40DD-AFC4-6F175D3DCCD1}">
              <a14:hiddenFill xmlns:a14="http://schemas.microsoft.com/office/drawing/2010/main" xmlns="">
                <a:solidFill>
                  <a:srgbClr val="FFFFFF"/>
                </a:solidFill>
              </a14:hiddenFill>
            </a:ext>
          </a:extLst>
        </p:spPr>
      </p:pic>
      <p:sp>
        <p:nvSpPr>
          <p:cNvPr id="11" name="Titre 1"/>
          <p:cNvSpPr txBox="1">
            <a:spLocks/>
          </p:cNvSpPr>
          <p:nvPr/>
        </p:nvSpPr>
        <p:spPr>
          <a:xfrm>
            <a:off x="549275" y="449420"/>
            <a:ext cx="8042276"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3600" dirty="0" smtClean="0"/>
              <a:t>UN COMBAT POLITIQUE ET CITOYEN</a:t>
            </a:r>
            <a:endParaRPr lang="fr-FR" sz="3600" dirty="0"/>
          </a:p>
        </p:txBody>
      </p:sp>
    </p:spTree>
    <p:extLst>
      <p:ext uri="{BB962C8B-B14F-4D97-AF65-F5344CB8AC3E}">
        <p14:creationId xmlns:p14="http://schemas.microsoft.com/office/powerpoint/2010/main" xmlns="" val="30883267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362336"/>
            <a:ext cx="8042276" cy="72148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fr-FR" sz="3600" dirty="0" smtClean="0"/>
              <a:t>UN ENJEU DE SOCIÉTÉ</a:t>
            </a:r>
            <a:endParaRPr lang="fr-FR" sz="3600" dirty="0"/>
          </a:p>
        </p:txBody>
      </p:sp>
      <p:sp>
        <p:nvSpPr>
          <p:cNvPr id="3" name="Espace réservé du contenu 2"/>
          <p:cNvSpPr>
            <a:spLocks noGrp="1"/>
          </p:cNvSpPr>
          <p:nvPr>
            <p:ph idx="1"/>
          </p:nvPr>
        </p:nvSpPr>
        <p:spPr>
          <a:xfrm>
            <a:off x="782300" y="1426779"/>
            <a:ext cx="7599700" cy="3886200"/>
          </a:xfrm>
        </p:spPr>
        <p:txBody>
          <a:bodyPr>
            <a:noAutofit/>
          </a:bodyPr>
          <a:lstStyle/>
          <a:p>
            <a:pPr marL="174625" indent="-174625"/>
            <a:r>
              <a:rPr lang="fr-FR" dirty="0" smtClean="0"/>
              <a:t>Débattre sur les paradis fiscaux, ce n’est pas discuter du droit fiscal mais d’un choix de société</a:t>
            </a:r>
          </a:p>
          <a:p>
            <a:pPr marL="174625" indent="-174625"/>
            <a:r>
              <a:rPr lang="fr-FR" dirty="0" smtClean="0"/>
              <a:t>Redonner son sens à l’impôt</a:t>
            </a:r>
          </a:p>
          <a:p>
            <a:pPr marL="536575" lvl="1" indent="-173038"/>
            <a:r>
              <a:rPr lang="fr-FR" dirty="0" smtClean="0"/>
              <a:t>« le sentiment que la contribution fiscale est justement partagée et que personne n’y échappe est la condition pour que l’impôt soit accepté. »</a:t>
            </a:r>
          </a:p>
          <a:p>
            <a:pPr marL="536575" lvl="1" indent="-173038"/>
            <a:r>
              <a:rPr lang="fr-FR" dirty="0" smtClean="0"/>
              <a:t>L’impôt, c’est l’outil du développement et de la justice sociale.</a:t>
            </a:r>
          </a:p>
          <a:p>
            <a:pPr lvl="1"/>
            <a:endParaRPr lang="fr-FR" dirty="0"/>
          </a:p>
        </p:txBody>
      </p:sp>
      <p:sp>
        <p:nvSpPr>
          <p:cNvPr id="4" name="Espace réservé du numéro de diapositive 3"/>
          <p:cNvSpPr>
            <a:spLocks noGrp="1"/>
          </p:cNvSpPr>
          <p:nvPr>
            <p:ph type="sldNum" sz="quarter" idx="12"/>
          </p:nvPr>
        </p:nvSpPr>
        <p:spPr/>
        <p:txBody>
          <a:bodyPr/>
          <a:lstStyle/>
          <a:p>
            <a:fld id="{83CB1857-F0CA-0B4B-9C21-25631F5E29D9}" type="slidenum">
              <a:rPr lang="fr-FR" smtClean="0"/>
              <a:pPr/>
              <a:t>47</a:t>
            </a:fld>
            <a:endParaRPr lang="fr-FR" dirty="0"/>
          </a:p>
        </p:txBody>
      </p:sp>
    </p:spTree>
    <p:extLst>
      <p:ext uri="{BB962C8B-B14F-4D97-AF65-F5344CB8AC3E}">
        <p14:creationId xmlns:p14="http://schemas.microsoft.com/office/powerpoint/2010/main" xmlns="" val="659488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347822"/>
            <a:ext cx="8042276" cy="730624"/>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ctr"/>
            <a:r>
              <a:rPr lang="fr-FR" sz="3600" dirty="0" smtClean="0"/>
              <a:t>UN ENJEU FINANCIER</a:t>
            </a:r>
            <a:endParaRPr lang="fr-FR" sz="3600"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xmlns="" val="3823439601"/>
              </p:ext>
            </p:extLst>
          </p:nvPr>
        </p:nvGraphicFramePr>
        <p:xfrm>
          <a:off x="782300" y="1137753"/>
          <a:ext cx="7599699" cy="4426327"/>
        </p:xfrm>
        <a:graphic>
          <a:graphicData uri="http://schemas.openxmlformats.org/drawingml/2006/chart">
            <c:chart xmlns:c="http://schemas.openxmlformats.org/drawingml/2006/chart" xmlns:r="http://schemas.openxmlformats.org/officeDocument/2006/relationships" r:id="rId2"/>
          </a:graphicData>
        </a:graphic>
      </p:graphicFrame>
      <p:sp>
        <p:nvSpPr>
          <p:cNvPr id="3" name="Espace réservé du numéro de diapositive 2"/>
          <p:cNvSpPr>
            <a:spLocks noGrp="1"/>
          </p:cNvSpPr>
          <p:nvPr>
            <p:ph type="sldNum" sz="quarter" idx="12"/>
          </p:nvPr>
        </p:nvSpPr>
        <p:spPr/>
        <p:txBody>
          <a:bodyPr/>
          <a:lstStyle/>
          <a:p>
            <a:fld id="{83CB1857-F0CA-0B4B-9C21-25631F5E29D9}" type="slidenum">
              <a:rPr lang="fr-FR" smtClean="0"/>
              <a:pPr/>
              <a:t>48</a:t>
            </a:fld>
            <a:endParaRPr lang="fr-FR" dirty="0"/>
          </a:p>
        </p:txBody>
      </p:sp>
    </p:spTree>
    <p:extLst>
      <p:ext uri="{BB962C8B-B14F-4D97-AF65-F5344CB8AC3E}">
        <p14:creationId xmlns:p14="http://schemas.microsoft.com/office/powerpoint/2010/main" xmlns="" val="5648930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82301" y="551543"/>
            <a:ext cx="7599699" cy="5043477"/>
          </a:xfrm>
          <a:blipFill>
            <a:blip r:embed="rId2">
              <a:extLst>
                <a:ext uri="{BEBA8EAE-BF5A-486C-A8C5-ECC9F3942E4B}">
                  <a14:imgProps xmlns:a14="http://schemas.microsoft.com/office/drawing/2010/main" xmlns="">
                    <a14:imgLayer r:embed="rId3">
                      <a14:imgEffect>
                        <a14:colorTemperature colorTemp="5750"/>
                      </a14:imgEffect>
                      <a14:imgEffect>
                        <a14:saturation sat="43000"/>
                      </a14:imgEffect>
                      <a14:imgEffect>
                        <a14:brightnessContrast bright="12000"/>
                      </a14:imgEffect>
                    </a14:imgLayer>
                  </a14:imgProps>
                </a:ext>
                <a:ext uri="{28A0092B-C50C-407E-A947-70E740481C1C}">
                  <a14:useLocalDpi xmlns:a14="http://schemas.microsoft.com/office/drawing/2010/main" xmlns=""/>
                </a:ext>
              </a:extLst>
            </a:blip>
            <a:tile tx="0" ty="0" sx="100000" sy="100000" flip="none" algn="tl"/>
          </a:blipFill>
          <a:effectLst>
            <a:outerShdw blurRad="457200" dist="88900" dir="5400000" sx="102000" sy="102000" algn="ctr" rotWithShape="0">
              <a:srgbClr val="000000">
                <a:alpha val="43137"/>
              </a:srgbClr>
            </a:outerShdw>
          </a:effectLst>
        </p:spPr>
        <p:txBody>
          <a:bodyPr>
            <a:noAutofit/>
          </a:bodyPr>
          <a:lstStyle/>
          <a:p>
            <a:pPr marL="363538" indent="0" algn="just">
              <a:buNone/>
              <a:tabLst>
                <a:tab pos="6996113" algn="l"/>
              </a:tabLst>
            </a:pPr>
            <a:endParaRPr lang="fr-FR" sz="2800" dirty="0" smtClean="0">
              <a:latin typeface="Brush Script MT" pitchFamily="66" charset="0"/>
            </a:endParaRPr>
          </a:p>
          <a:p>
            <a:pPr marL="363538" indent="0" algn="just">
              <a:buNone/>
              <a:tabLst>
                <a:tab pos="6996113" algn="l"/>
              </a:tabLst>
            </a:pPr>
            <a:r>
              <a:rPr lang="fr-FR" dirty="0" smtClean="0">
                <a:latin typeface="Brush Script MT" pitchFamily="66" charset="0"/>
              </a:rPr>
              <a:t>« </a:t>
            </a:r>
            <a:r>
              <a:rPr lang="fr-FR" dirty="0">
                <a:latin typeface="Brush Script MT" pitchFamily="66" charset="0"/>
              </a:rPr>
              <a:t>Je pense que les institutions bancaires sont plus dangereuses pour nos libertés que des armées entières prêtes au combat. Si le peuple américain permet un jour que des banques privées contrôlent leur monnaie, les banques et toutes les institutions qui fleuriront autour des banques priveront les gens de leur possession, d’abord par l’inflation, ensuite par la récession, jusqu’au jour où leurs enfants se réveilleront, sans maison et sans toit, sur la terre que leurs parents ont conquis. </a:t>
            </a:r>
            <a:r>
              <a:rPr lang="fr-FR" dirty="0" smtClean="0">
                <a:latin typeface="Brush Script MT" pitchFamily="66" charset="0"/>
              </a:rPr>
              <a:t>»</a:t>
            </a:r>
          </a:p>
          <a:p>
            <a:pPr marL="363538" indent="0" algn="just">
              <a:buNone/>
              <a:tabLst>
                <a:tab pos="6996113" algn="l"/>
              </a:tabLst>
            </a:pPr>
            <a:r>
              <a:rPr lang="fr-FR" dirty="0" smtClean="0">
                <a:latin typeface="Brush Script MT" pitchFamily="66" charset="0"/>
              </a:rPr>
              <a:t>Thomas Jefferson, Lettre au Secrétaire au Trésor, le Genevois Albert </a:t>
            </a:r>
            <a:r>
              <a:rPr lang="fr-FR" dirty="0" err="1" smtClean="0">
                <a:latin typeface="Brush Script MT" pitchFamily="66" charset="0"/>
              </a:rPr>
              <a:t>Gallatin</a:t>
            </a:r>
            <a:r>
              <a:rPr lang="fr-FR" dirty="0" smtClean="0">
                <a:latin typeface="Brush Script MT" pitchFamily="66" charset="0"/>
              </a:rPr>
              <a:t> (1802)</a:t>
            </a:r>
          </a:p>
          <a:p>
            <a:pPr marL="363538" indent="0" algn="just">
              <a:buNone/>
              <a:tabLst>
                <a:tab pos="6996113" algn="l"/>
              </a:tabLst>
            </a:pPr>
            <a:endParaRPr lang="fr-FR" sz="2800" dirty="0">
              <a:latin typeface="Brush Script MT" pitchFamily="66" charset="0"/>
            </a:endParaRPr>
          </a:p>
        </p:txBody>
      </p:sp>
      <p:sp>
        <p:nvSpPr>
          <p:cNvPr id="4" name="Espace réservé du numéro de diapositive 3"/>
          <p:cNvSpPr>
            <a:spLocks noGrp="1"/>
          </p:cNvSpPr>
          <p:nvPr>
            <p:ph type="sldNum" sz="quarter" idx="12"/>
          </p:nvPr>
        </p:nvSpPr>
        <p:spPr/>
        <p:txBody>
          <a:bodyPr/>
          <a:lstStyle/>
          <a:p>
            <a:fld id="{83CB1857-F0CA-0B4B-9C21-25631F5E29D9}" type="slidenum">
              <a:rPr lang="fr-FR" smtClean="0"/>
              <a:pPr/>
              <a:t>49</a:t>
            </a:fld>
            <a:endParaRPr lang="fr-FR" dirty="0"/>
          </a:p>
        </p:txBody>
      </p:sp>
    </p:spTree>
    <p:extLst>
      <p:ext uri="{BB962C8B-B14F-4D97-AF65-F5344CB8AC3E}">
        <p14:creationId xmlns:p14="http://schemas.microsoft.com/office/powerpoint/2010/main" xmlns="" val="118534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1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1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3CB1857-F0CA-0B4B-9C21-25631F5E29D9}" type="slidenum">
              <a:rPr lang="fr-FR" smtClean="0"/>
              <a:pPr/>
              <a:t>5</a:t>
            </a:fld>
            <a:endParaRPr lang="fr-FR" dirty="0"/>
          </a:p>
        </p:txBody>
      </p:sp>
      <p:pic>
        <p:nvPicPr>
          <p:cNvPr id="1027" name="Picture 3" descr="C:\Users\jean\Desktop\evasion fiscale\kroll.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82865" y="595539"/>
            <a:ext cx="6572476" cy="538130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173682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3063" y="312839"/>
            <a:ext cx="7491139" cy="1364472"/>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r>
              <a:rPr lang="fr-FR" sz="3600" dirty="0"/>
              <a:t>DÉRÉGULATION</a:t>
            </a:r>
            <a:r>
              <a:rPr lang="fr-FR" sz="3600" dirty="0" smtClean="0"/>
              <a:t> ACCÉLÉRÉE DEPUIS LES ANNÉES 1980</a:t>
            </a:r>
            <a:endParaRPr lang="fr-FR" sz="3600" dirty="0"/>
          </a:p>
        </p:txBody>
      </p:sp>
      <p:sp>
        <p:nvSpPr>
          <p:cNvPr id="3" name="Espace réservé du contenu 2"/>
          <p:cNvSpPr>
            <a:spLocks noGrp="1"/>
          </p:cNvSpPr>
          <p:nvPr>
            <p:ph idx="1"/>
          </p:nvPr>
        </p:nvSpPr>
        <p:spPr>
          <a:xfrm>
            <a:off x="833062" y="1756231"/>
            <a:ext cx="7548938" cy="3671613"/>
          </a:xfrm>
        </p:spPr>
        <p:txBody>
          <a:bodyPr>
            <a:noAutofit/>
          </a:bodyPr>
          <a:lstStyle/>
          <a:p>
            <a:pPr marL="174625" lvl="2" indent="-174625">
              <a:spcBef>
                <a:spcPts val="2000"/>
              </a:spcBef>
            </a:pPr>
            <a:r>
              <a:rPr lang="fr-FR" sz="2400" dirty="0" smtClean="0"/>
              <a:t>Le </a:t>
            </a:r>
            <a:r>
              <a:rPr lang="fr-FR" sz="2400" b="1" dirty="0" smtClean="0"/>
              <a:t>Big Bang des bourses</a:t>
            </a:r>
            <a:r>
              <a:rPr lang="fr-FR" sz="2400" dirty="0" smtClean="0"/>
              <a:t>, d’abord à Londres en 1986 puis à Paris en 1987 avec l’automatisation des </a:t>
            </a:r>
            <a:r>
              <a:rPr lang="fr-FR" sz="2400" dirty="0"/>
              <a:t>transactions</a:t>
            </a:r>
          </a:p>
          <a:p>
            <a:pPr marL="174625" lvl="3" indent="-163513">
              <a:spcBef>
                <a:spcPts val="2000"/>
              </a:spcBef>
            </a:pPr>
            <a:r>
              <a:rPr lang="fr-FR" sz="2400" dirty="0" smtClean="0"/>
              <a:t>Aujourd’hui</a:t>
            </a:r>
            <a:r>
              <a:rPr lang="fr-FR" sz="2400" dirty="0"/>
              <a:t>, </a:t>
            </a:r>
            <a:r>
              <a:rPr lang="fr-FR" sz="2400" dirty="0" smtClean="0"/>
              <a:t>avec </a:t>
            </a:r>
            <a:r>
              <a:rPr lang="fr-FR" sz="2400" b="1" dirty="0" smtClean="0"/>
              <a:t>le Trading </a:t>
            </a:r>
            <a:r>
              <a:rPr lang="fr-FR" sz="2400" b="1" dirty="0"/>
              <a:t>haute </a:t>
            </a:r>
            <a:r>
              <a:rPr lang="fr-FR" sz="2400" b="1" dirty="0" smtClean="0"/>
              <a:t>fréquence</a:t>
            </a:r>
            <a:r>
              <a:rPr lang="fr-FR" sz="2400" dirty="0" smtClean="0"/>
              <a:t>, les volumes d’échanges ont été multipliés </a:t>
            </a:r>
            <a:r>
              <a:rPr lang="fr-FR" sz="2400" dirty="0"/>
              <a:t>par 3 depuis </a:t>
            </a:r>
            <a:r>
              <a:rPr lang="fr-FR" sz="2400" dirty="0" smtClean="0"/>
              <a:t>2008</a:t>
            </a:r>
          </a:p>
          <a:p>
            <a:pPr marL="174625" lvl="3" indent="-174625">
              <a:spcBef>
                <a:spcPts val="2000"/>
              </a:spcBef>
            </a:pPr>
            <a:r>
              <a:rPr lang="fr-FR" sz="2400" dirty="0" smtClean="0"/>
              <a:t>Demain, l’avènement de nouvelles technologies permettra l’augmentation des échanges dans une proportion de 30%</a:t>
            </a:r>
            <a:endParaRPr lang="fr-FR" sz="2000" dirty="0" smtClean="0"/>
          </a:p>
        </p:txBody>
      </p:sp>
      <p:sp>
        <p:nvSpPr>
          <p:cNvPr id="4" name="Espace réservé du numéro de diapositive 3"/>
          <p:cNvSpPr>
            <a:spLocks noGrp="1"/>
          </p:cNvSpPr>
          <p:nvPr>
            <p:ph type="sldNum" sz="quarter" idx="12"/>
          </p:nvPr>
        </p:nvSpPr>
        <p:spPr/>
        <p:txBody>
          <a:bodyPr/>
          <a:lstStyle/>
          <a:p>
            <a:fld id="{83CB1857-F0CA-0B4B-9C21-25631F5E29D9}" type="slidenum">
              <a:rPr lang="fr-FR" smtClean="0"/>
              <a:pPr/>
              <a:t>6</a:t>
            </a:fld>
            <a:endParaRPr lang="fr-FR" dirty="0"/>
          </a:p>
        </p:txBody>
      </p:sp>
    </p:spTree>
    <p:extLst>
      <p:ext uri="{BB962C8B-B14F-4D97-AF65-F5344CB8AC3E}">
        <p14:creationId xmlns:p14="http://schemas.microsoft.com/office/powerpoint/2010/main" xmlns="" val="29285815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833063" y="312839"/>
            <a:ext cx="7491139" cy="1364472"/>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r>
              <a:rPr lang="fr-FR" sz="3600" dirty="0"/>
              <a:t>DÉRÉGULATION</a:t>
            </a:r>
            <a:r>
              <a:rPr lang="fr-FR" sz="3600" dirty="0" smtClean="0"/>
              <a:t> ACCÉLÉRÉE DEPUIS LES ANNÉES 1980</a:t>
            </a:r>
            <a:endParaRPr lang="fr-FR" sz="3600" dirty="0"/>
          </a:p>
        </p:txBody>
      </p:sp>
      <p:sp>
        <p:nvSpPr>
          <p:cNvPr id="3" name="Espace réservé du contenu 2"/>
          <p:cNvSpPr>
            <a:spLocks noGrp="1"/>
          </p:cNvSpPr>
          <p:nvPr>
            <p:ph idx="1"/>
          </p:nvPr>
        </p:nvSpPr>
        <p:spPr>
          <a:xfrm>
            <a:off x="833062" y="1509485"/>
            <a:ext cx="7527167" cy="622100"/>
          </a:xfrm>
        </p:spPr>
        <p:txBody>
          <a:bodyPr>
            <a:normAutofit/>
          </a:bodyPr>
          <a:lstStyle/>
          <a:p>
            <a:pPr marL="0" indent="0">
              <a:buNone/>
            </a:pPr>
            <a:r>
              <a:rPr lang="fr-FR" b="1" dirty="0"/>
              <a:t>La bataille idéologique du libéralisme </a:t>
            </a:r>
            <a:endParaRPr lang="fr-FR" sz="2000" dirty="0"/>
          </a:p>
        </p:txBody>
      </p:sp>
      <p:sp>
        <p:nvSpPr>
          <p:cNvPr id="4" name="Espace réservé du numéro de diapositive 3"/>
          <p:cNvSpPr>
            <a:spLocks noGrp="1"/>
          </p:cNvSpPr>
          <p:nvPr>
            <p:ph type="sldNum" sz="quarter" idx="12"/>
          </p:nvPr>
        </p:nvSpPr>
        <p:spPr/>
        <p:txBody>
          <a:bodyPr/>
          <a:lstStyle/>
          <a:p>
            <a:fld id="{83CB1857-F0CA-0B4B-9C21-25631F5E29D9}" type="slidenum">
              <a:rPr lang="fr-FR" smtClean="0"/>
              <a:pPr/>
              <a:t>7</a:t>
            </a:fld>
            <a:endParaRPr lang="fr-FR" dirty="0"/>
          </a:p>
        </p:txBody>
      </p:sp>
      <p:pic>
        <p:nvPicPr>
          <p:cNvPr id="2" name="Image 1"/>
          <p:cNvPicPr>
            <a:picLocks noChangeAspect="1"/>
          </p:cNvPicPr>
          <p:nvPr/>
        </p:nvPicPr>
        <p:blipFill>
          <a:blip r:embed="rId2">
            <a:extLst>
              <a:ext uri="{28A0092B-C50C-407E-A947-70E740481C1C}">
                <a14:useLocalDpi xmlns:a14="http://schemas.microsoft.com/office/drawing/2010/main" xmlns=""/>
              </a:ext>
            </a:extLst>
          </a:blip>
          <a:stretch>
            <a:fillRect/>
          </a:stretch>
        </p:blipFill>
        <p:spPr>
          <a:xfrm>
            <a:off x="4814430" y="2029998"/>
            <a:ext cx="3785284" cy="2305825"/>
          </a:xfrm>
          <a:prstGeom prst="roundRect">
            <a:avLst>
              <a:gd name="adj" fmla="val 470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Rectangle 4"/>
          <p:cNvSpPr/>
          <p:nvPr/>
        </p:nvSpPr>
        <p:spPr>
          <a:xfrm>
            <a:off x="4795639" y="4539774"/>
            <a:ext cx="3804075" cy="1015663"/>
          </a:xfrm>
          <a:prstGeom prst="rect">
            <a:avLst/>
          </a:prstGeom>
        </p:spPr>
        <p:txBody>
          <a:bodyPr wrap="square">
            <a:spAutoFit/>
          </a:bodyPr>
          <a:lstStyle/>
          <a:p>
            <a:pPr marL="0" lvl="2" algn="just" defTabSz="914400">
              <a:spcBef>
                <a:spcPct val="20000"/>
              </a:spcBef>
              <a:buClr>
                <a:srgbClr val="4E67C8"/>
              </a:buClr>
            </a:pPr>
            <a:r>
              <a:rPr lang="fr-FR" sz="2000" b="1" dirty="0">
                <a:solidFill>
                  <a:srgbClr val="212745"/>
                </a:solidFill>
              </a:rPr>
              <a:t>Margaret </a:t>
            </a:r>
            <a:r>
              <a:rPr lang="fr-FR" sz="2000" b="1" dirty="0" smtClean="0">
                <a:solidFill>
                  <a:srgbClr val="212745"/>
                </a:solidFill>
              </a:rPr>
              <a:t>Thatcher et </a:t>
            </a:r>
            <a:r>
              <a:rPr lang="fr-FR" sz="2000" b="1" dirty="0">
                <a:solidFill>
                  <a:srgbClr val="212745"/>
                </a:solidFill>
              </a:rPr>
              <a:t>Ronald Reagan </a:t>
            </a:r>
            <a:r>
              <a:rPr lang="fr-FR" sz="2000" dirty="0">
                <a:solidFill>
                  <a:srgbClr val="212745"/>
                </a:solidFill>
              </a:rPr>
              <a:t>prônent les privatisations et la financiarisation de </a:t>
            </a:r>
            <a:r>
              <a:rPr lang="fr-FR" sz="2000" dirty="0" smtClean="0">
                <a:solidFill>
                  <a:srgbClr val="212745"/>
                </a:solidFill>
              </a:rPr>
              <a:t>l’économie</a:t>
            </a:r>
            <a:endParaRPr lang="fr-FR" sz="2000" dirty="0">
              <a:solidFill>
                <a:srgbClr val="212745"/>
              </a:solidFill>
            </a:endParaRPr>
          </a:p>
        </p:txBody>
      </p:sp>
      <p:pic>
        <p:nvPicPr>
          <p:cNvPr id="1027" name="Picture 3" descr="C:\Users\jeanjean\Desktop\evasion fiscale\MiltonFriedman 1912 2006.jpg"/>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2493559" y="3168396"/>
            <a:ext cx="2061030" cy="2262368"/>
          </a:xfrm>
          <a:prstGeom prst="ellipse">
            <a:avLst/>
          </a:prstGeom>
          <a:noFill/>
          <a:ln w="63500" cap="rnd">
            <a:noFill/>
          </a:ln>
          <a:effectLst>
            <a:outerShdw blurRad="825500" dist="1282700" dir="6060000" sx="52000" sy="52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26" name="Picture 2" descr="C:\Users\jeanjean\Desktop\evasion fiscale\friedrich-hayek 1899-1992.jpg"/>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102784" y="2182744"/>
            <a:ext cx="2390775" cy="1809750"/>
          </a:xfrm>
          <a:prstGeom prst="ellipse">
            <a:avLst/>
          </a:prstGeom>
          <a:ln w="63500" cap="rnd">
            <a:noFill/>
          </a:ln>
          <a:effectLst>
            <a:outerShdw blurRad="825500" dist="1041400" dir="6180000" sx="52000" sy="52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rgbClr val="FFFFFF"/>
                </a:solidFill>
              </a14:hiddenFill>
            </a:ext>
          </a:extLst>
        </p:spPr>
      </p:pic>
      <p:sp>
        <p:nvSpPr>
          <p:cNvPr id="11" name="Rectangle 10"/>
          <p:cNvSpPr/>
          <p:nvPr/>
        </p:nvSpPr>
        <p:spPr>
          <a:xfrm>
            <a:off x="2569913" y="5236286"/>
            <a:ext cx="1908321" cy="832194"/>
          </a:xfrm>
          <a:prstGeom prst="rect">
            <a:avLst/>
          </a:prstGeom>
        </p:spPr>
        <p:txBody>
          <a:bodyPr wrap="none">
            <a:prstTxWarp prst="textDeflateTop">
              <a:avLst>
                <a:gd name="adj" fmla="val 32138"/>
              </a:avLst>
            </a:prstTxWarp>
            <a:spAutoFit/>
            <a:scene3d>
              <a:camera prst="orthographicFront"/>
              <a:lightRig rig="threePt" dir="t"/>
            </a:scene3d>
            <a:sp3d extrusionH="57150">
              <a:bevelT w="38100" h="38100" prst="angle"/>
            </a:sp3d>
          </a:bodyPr>
          <a:lstStyle/>
          <a:p>
            <a:r>
              <a:rPr lang="fr-FR" dirty="0" smtClean="0"/>
              <a:t>Milton Friedman</a:t>
            </a:r>
          </a:p>
          <a:p>
            <a:pPr algn="ctr"/>
            <a:r>
              <a:rPr lang="fr-FR" dirty="0" smtClean="0"/>
              <a:t>1912 2006</a:t>
            </a:r>
            <a:endParaRPr lang="fr-FR" dirty="0"/>
          </a:p>
        </p:txBody>
      </p:sp>
      <p:sp>
        <p:nvSpPr>
          <p:cNvPr id="12" name="Rectangle 11"/>
          <p:cNvSpPr/>
          <p:nvPr/>
        </p:nvSpPr>
        <p:spPr>
          <a:xfrm>
            <a:off x="452426" y="3888037"/>
            <a:ext cx="1691489" cy="896450"/>
          </a:xfrm>
          <a:prstGeom prst="rect">
            <a:avLst/>
          </a:prstGeom>
        </p:spPr>
        <p:txBody>
          <a:bodyPr wrap="none">
            <a:prstTxWarp prst="textDeflateTop">
              <a:avLst>
                <a:gd name="adj" fmla="val 20807"/>
              </a:avLst>
            </a:prstTxWarp>
            <a:spAutoFit/>
            <a:scene3d>
              <a:camera prst="orthographicFront"/>
              <a:lightRig rig="threePt" dir="t"/>
            </a:scene3d>
            <a:sp3d extrusionH="57150">
              <a:bevelT w="38100" h="38100" prst="angle"/>
            </a:sp3d>
          </a:bodyPr>
          <a:lstStyle/>
          <a:p>
            <a:r>
              <a:rPr lang="fr-FR" dirty="0" smtClean="0"/>
              <a:t>Friedrich Hayek</a:t>
            </a:r>
          </a:p>
          <a:p>
            <a:pPr algn="ctr"/>
            <a:r>
              <a:rPr lang="fr-FR" dirty="0" smtClean="0"/>
              <a:t>1899-1992</a:t>
            </a:r>
            <a:endParaRPr lang="fr-FR" dirty="0"/>
          </a:p>
        </p:txBody>
      </p:sp>
    </p:spTree>
    <p:extLst>
      <p:ext uri="{BB962C8B-B14F-4D97-AF65-F5344CB8AC3E}">
        <p14:creationId xmlns:p14="http://schemas.microsoft.com/office/powerpoint/2010/main" xmlns="" val="37961697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3CB1857-F0CA-0B4B-9C21-25631F5E29D9}" type="slidenum">
              <a:rPr lang="fr-FR" smtClean="0"/>
              <a:pPr/>
              <a:t>8</a:t>
            </a:fld>
            <a:endParaRPr lang="fr-FR" dirty="0"/>
          </a:p>
        </p:txBody>
      </p:sp>
      <p:pic>
        <p:nvPicPr>
          <p:cNvPr id="4098" name="Picture 2" descr="C:\Users\jeanjean\Desktop\evasion fiscale\Image5.png"/>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827316" y="700140"/>
            <a:ext cx="7450582" cy="488727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327219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437024"/>
            <a:ext cx="8042276" cy="697213"/>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algn="ctr"/>
            <a:r>
              <a:rPr lang="fr-FR" sz="4000" dirty="0" smtClean="0"/>
              <a:t>« TIME IS MONEY »</a:t>
            </a:r>
            <a:endParaRPr lang="fr-FR" sz="4000" dirty="0"/>
          </a:p>
        </p:txBody>
      </p:sp>
      <p:sp>
        <p:nvSpPr>
          <p:cNvPr id="3" name="Espace réservé du contenu 2"/>
          <p:cNvSpPr>
            <a:spLocks noGrp="1"/>
          </p:cNvSpPr>
          <p:nvPr>
            <p:ph idx="1"/>
          </p:nvPr>
        </p:nvSpPr>
        <p:spPr>
          <a:xfrm>
            <a:off x="782300" y="1245476"/>
            <a:ext cx="7599700" cy="4442092"/>
          </a:xfrm>
        </p:spPr>
        <p:txBody>
          <a:bodyPr>
            <a:normAutofit/>
          </a:bodyPr>
          <a:lstStyle/>
          <a:p>
            <a:pPr marL="174625" indent="-174625"/>
            <a:r>
              <a:rPr lang="fr-FR" dirty="0" smtClean="0"/>
              <a:t>Aujourd’hui : </a:t>
            </a:r>
          </a:p>
          <a:p>
            <a:pPr marL="536575" lvl="1" indent="-173038"/>
            <a:r>
              <a:rPr lang="fr-FR" sz="2400" b="1" dirty="0" smtClean="0"/>
              <a:t>230</a:t>
            </a:r>
            <a:r>
              <a:rPr lang="fr-FR" sz="2400" dirty="0" smtClean="0"/>
              <a:t> millisecondes pour transférer un ordre de bourse de Londres à Tokyo</a:t>
            </a:r>
          </a:p>
          <a:p>
            <a:pPr marL="174625" indent="-174625"/>
            <a:r>
              <a:rPr lang="fr-FR" dirty="0" smtClean="0"/>
              <a:t>Demain :</a:t>
            </a:r>
          </a:p>
          <a:p>
            <a:pPr marL="536575" lvl="1" indent="-173038"/>
            <a:r>
              <a:rPr lang="fr-FR" sz="2400" b="1" dirty="0" smtClean="0"/>
              <a:t>170</a:t>
            </a:r>
            <a:r>
              <a:rPr lang="fr-FR" sz="2400" dirty="0" smtClean="0"/>
              <a:t> millisecondes soit un « gain » de 25 %</a:t>
            </a:r>
          </a:p>
          <a:p>
            <a:pPr lvl="1"/>
            <a:endParaRPr lang="fr-FR" sz="2400" dirty="0"/>
          </a:p>
          <a:p>
            <a:pPr marL="174625" indent="-174625"/>
            <a:r>
              <a:rPr lang="fr-FR" dirty="0" smtClean="0"/>
              <a:t>2/3 des ordres de bourses aux Etats-Unis en 2012 ont été transmis en THF</a:t>
            </a:r>
          </a:p>
          <a:p>
            <a:pPr marL="536575" lvl="1" indent="-173038"/>
            <a:r>
              <a:rPr lang="fr-FR" sz="2400" dirty="0" smtClean="0"/>
              <a:t>50 % des ordres émis dans le </a:t>
            </a:r>
            <a:r>
              <a:rPr lang="fr-FR" sz="2400" dirty="0"/>
              <a:t>m</a:t>
            </a:r>
            <a:r>
              <a:rPr lang="fr-FR" sz="2400" dirty="0" smtClean="0"/>
              <a:t>onde </a:t>
            </a:r>
          </a:p>
          <a:p>
            <a:pPr marL="536575" lvl="1" indent="-173038"/>
            <a:r>
              <a:rPr lang="fr-FR" sz="2400" dirty="0" smtClean="0"/>
              <a:t>30 % des ordres émis en Europe </a:t>
            </a:r>
            <a:endParaRPr lang="fr-FR" sz="2400" dirty="0"/>
          </a:p>
        </p:txBody>
      </p:sp>
      <p:sp>
        <p:nvSpPr>
          <p:cNvPr id="4" name="Espace réservé du numéro de diapositive 3"/>
          <p:cNvSpPr>
            <a:spLocks noGrp="1"/>
          </p:cNvSpPr>
          <p:nvPr>
            <p:ph type="sldNum" sz="quarter" idx="12"/>
          </p:nvPr>
        </p:nvSpPr>
        <p:spPr/>
        <p:txBody>
          <a:bodyPr/>
          <a:lstStyle/>
          <a:p>
            <a:fld id="{83CB1857-F0CA-0B4B-9C21-25631F5E29D9}" type="slidenum">
              <a:rPr lang="fr-FR" smtClean="0"/>
              <a:pPr/>
              <a:t>9</a:t>
            </a:fld>
            <a:endParaRPr lang="fr-FR" dirty="0"/>
          </a:p>
        </p:txBody>
      </p:sp>
    </p:spTree>
    <p:extLst>
      <p:ext uri="{BB962C8B-B14F-4D97-AF65-F5344CB8AC3E}">
        <p14:creationId xmlns:p14="http://schemas.microsoft.com/office/powerpoint/2010/main" xmlns="" val="8496523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Sillage">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3350</TotalTime>
  <Words>1404</Words>
  <Application>Microsoft Office PowerPoint</Application>
  <PresentationFormat>Affichage à l'écran (4:3)</PresentationFormat>
  <Paragraphs>299</Paragraphs>
  <Slides>49</Slides>
  <Notes>3</Notes>
  <HiddenSlides>0</HiddenSlides>
  <MMClips>1</MMClips>
  <ScaleCrop>false</ScaleCrop>
  <HeadingPairs>
    <vt:vector size="4" baseType="variant">
      <vt:variant>
        <vt:lpstr>Thème</vt:lpstr>
      </vt:variant>
      <vt:variant>
        <vt:i4>1</vt:i4>
      </vt:variant>
      <vt:variant>
        <vt:lpstr>Titres des diapositives</vt:lpstr>
      </vt:variant>
      <vt:variant>
        <vt:i4>49</vt:i4>
      </vt:variant>
    </vt:vector>
  </HeadingPairs>
  <TitlesOfParts>
    <vt:vector size="50" baseType="lpstr">
      <vt:lpstr>NewsPrint</vt:lpstr>
      <vt:lpstr>Diapositive 1</vt:lpstr>
      <vt:lpstr>L’ÉVASION FISCALE   VOYAGE EN TERRE INCONNUE</vt:lpstr>
      <vt:lpstr>UNE FINANCE MONDIALISÉE ET DÉRÉGULÉE</vt:lpstr>
      <vt:lpstr>UNE FINANCE MONDIALISÉE ET DÉRÉGULÉE</vt:lpstr>
      <vt:lpstr>Diapositive 5</vt:lpstr>
      <vt:lpstr>DÉRÉGULATION ACCÉLÉRÉE DEPUIS LES ANNÉES 1980</vt:lpstr>
      <vt:lpstr>DÉRÉGULATION ACCÉLÉRÉE DEPUIS LES ANNÉES 1980</vt:lpstr>
      <vt:lpstr>Diapositive 8</vt:lpstr>
      <vt:lpstr>« TIME IS MONEY »</vt:lpstr>
      <vt:lpstr>LA FINANCE : ENNEMIE DE L’IMPÔT</vt:lpstr>
      <vt:lpstr>LA FINANCE : ENNEMIE DE L’IMPÔT</vt:lpstr>
      <vt:lpstr>LA FINANCE : ENNEMIE DE L’IMPÔT</vt:lpstr>
      <vt:lpstr>LES PARADIS FISCAUX</vt:lpstr>
      <vt:lpstr>Localisation des filiales des 50 plus grands groupes européens dans les paradis fiscaux</vt:lpstr>
      <vt:lpstr>BANQUES FRANÇAISES : UN PEU DE CRÉDIT…</vt:lpstr>
      <vt:lpstr>… BEAUCOUP DE SPÉCULATION</vt:lpstr>
      <vt:lpstr>UN MONDE OÙ TOUT EST POSSIBLE</vt:lpstr>
      <vt:lpstr>UN MONDE OÙ TOUT EST POSSIBLE</vt:lpstr>
      <vt:lpstr>LES OUTILS DE L’OPACITÉ</vt:lpstr>
      <vt:lpstr>LE PRIX DE TRANSFERT</vt:lpstr>
      <vt:lpstr>LES ACTEURS DE L’ÉVASION FISCALE</vt:lpstr>
      <vt:lpstr>MÉTHODES ET MOYENS</vt:lpstr>
      <vt:lpstr>Diapositive 23</vt:lpstr>
      <vt:lpstr>Diapositive 24</vt:lpstr>
      <vt:lpstr>Diapositive 25</vt:lpstr>
      <vt:lpstr>LES CHIFFRES DE L’ÉVASION FISCALE</vt:lpstr>
      <vt:lpstr>LES CHIFFRES DE L’ÉVASION FISCALE</vt:lpstr>
      <vt:lpstr>TROIS PARADIS FISCAUX</vt:lpstr>
      <vt:lpstr>Diapositive 29</vt:lpstr>
      <vt:lpstr>JERSEY</vt:lpstr>
      <vt:lpstr>LA SUISSE </vt:lpstr>
      <vt:lpstr>LA SUISSE </vt:lpstr>
      <vt:lpstr>LA CITY DE LONDRES</vt:lpstr>
      <vt:lpstr>LA CITY DE LONDRES</vt:lpstr>
      <vt:lpstr>L’UNION EUROPÉENNE</vt:lpstr>
      <vt:lpstr>AU CŒUR DE L’EUROPE</vt:lpstr>
      <vt:lpstr>UNE ANOMALIE MAJEURE</vt:lpstr>
      <vt:lpstr>Diapositive 38</vt:lpstr>
      <vt:lpstr>Diapositive 39</vt:lpstr>
      <vt:lpstr>Diapositive 40</vt:lpstr>
      <vt:lpstr>Diapositive 41</vt:lpstr>
      <vt:lpstr>LA COMMUNICATION DES PARADIS FISCAUX</vt:lpstr>
      <vt:lpstr>LES PROPOSITIONS DU RAPPORT</vt:lpstr>
      <vt:lpstr>UN COMBAT POLITIQUE ET CITOYEN</vt:lpstr>
      <vt:lpstr>UN COMBAT POLITIQUE ET CITOYEN</vt:lpstr>
      <vt:lpstr>Diapositive 46</vt:lpstr>
      <vt:lpstr>UN ENJEU DE SOCIÉTÉ</vt:lpstr>
      <vt:lpstr>UN ENJEU FINANCIER</vt:lpstr>
      <vt:lpstr>Diapositive 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Antonia</dc:creator>
  <cp:lastModifiedBy>René BLEY</cp:lastModifiedBy>
  <cp:revision>36</cp:revision>
  <dcterms:created xsi:type="dcterms:W3CDTF">2012-09-10T12:31:51Z</dcterms:created>
  <dcterms:modified xsi:type="dcterms:W3CDTF">2016-05-01T17:49:37Z</dcterms:modified>
</cp:coreProperties>
</file>